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6"/>
  </p:notesMasterIdLst>
  <p:handoutMasterIdLst>
    <p:handoutMasterId r:id="rId17"/>
  </p:handoutMasterIdLst>
  <p:sldIdLst>
    <p:sldId id="259" r:id="rId2"/>
    <p:sldId id="258" r:id="rId3"/>
    <p:sldId id="260" r:id="rId4"/>
    <p:sldId id="266" r:id="rId5"/>
    <p:sldId id="271" r:id="rId6"/>
    <p:sldId id="265" r:id="rId7"/>
    <p:sldId id="267" r:id="rId8"/>
    <p:sldId id="268" r:id="rId9"/>
    <p:sldId id="269" r:id="rId10"/>
    <p:sldId id="270" r:id="rId11"/>
    <p:sldId id="272" r:id="rId12"/>
    <p:sldId id="273" r:id="rId13"/>
    <p:sldId id="262" r:id="rId14"/>
    <p:sldId id="261" r:id="rId15"/>
  </p:sldIdLst>
  <p:sldSz cx="12192000" cy="6858000"/>
  <p:notesSz cx="6797675" cy="9926638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DF985C"/>
    <a:srgbClr val="DDA147"/>
    <a:srgbClr val="B54C2D"/>
    <a:srgbClr val="B66952"/>
    <a:srgbClr val="B56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20905-3954-474B-A606-562BCA026DC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DC13AB6D-DEA2-4CBB-AC69-1EF1A6AD1512}">
      <dgm:prSet/>
      <dgm:spPr/>
      <dgm:t>
        <a:bodyPr rtlCol="0"/>
        <a:lstStyle/>
        <a:p>
          <a:pPr algn="ctr" rtl="0">
            <a:defRPr cap="all"/>
          </a:pPr>
          <a:r>
            <a:rPr lang="it-IT" dirty="0"/>
            <a:t>C</a:t>
          </a:r>
          <a:r>
            <a:rPr lang="it" dirty="0"/>
            <a:t>oncludere le attività previste su piattaforma: </a:t>
          </a:r>
        </a:p>
        <a:p>
          <a:pPr algn="ctr" rtl="0">
            <a:defRPr cap="all"/>
          </a:pPr>
          <a:r>
            <a:rPr lang="it" dirty="0"/>
            <a:t> IL </a:t>
          </a:r>
          <a:r>
            <a:rPr lang="it" b="1" dirty="0"/>
            <a:t>portfolio</a:t>
          </a:r>
        </a:p>
        <a:p>
          <a:pPr algn="ctr" rtl="0">
            <a:defRPr cap="all"/>
          </a:pPr>
          <a:r>
            <a:rPr lang="it" b="1" dirty="0"/>
            <a:t>(SALVARE e/o inviare OGNI SEZIONE COMPLETATA</a:t>
          </a:r>
          <a:r>
            <a:rPr lang="it" dirty="0"/>
            <a:t>)</a:t>
          </a:r>
        </a:p>
      </dgm:t>
    </dgm:pt>
    <dgm:pt modelId="{2C752582-D9FF-4E04-A92F-827DB4BB5C48}" type="parTrans" cxnId="{4B888393-351D-4489-90C9-5A68061AB236}">
      <dgm:prSet/>
      <dgm:spPr/>
      <dgm:t>
        <a:bodyPr rtlCol="0"/>
        <a:lstStyle/>
        <a:p>
          <a:pPr rtl="0"/>
          <a:endParaRPr lang="en-US"/>
        </a:p>
      </dgm:t>
    </dgm:pt>
    <dgm:pt modelId="{9C64CC83-643C-4E12-8F97-BC19DC031190}" type="sibTrans" cxnId="{4B888393-351D-4489-90C9-5A68061AB236}">
      <dgm:prSet phldrT="01" phldr="0"/>
      <dgm:spPr/>
      <dgm:t>
        <a:bodyPr rtlCol="0"/>
        <a:lstStyle/>
        <a:p>
          <a:pPr rtl="0"/>
          <a:r>
            <a:rPr lang="it"/>
            <a:t>01</a:t>
          </a:r>
        </a:p>
      </dgm:t>
    </dgm:pt>
    <dgm:pt modelId="{53742231-981F-480A-940F-203EC2F7423F}">
      <dgm:prSet/>
      <dgm:spPr/>
      <dgm:t>
        <a:bodyPr rtlCol="0"/>
        <a:lstStyle/>
        <a:p>
          <a:pPr algn="ctr" rtl="0">
            <a:defRPr cap="all"/>
          </a:pPr>
          <a:r>
            <a:rPr lang="it-IT" dirty="0"/>
            <a:t>C</a:t>
          </a:r>
          <a:r>
            <a:rPr lang="it" dirty="0"/>
            <a:t>ompilare il </a:t>
          </a:r>
          <a:r>
            <a:rPr lang="it" b="1" i="0" dirty="0"/>
            <a:t>questionario</a:t>
          </a:r>
          <a:r>
            <a:rPr lang="it" dirty="0"/>
            <a:t> di gradimento GLOBALE SU </a:t>
          </a:r>
          <a:r>
            <a:rPr lang="it" b="1" dirty="0"/>
            <a:t>indire</a:t>
          </a:r>
          <a:r>
            <a:rPr lang="it" dirty="0"/>
            <a:t>, RIGUARDA LA VOSTRA OPINIONE SULLA PIATTAFORMA E SUL PERCORSO</a:t>
          </a:r>
        </a:p>
      </dgm:t>
    </dgm:pt>
    <dgm:pt modelId="{2FC75195-FBA1-43DE-85DD-40B4B3A2F1F3}" type="parTrans" cxnId="{F226B1C2-5D99-403A-8240-EAD6BD4D8534}">
      <dgm:prSet/>
      <dgm:spPr/>
      <dgm:t>
        <a:bodyPr rtlCol="0"/>
        <a:lstStyle/>
        <a:p>
          <a:pPr rtl="0"/>
          <a:endParaRPr lang="en-US"/>
        </a:p>
      </dgm:t>
    </dgm:pt>
    <dgm:pt modelId="{EF449C32-A7AE-4099-9E9B-9E2F736A89CE}" type="sibTrans" cxnId="{F226B1C2-5D99-403A-8240-EAD6BD4D8534}">
      <dgm:prSet phldrT="02" phldr="0"/>
      <dgm:spPr/>
      <dgm:t>
        <a:bodyPr rtlCol="0"/>
        <a:lstStyle/>
        <a:p>
          <a:pPr rtl="0"/>
          <a:r>
            <a:rPr lang="it"/>
            <a:t>02</a:t>
          </a:r>
        </a:p>
      </dgm:t>
    </dgm:pt>
    <dgm:pt modelId="{9EF41CC5-EF3B-4A6D-8229-3F1333EADFB3}">
      <dgm:prSet/>
      <dgm:spPr/>
      <dgm:t>
        <a:bodyPr rtlCol="0"/>
        <a:lstStyle/>
        <a:p>
          <a:pPr rtl="0">
            <a:defRPr cap="all"/>
          </a:pPr>
          <a:r>
            <a:rPr lang="it-IT" dirty="0"/>
            <a:t>E</a:t>
          </a:r>
          <a:r>
            <a:rPr lang="it" dirty="0"/>
            <a:t>sportare il </a:t>
          </a:r>
          <a:r>
            <a:rPr lang="it" b="1" dirty="0"/>
            <a:t>dossier </a:t>
          </a:r>
        </a:p>
      </dgm:t>
    </dgm:pt>
    <dgm:pt modelId="{DAEF1C7D-B0C5-46FA-BED3-8A54E918D3E0}" type="parTrans" cxnId="{E476EEBC-7C9F-4E07-BD58-1044B9769B64}">
      <dgm:prSet/>
      <dgm:spPr/>
      <dgm:t>
        <a:bodyPr rtlCol="0"/>
        <a:lstStyle/>
        <a:p>
          <a:pPr rtl="0"/>
          <a:endParaRPr lang="en-US"/>
        </a:p>
      </dgm:t>
    </dgm:pt>
    <dgm:pt modelId="{98E6DD7C-B953-4119-9F64-9914E467ECBF}" type="sibTrans" cxnId="{E476EEBC-7C9F-4E07-BD58-1044B9769B64}">
      <dgm:prSet phldrT="03" phldr="0"/>
      <dgm:spPr/>
      <dgm:t>
        <a:bodyPr rtlCol="0"/>
        <a:lstStyle/>
        <a:p>
          <a:pPr rtl="0"/>
          <a:r>
            <a:rPr lang="it"/>
            <a:t>03</a:t>
          </a:r>
        </a:p>
      </dgm:t>
    </dgm:pt>
    <dgm:pt modelId="{579698BD-D232-4926-8D7B-29A69B90858B}" type="pres">
      <dgm:prSet presAssocID="{8AA20905-3954-474B-A606-562BCA026DC1}" presName="Name0" presStyleCnt="0">
        <dgm:presLayoutVars>
          <dgm:animLvl val="lvl"/>
          <dgm:resizeHandles val="exact"/>
        </dgm:presLayoutVars>
      </dgm:prSet>
      <dgm:spPr/>
    </dgm:pt>
    <dgm:pt modelId="{3DD5B223-886E-4FC7-BDA1-ECA869A474EC}" type="pres">
      <dgm:prSet presAssocID="{DC13AB6D-DEA2-4CBB-AC69-1EF1A6AD1512}" presName="compositeNode" presStyleCnt="0">
        <dgm:presLayoutVars>
          <dgm:bulletEnabled val="1"/>
        </dgm:presLayoutVars>
      </dgm:prSet>
      <dgm:spPr/>
    </dgm:pt>
    <dgm:pt modelId="{DA3A6BD4-857F-4C66-97FA-B1E1C180A950}" type="pres">
      <dgm:prSet presAssocID="{DC13AB6D-DEA2-4CBB-AC69-1EF1A6AD1512}" presName="bgRect" presStyleLbl="alignNode1" presStyleIdx="0" presStyleCnt="3"/>
      <dgm:spPr/>
    </dgm:pt>
    <dgm:pt modelId="{BBA91679-4684-4A04-8AEB-03038C78A75C}" type="pres">
      <dgm:prSet presAssocID="{9C64CC83-643C-4E12-8F97-BC19DC03119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F398AEE-BC0F-4F30-99FA-92D67A176C2D}" type="pres">
      <dgm:prSet presAssocID="{DC13AB6D-DEA2-4CBB-AC69-1EF1A6AD1512}" presName="nodeRect" presStyleLbl="alignNode1" presStyleIdx="0" presStyleCnt="3">
        <dgm:presLayoutVars>
          <dgm:bulletEnabled val="1"/>
        </dgm:presLayoutVars>
      </dgm:prSet>
      <dgm:spPr/>
    </dgm:pt>
    <dgm:pt modelId="{3C27A223-AC17-40BD-B7C5-0447661C2934}" type="pres">
      <dgm:prSet presAssocID="{9C64CC83-643C-4E12-8F97-BC19DC031190}" presName="sibTrans" presStyleCnt="0"/>
      <dgm:spPr/>
    </dgm:pt>
    <dgm:pt modelId="{0864151C-845B-4A50-9755-7EE613694D81}" type="pres">
      <dgm:prSet presAssocID="{53742231-981F-480A-940F-203EC2F7423F}" presName="compositeNode" presStyleCnt="0">
        <dgm:presLayoutVars>
          <dgm:bulletEnabled val="1"/>
        </dgm:presLayoutVars>
      </dgm:prSet>
      <dgm:spPr/>
    </dgm:pt>
    <dgm:pt modelId="{00AE7F27-0E5D-4AFB-ACD6-B5A19E79EA42}" type="pres">
      <dgm:prSet presAssocID="{53742231-981F-480A-940F-203EC2F7423F}" presName="bgRect" presStyleLbl="alignNode1" presStyleIdx="1" presStyleCnt="3"/>
      <dgm:spPr/>
    </dgm:pt>
    <dgm:pt modelId="{975C752B-C37A-4BA6-A3AE-2202A141404A}" type="pres">
      <dgm:prSet presAssocID="{EF449C32-A7AE-4099-9E9B-9E2F736A89C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C5BDCA19-B754-421E-A6CC-628F80FC74CB}" type="pres">
      <dgm:prSet presAssocID="{53742231-981F-480A-940F-203EC2F7423F}" presName="nodeRect" presStyleLbl="alignNode1" presStyleIdx="1" presStyleCnt="3">
        <dgm:presLayoutVars>
          <dgm:bulletEnabled val="1"/>
        </dgm:presLayoutVars>
      </dgm:prSet>
      <dgm:spPr/>
    </dgm:pt>
    <dgm:pt modelId="{3E36C1DA-E751-469B-91D5-B7ADF3790DAB}" type="pres">
      <dgm:prSet presAssocID="{EF449C32-A7AE-4099-9E9B-9E2F736A89CE}" presName="sibTrans" presStyleCnt="0"/>
      <dgm:spPr/>
    </dgm:pt>
    <dgm:pt modelId="{19974A3A-09A4-40DE-BB0F-D9AED1ACB06E}" type="pres">
      <dgm:prSet presAssocID="{9EF41CC5-EF3B-4A6D-8229-3F1333EADFB3}" presName="compositeNode" presStyleCnt="0">
        <dgm:presLayoutVars>
          <dgm:bulletEnabled val="1"/>
        </dgm:presLayoutVars>
      </dgm:prSet>
      <dgm:spPr/>
    </dgm:pt>
    <dgm:pt modelId="{CAD62F17-E99D-4FEF-B376-961CA4CB20EB}" type="pres">
      <dgm:prSet presAssocID="{9EF41CC5-EF3B-4A6D-8229-3F1333EADFB3}" presName="bgRect" presStyleLbl="alignNode1" presStyleIdx="2" presStyleCnt="3"/>
      <dgm:spPr/>
    </dgm:pt>
    <dgm:pt modelId="{E20811D6-E5D4-4C9E-AABF-9E0E1902CA2C}" type="pres">
      <dgm:prSet presAssocID="{98E6DD7C-B953-4119-9F64-9914E467ECBF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7D48337-9200-42EF-A956-8FC92E9B78D2}" type="pres">
      <dgm:prSet presAssocID="{9EF41CC5-EF3B-4A6D-8229-3F1333EADFB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3B61840-F115-4174-96B9-DA0C0E83489E}" type="presOf" srcId="{9EF41CC5-EF3B-4A6D-8229-3F1333EADFB3}" destId="{CAD62F17-E99D-4FEF-B376-961CA4CB20EB}" srcOrd="0" destOrd="0" presId="urn:microsoft.com/office/officeart/2016/7/layout/LinearBlockProcessNumbered"/>
    <dgm:cxn modelId="{0439566F-A180-439C-8FAE-14E400EF2DCF}" type="presOf" srcId="{8AA20905-3954-474B-A606-562BCA026DC1}" destId="{579698BD-D232-4926-8D7B-29A69B90858B}" srcOrd="0" destOrd="0" presId="urn:microsoft.com/office/officeart/2016/7/layout/LinearBlockProcessNumbered"/>
    <dgm:cxn modelId="{29280853-1A86-48A7-BA30-A3847B3BBF6D}" type="presOf" srcId="{98E6DD7C-B953-4119-9F64-9914E467ECBF}" destId="{E20811D6-E5D4-4C9E-AABF-9E0E1902CA2C}" srcOrd="0" destOrd="0" presId="urn:microsoft.com/office/officeart/2016/7/layout/LinearBlockProcessNumbered"/>
    <dgm:cxn modelId="{F6B1598F-1951-460F-BB68-54B32A798437}" type="presOf" srcId="{DC13AB6D-DEA2-4CBB-AC69-1EF1A6AD1512}" destId="{5F398AEE-BC0F-4F30-99FA-92D67A176C2D}" srcOrd="1" destOrd="0" presId="urn:microsoft.com/office/officeart/2016/7/layout/LinearBlockProcessNumbered"/>
    <dgm:cxn modelId="{4B888393-351D-4489-90C9-5A68061AB236}" srcId="{8AA20905-3954-474B-A606-562BCA026DC1}" destId="{DC13AB6D-DEA2-4CBB-AC69-1EF1A6AD1512}" srcOrd="0" destOrd="0" parTransId="{2C752582-D9FF-4E04-A92F-827DB4BB5C48}" sibTransId="{9C64CC83-643C-4E12-8F97-BC19DC031190}"/>
    <dgm:cxn modelId="{BA068B95-2DA2-453B-8162-90B6AB26C20F}" type="presOf" srcId="{DC13AB6D-DEA2-4CBB-AC69-1EF1A6AD1512}" destId="{DA3A6BD4-857F-4C66-97FA-B1E1C180A950}" srcOrd="0" destOrd="0" presId="urn:microsoft.com/office/officeart/2016/7/layout/LinearBlockProcessNumbered"/>
    <dgm:cxn modelId="{07D44DA2-D4CF-4582-A029-20843D5E0F23}" type="presOf" srcId="{53742231-981F-480A-940F-203EC2F7423F}" destId="{C5BDCA19-B754-421E-A6CC-628F80FC74CB}" srcOrd="1" destOrd="0" presId="urn:microsoft.com/office/officeart/2016/7/layout/LinearBlockProcessNumbered"/>
    <dgm:cxn modelId="{E476EEBC-7C9F-4E07-BD58-1044B9769B64}" srcId="{8AA20905-3954-474B-A606-562BCA026DC1}" destId="{9EF41CC5-EF3B-4A6D-8229-3F1333EADFB3}" srcOrd="2" destOrd="0" parTransId="{DAEF1C7D-B0C5-46FA-BED3-8A54E918D3E0}" sibTransId="{98E6DD7C-B953-4119-9F64-9914E467ECBF}"/>
    <dgm:cxn modelId="{FDD130C2-CD74-4EFB-A226-A939177EE674}" type="presOf" srcId="{53742231-981F-480A-940F-203EC2F7423F}" destId="{00AE7F27-0E5D-4AFB-ACD6-B5A19E79EA42}" srcOrd="0" destOrd="0" presId="urn:microsoft.com/office/officeart/2016/7/layout/LinearBlockProcessNumbered"/>
    <dgm:cxn modelId="{F226B1C2-5D99-403A-8240-EAD6BD4D8534}" srcId="{8AA20905-3954-474B-A606-562BCA026DC1}" destId="{53742231-981F-480A-940F-203EC2F7423F}" srcOrd="1" destOrd="0" parTransId="{2FC75195-FBA1-43DE-85DD-40B4B3A2F1F3}" sibTransId="{EF449C32-A7AE-4099-9E9B-9E2F736A89CE}"/>
    <dgm:cxn modelId="{714928C7-F07E-48C4-BE9E-4842896AB09C}" type="presOf" srcId="{9C64CC83-643C-4E12-8F97-BC19DC031190}" destId="{BBA91679-4684-4A04-8AEB-03038C78A75C}" srcOrd="0" destOrd="0" presId="urn:microsoft.com/office/officeart/2016/7/layout/LinearBlockProcessNumbered"/>
    <dgm:cxn modelId="{7D7B6CF4-1A1D-4E61-B5FE-C95185EF2648}" type="presOf" srcId="{9EF41CC5-EF3B-4A6D-8229-3F1333EADFB3}" destId="{67D48337-9200-42EF-A956-8FC92E9B78D2}" srcOrd="1" destOrd="0" presId="urn:microsoft.com/office/officeart/2016/7/layout/LinearBlockProcessNumbered"/>
    <dgm:cxn modelId="{B9FDDAF6-ABE3-43D5-A54F-4A0002D3FD47}" type="presOf" srcId="{EF449C32-A7AE-4099-9E9B-9E2F736A89CE}" destId="{975C752B-C37A-4BA6-A3AE-2202A141404A}" srcOrd="0" destOrd="0" presId="urn:microsoft.com/office/officeart/2016/7/layout/LinearBlockProcessNumbered"/>
    <dgm:cxn modelId="{6A5BED3A-71F8-4A71-9E51-1F50D58497B5}" type="presParOf" srcId="{579698BD-D232-4926-8D7B-29A69B90858B}" destId="{3DD5B223-886E-4FC7-BDA1-ECA869A474EC}" srcOrd="0" destOrd="0" presId="urn:microsoft.com/office/officeart/2016/7/layout/LinearBlockProcessNumbered"/>
    <dgm:cxn modelId="{50ED9B3F-B939-4662-8866-7D833C2E0794}" type="presParOf" srcId="{3DD5B223-886E-4FC7-BDA1-ECA869A474EC}" destId="{DA3A6BD4-857F-4C66-97FA-B1E1C180A950}" srcOrd="0" destOrd="0" presId="urn:microsoft.com/office/officeart/2016/7/layout/LinearBlockProcessNumbered"/>
    <dgm:cxn modelId="{0D013F25-1B82-4F7B-AEF4-E93C2E95B0C3}" type="presParOf" srcId="{3DD5B223-886E-4FC7-BDA1-ECA869A474EC}" destId="{BBA91679-4684-4A04-8AEB-03038C78A75C}" srcOrd="1" destOrd="0" presId="urn:microsoft.com/office/officeart/2016/7/layout/LinearBlockProcessNumbered"/>
    <dgm:cxn modelId="{1E713196-E09A-42B0-BC2D-5294D0D9C36F}" type="presParOf" srcId="{3DD5B223-886E-4FC7-BDA1-ECA869A474EC}" destId="{5F398AEE-BC0F-4F30-99FA-92D67A176C2D}" srcOrd="2" destOrd="0" presId="urn:microsoft.com/office/officeart/2016/7/layout/LinearBlockProcessNumbered"/>
    <dgm:cxn modelId="{F8935481-B234-48A2-8E9B-6F423817537E}" type="presParOf" srcId="{579698BD-D232-4926-8D7B-29A69B90858B}" destId="{3C27A223-AC17-40BD-B7C5-0447661C2934}" srcOrd="1" destOrd="0" presId="urn:microsoft.com/office/officeart/2016/7/layout/LinearBlockProcessNumbered"/>
    <dgm:cxn modelId="{2A71550B-14EE-4B95-A40C-E132F64E84DB}" type="presParOf" srcId="{579698BD-D232-4926-8D7B-29A69B90858B}" destId="{0864151C-845B-4A50-9755-7EE613694D81}" srcOrd="2" destOrd="0" presId="urn:microsoft.com/office/officeart/2016/7/layout/LinearBlockProcessNumbered"/>
    <dgm:cxn modelId="{819F34FD-11F2-459D-B90D-FA1539737ADA}" type="presParOf" srcId="{0864151C-845B-4A50-9755-7EE613694D81}" destId="{00AE7F27-0E5D-4AFB-ACD6-B5A19E79EA42}" srcOrd="0" destOrd="0" presId="urn:microsoft.com/office/officeart/2016/7/layout/LinearBlockProcessNumbered"/>
    <dgm:cxn modelId="{FAA4A22E-63A9-40D7-AF37-15573F3C350A}" type="presParOf" srcId="{0864151C-845B-4A50-9755-7EE613694D81}" destId="{975C752B-C37A-4BA6-A3AE-2202A141404A}" srcOrd="1" destOrd="0" presId="urn:microsoft.com/office/officeart/2016/7/layout/LinearBlockProcessNumbered"/>
    <dgm:cxn modelId="{ABA4B620-C848-4944-B91E-2E492EED893C}" type="presParOf" srcId="{0864151C-845B-4A50-9755-7EE613694D81}" destId="{C5BDCA19-B754-421E-A6CC-628F80FC74CB}" srcOrd="2" destOrd="0" presId="urn:microsoft.com/office/officeart/2016/7/layout/LinearBlockProcessNumbered"/>
    <dgm:cxn modelId="{981D06A1-F8EB-4C14-9C2A-EA505D9C81FA}" type="presParOf" srcId="{579698BD-D232-4926-8D7B-29A69B90858B}" destId="{3E36C1DA-E751-469B-91D5-B7ADF3790DAB}" srcOrd="3" destOrd="0" presId="urn:microsoft.com/office/officeart/2016/7/layout/LinearBlockProcessNumbered"/>
    <dgm:cxn modelId="{D7BB022A-2504-497B-9672-D97F4CB95B15}" type="presParOf" srcId="{579698BD-D232-4926-8D7B-29A69B90858B}" destId="{19974A3A-09A4-40DE-BB0F-D9AED1ACB06E}" srcOrd="4" destOrd="0" presId="urn:microsoft.com/office/officeart/2016/7/layout/LinearBlockProcessNumbered"/>
    <dgm:cxn modelId="{A085F843-0169-43CB-B042-74EAB6E1674B}" type="presParOf" srcId="{19974A3A-09A4-40DE-BB0F-D9AED1ACB06E}" destId="{CAD62F17-E99D-4FEF-B376-961CA4CB20EB}" srcOrd="0" destOrd="0" presId="urn:microsoft.com/office/officeart/2016/7/layout/LinearBlockProcessNumbered"/>
    <dgm:cxn modelId="{A179DBCD-25F3-44B6-BAA7-26EBC7B29448}" type="presParOf" srcId="{19974A3A-09A4-40DE-BB0F-D9AED1ACB06E}" destId="{E20811D6-E5D4-4C9E-AABF-9E0E1902CA2C}" srcOrd="1" destOrd="0" presId="urn:microsoft.com/office/officeart/2016/7/layout/LinearBlockProcessNumbered"/>
    <dgm:cxn modelId="{7429BDE6-E17F-4E08-960D-D62B256C81F6}" type="presParOf" srcId="{19974A3A-09A4-40DE-BB0F-D9AED1ACB06E}" destId="{67D48337-9200-42EF-A956-8FC92E9B78D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A6BD4-857F-4C66-97FA-B1E1C180A950}">
      <dsp:nvSpPr>
        <dsp:cNvPr id="0" name=""/>
        <dsp:cNvSpPr/>
      </dsp:nvSpPr>
      <dsp:spPr>
        <a:xfrm>
          <a:off x="808" y="0"/>
          <a:ext cx="3275967" cy="3714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0" rIns="323593" bIns="330200" numCol="1" spcCol="1270" rtlCol="0" anchor="t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700" kern="1200" dirty="0"/>
            <a:t>C</a:t>
          </a:r>
          <a:r>
            <a:rPr lang="it" sz="1700" kern="1200" dirty="0"/>
            <a:t>oncludere le attività previste su piattaforma: </a:t>
          </a:r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" sz="1700" kern="1200" dirty="0"/>
            <a:t> IL </a:t>
          </a:r>
          <a:r>
            <a:rPr lang="it" sz="1700" b="1" kern="1200" dirty="0"/>
            <a:t>portfolio</a:t>
          </a:r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" sz="1700" b="1" kern="1200" dirty="0"/>
            <a:t>(SALVARE e/o inviare OGNI SEZIONE COMPLETATA</a:t>
          </a:r>
          <a:r>
            <a:rPr lang="it" sz="1700" kern="1200" dirty="0"/>
            <a:t>)</a:t>
          </a:r>
        </a:p>
      </dsp:txBody>
      <dsp:txXfrm>
        <a:off x="808" y="1485900"/>
        <a:ext cx="3275967" cy="2228850"/>
      </dsp:txXfrm>
    </dsp:sp>
    <dsp:sp modelId="{BBA91679-4684-4A04-8AEB-03038C78A75C}">
      <dsp:nvSpPr>
        <dsp:cNvPr id="0" name=""/>
        <dsp:cNvSpPr/>
      </dsp:nvSpPr>
      <dsp:spPr>
        <a:xfrm>
          <a:off x="808" y="0"/>
          <a:ext cx="3275967" cy="148590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165100" rIns="323593" bIns="165100" numCol="1" spcCol="1270" rtlCol="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6600" kern="1200"/>
            <a:t>01</a:t>
          </a:r>
        </a:p>
      </dsp:txBody>
      <dsp:txXfrm>
        <a:off x="808" y="0"/>
        <a:ext cx="3275967" cy="1485900"/>
      </dsp:txXfrm>
    </dsp:sp>
    <dsp:sp modelId="{00AE7F27-0E5D-4AFB-ACD6-B5A19E79EA42}">
      <dsp:nvSpPr>
        <dsp:cNvPr id="0" name=""/>
        <dsp:cNvSpPr/>
      </dsp:nvSpPr>
      <dsp:spPr>
        <a:xfrm>
          <a:off x="3538853" y="0"/>
          <a:ext cx="3275967" cy="3714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0" rIns="323593" bIns="330200" numCol="1" spcCol="1270" rtlCol="0" anchor="t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700" kern="1200" dirty="0"/>
            <a:t>C</a:t>
          </a:r>
          <a:r>
            <a:rPr lang="it" sz="1700" kern="1200" dirty="0"/>
            <a:t>ompilare il </a:t>
          </a:r>
          <a:r>
            <a:rPr lang="it" sz="1700" b="1" i="0" kern="1200" dirty="0"/>
            <a:t>questionario</a:t>
          </a:r>
          <a:r>
            <a:rPr lang="it" sz="1700" kern="1200" dirty="0"/>
            <a:t> di gradimento GLOBALE SU </a:t>
          </a:r>
          <a:r>
            <a:rPr lang="it" sz="1700" b="1" kern="1200" dirty="0"/>
            <a:t>indire</a:t>
          </a:r>
          <a:r>
            <a:rPr lang="it" sz="1700" kern="1200" dirty="0"/>
            <a:t>, RIGUARDA LA VOSTRA OPINIONE SULLA PIATTAFORMA E SUL PERCORSO</a:t>
          </a:r>
        </a:p>
      </dsp:txBody>
      <dsp:txXfrm>
        <a:off x="3538853" y="1485900"/>
        <a:ext cx="3275967" cy="2228850"/>
      </dsp:txXfrm>
    </dsp:sp>
    <dsp:sp modelId="{975C752B-C37A-4BA6-A3AE-2202A141404A}">
      <dsp:nvSpPr>
        <dsp:cNvPr id="0" name=""/>
        <dsp:cNvSpPr/>
      </dsp:nvSpPr>
      <dsp:spPr>
        <a:xfrm>
          <a:off x="3538853" y="0"/>
          <a:ext cx="3275967" cy="148590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165100" rIns="323593" bIns="165100" numCol="1" spcCol="1270" rtlCol="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6600" kern="1200"/>
            <a:t>02</a:t>
          </a:r>
        </a:p>
      </dsp:txBody>
      <dsp:txXfrm>
        <a:off x="3538853" y="0"/>
        <a:ext cx="3275967" cy="1485900"/>
      </dsp:txXfrm>
    </dsp:sp>
    <dsp:sp modelId="{CAD62F17-E99D-4FEF-B376-961CA4CB20EB}">
      <dsp:nvSpPr>
        <dsp:cNvPr id="0" name=""/>
        <dsp:cNvSpPr/>
      </dsp:nvSpPr>
      <dsp:spPr>
        <a:xfrm>
          <a:off x="7076898" y="0"/>
          <a:ext cx="3275967" cy="3714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0" rIns="323593" bIns="330200" numCol="1" spcCol="1270" rtlCol="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700" kern="1200" dirty="0"/>
            <a:t>E</a:t>
          </a:r>
          <a:r>
            <a:rPr lang="it" sz="1700" kern="1200" dirty="0"/>
            <a:t>sportare il </a:t>
          </a:r>
          <a:r>
            <a:rPr lang="it" sz="1700" b="1" kern="1200" dirty="0"/>
            <a:t>dossier </a:t>
          </a:r>
        </a:p>
      </dsp:txBody>
      <dsp:txXfrm>
        <a:off x="7076898" y="1485900"/>
        <a:ext cx="3275967" cy="2228850"/>
      </dsp:txXfrm>
    </dsp:sp>
    <dsp:sp modelId="{E20811D6-E5D4-4C9E-AABF-9E0E1902CA2C}">
      <dsp:nvSpPr>
        <dsp:cNvPr id="0" name=""/>
        <dsp:cNvSpPr/>
      </dsp:nvSpPr>
      <dsp:spPr>
        <a:xfrm>
          <a:off x="7076898" y="0"/>
          <a:ext cx="3275967" cy="148590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165100" rIns="323593" bIns="165100" numCol="1" spcCol="1270" rtlCol="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6600" kern="1200"/>
            <a:t>03</a:t>
          </a:r>
        </a:p>
      </dsp:txBody>
      <dsp:txXfrm>
        <a:off x="7076898" y="0"/>
        <a:ext cx="3275967" cy="1485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3A5B7F2-3391-4BA2-B5FB-62CF1714576C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E602E8-7778-4840-9C52-CF866E2E76E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0039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8A12FCF-4C2C-4459-AF7F-87B0B49BA70A}" type="datetime1">
              <a:rPr lang="it-IT" smtClean="0"/>
              <a:t>13/05/2024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"/>
              <a:t>Fare clic per modificare gli stili del testo dello schema</a:t>
            </a:r>
            <a:endParaRPr lang="en-US"/>
          </a:p>
          <a:p>
            <a:pPr lvl="1" rtl="0"/>
            <a:r>
              <a:rPr lang="it"/>
              <a:t>Secondo livello</a:t>
            </a:r>
          </a:p>
          <a:p>
            <a:pPr lvl="2" rtl="0"/>
            <a:r>
              <a:rPr lang="it"/>
              <a:t>Terzo livello</a:t>
            </a:r>
          </a:p>
          <a:p>
            <a:pPr lvl="3" rtl="0"/>
            <a:r>
              <a:rPr lang="it"/>
              <a:t>Quarto livello</a:t>
            </a:r>
          </a:p>
          <a:p>
            <a:pPr lvl="4" rtl="0"/>
            <a:r>
              <a:rPr lang="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86D5CD-F53C-40AA-8F25-6C53AFF44EC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81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5583C6-D804-40FF-A2E1-9A681D3EE1A3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B50CC6-CCF5-4987-B826-BE37BE1AA528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it" dirty="0"/>
              <a:t>Fare clic per modificare lo stile del titolo dello schema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C0BB9F-7636-4C7C-AF3B-DEA11C2C6A18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" dirty="0"/>
              <a:t>Fare clic per modificare lo stile del titolo dello schema</a:t>
            </a:r>
            <a:endParaRPr lang="en-US" dirty="0"/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FDE51-677A-42E8-93C8-A097E3C71DBC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1" name="Casella di testo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it" sz="800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3" name="Casella di testo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" sz="8000">
                <a:solidFill>
                  <a:schemeClr val="tx1"/>
                </a:solidFill>
                <a:effectLst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A633D7-0BD2-4D20-B3F8-56025D3F274E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913795" y="433137"/>
            <a:ext cx="10353762" cy="1243262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" dirty="0"/>
              <a:t>Fare clic per modificare lo stile del titolo</a:t>
            </a:r>
          </a:p>
        </p:txBody>
      </p:sp>
      <p:sp>
        <p:nvSpPr>
          <p:cNvPr id="8" name="Segnaposto testo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" dirty="0"/>
              <a:t>Fare clic per modificare lo stile del titolo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 hasCustomPrompt="1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" dirty="0"/>
              <a:t>Fare clic per modificare lo stile del titolo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C0BE24-665B-4C07-A58E-9D9DBFEFD6E5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a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Immagin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Immagin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olo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Segnaposto testo 2"/>
          <p:cNvSpPr>
            <a:spLocks noGrp="1"/>
          </p:cNvSpPr>
          <p:nvPr>
            <p:ph type="body" idx="1"/>
          </p:nvPr>
        </p:nvSpPr>
        <p:spPr>
          <a:xfrm>
            <a:off x="913795" y="3786769"/>
            <a:ext cx="3300984" cy="693599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Segnaposto immagine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Segnaposto testo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442788" y="3786769"/>
            <a:ext cx="3300984" cy="693599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Segnaposto immagine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Segnaposto testo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966697" y="3786769"/>
            <a:ext cx="3300984" cy="693599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Segnaposto immagine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Segnaposto testo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22C063-ADC3-4BE7-8BFE-5A83EBAFD8B7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4A15F1-4B9B-4974-9FCA-AD9A8EEA0029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rtlCol="0" anchor="t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553739-DC41-4B8B-89BA-36863E22DC45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F73375-988A-43EC-A3C5-6EA3569D6746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it" dirty="0"/>
              <a:t>Fare clic per modificare lo stile del titolo dello schema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2D57B2-6AAF-4B1F-8CBE-1CD852329924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>
            <a:lvl1pPr>
              <a:defRPr/>
            </a:lvl1pPr>
          </a:lstStyle>
          <a:p>
            <a:pPr lvl="0" rtl="0"/>
            <a:r>
              <a:rPr lang="it" dirty="0"/>
              <a:t>Fare clic per modificare gli stili del testo dello schema</a:t>
            </a:r>
          </a:p>
          <a:p>
            <a:pPr lvl="1" rtl="0"/>
            <a:r>
              <a:rPr lang="it" dirty="0"/>
              <a:t>Secondo livello</a:t>
            </a:r>
          </a:p>
          <a:p>
            <a:pPr lvl="2" rtl="0"/>
            <a:r>
              <a:rPr lang="it" dirty="0"/>
              <a:t>Terzo livello</a:t>
            </a:r>
          </a:p>
          <a:p>
            <a:pPr lvl="3" rtl="0"/>
            <a:r>
              <a:rPr lang="it" dirty="0"/>
              <a:t>Quarto livello</a:t>
            </a:r>
          </a:p>
          <a:p>
            <a:pPr lvl="4" rtl="0"/>
            <a:r>
              <a:rPr lang="it" dirty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>
            <a:lvl1pPr>
              <a:defRPr/>
            </a:lvl1pPr>
          </a:lstStyle>
          <a:p>
            <a:pPr lvl="0" rtl="0"/>
            <a:r>
              <a:rPr lang="it" dirty="0"/>
              <a:t>Fare clic per modificare gli stili del testo dello schema</a:t>
            </a:r>
          </a:p>
          <a:p>
            <a:pPr lvl="1" rtl="0"/>
            <a:r>
              <a:rPr lang="it" dirty="0"/>
              <a:t>Secondo livello</a:t>
            </a:r>
          </a:p>
          <a:p>
            <a:pPr lvl="2" rtl="0"/>
            <a:r>
              <a:rPr lang="it" dirty="0"/>
              <a:t>Terzo livello</a:t>
            </a:r>
          </a:p>
          <a:p>
            <a:pPr lvl="3" rtl="0"/>
            <a:r>
              <a:rPr lang="it" dirty="0"/>
              <a:t>Quarto livello</a:t>
            </a:r>
          </a:p>
          <a:p>
            <a:pPr lvl="4" rtl="0"/>
            <a:r>
              <a:rPr lang="it" dirty="0"/>
              <a:t>Quinto livello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060FBA-58D9-4B88-909A-ED71B90F2BE6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Immagin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" dirty="0"/>
              <a:t>Fare clic per modificare lo stile del titolo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" dirty="0"/>
              <a:t>Fare clic per modificare lo stile del titolo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5317D9-DA2F-433F-A608-B3969E6E11B2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160737-93B1-4730-A008-089855D73511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A4A988-5E10-4466-B3F1-83EB6ED8CA84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2C9D3A-D186-4DD5-B095-EE4687316B55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it" dirty="0"/>
              <a:t>Fare clic per modificare lo stile del titolo</a:t>
            </a:r>
            <a:endParaRPr lang="en-US" dirty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777154-D342-4DAA-B5E9-8729F4D1866D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it"/>
              <a:t>Fare clic per modificare gli stili del testo dello schema</a:t>
            </a:r>
          </a:p>
          <a:p>
            <a:pPr lvl="1" rtl="0"/>
            <a:r>
              <a:rPr lang="it"/>
              <a:t>Secondo livello</a:t>
            </a:r>
          </a:p>
          <a:p>
            <a:pPr lvl="2" rtl="0"/>
            <a:r>
              <a:rPr lang="it"/>
              <a:t>Terzo livello</a:t>
            </a:r>
          </a:p>
          <a:p>
            <a:pPr lvl="3" rtl="0"/>
            <a:r>
              <a:rPr lang="it"/>
              <a:t>Quarto livello</a:t>
            </a:r>
          </a:p>
          <a:p>
            <a:pPr lvl="4" rtl="0"/>
            <a:r>
              <a:rPr lang="it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E0EADAC7-CCC6-4795-8836-786BF18FA6AD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neoassunti.indire.it/2023/news-e-approfondimenti/incontro-di-coordinamento-tra-ministero-usr-e-indir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lenzedocenti21-22.static.istruzione.it/allegati/m_pi.AOOGABMI.Registro_Decreti_0000242.30-07-2021.pdf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ur.gov.it/-/decreto-ministeriale-n-201-del-20-aprile-2020" TargetMode="External"/><Relationship Id="rId2" Type="http://schemas.openxmlformats.org/officeDocument/2006/relationships/hyperlink" Target="https://www.miur.gov.it/web/guest/-/decreti-ministeriali-e-ordinanza-ministeriale-concorso-ordinario-scuola-dell-infanzia-e-primaria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on tazza, caffè, cibo, bevanda&#10;&#10;Descrizione generata automaticamente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087120"/>
            <a:ext cx="9440034" cy="2648381"/>
          </a:xfrm>
        </p:spPr>
        <p:txBody>
          <a:bodyPr rtlCol="0">
            <a:normAutofit/>
          </a:bodyPr>
          <a:lstStyle/>
          <a:p>
            <a:pPr rtl="0"/>
            <a:r>
              <a:rPr lang="it" sz="7200" b="1" dirty="0"/>
              <a:t>ADEMPIMENTI FINALI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680867"/>
            <a:ext cx="9440034" cy="1397951"/>
          </a:xfrm>
        </p:spPr>
        <p:txBody>
          <a:bodyPr rtlCol="0">
            <a:normAutofit fontScale="92500"/>
          </a:bodyPr>
          <a:lstStyle/>
          <a:p>
            <a:pPr rtl="0"/>
            <a:r>
              <a:rPr lang="it" sz="4400" dirty="0"/>
              <a:t>Memorandum per il docente neo-immesso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35E3FE-3C89-493E-870E-D906182424E6}"/>
              </a:ext>
            </a:extLst>
          </p:cNvPr>
          <p:cNvSpPr txBox="1"/>
          <p:nvPr/>
        </p:nvSpPr>
        <p:spPr>
          <a:xfrm>
            <a:off x="9647583" y="5618922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UST MILANO</a:t>
            </a:r>
          </a:p>
          <a:p>
            <a:r>
              <a:rPr lang="it-IT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Elvira Scutiero</a:t>
            </a:r>
          </a:p>
        </p:txBody>
      </p:sp>
      <p:pic>
        <p:nvPicPr>
          <p:cNvPr id="7" name="Elemento grafico 6" descr="Post-it con riempimento a tinta unita">
            <a:extLst>
              <a:ext uri="{FF2B5EF4-FFF2-40B4-BE49-F238E27FC236}">
                <a16:creationId xmlns:a16="http://schemas.microsoft.com/office/drawing/2014/main" id="{1E630D1E-CBD1-4860-8DE7-DE47FE917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817" y="4443419"/>
            <a:ext cx="2351005" cy="23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9E2015-F2CE-4F8D-A297-E71F0C326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531165"/>
            <a:ext cx="10353762" cy="1257300"/>
          </a:xfrm>
        </p:spPr>
        <p:txBody>
          <a:bodyPr>
            <a:normAutofit fontScale="90000"/>
          </a:bodyPr>
          <a:lstStyle/>
          <a:p>
            <a:pPr algn="just"/>
            <a:r>
              <a:rPr lang="it-IT" dirty="0">
                <a:solidFill>
                  <a:srgbClr val="FFC000"/>
                </a:solidFill>
              </a:rPr>
              <a:t>L’elenco delle sedi</a:t>
            </a:r>
            <a:r>
              <a:rPr lang="it-IT" dirty="0"/>
              <a:t> e l’orario di svolgimento della prova è comunicato dagli Uffici scolastici regionali dove i candidati hanno prestato servizio </a:t>
            </a:r>
            <a:r>
              <a:rPr lang="it-IT" dirty="0">
                <a:solidFill>
                  <a:srgbClr val="FFC000"/>
                </a:solidFill>
              </a:rPr>
              <a:t>almeno dieci giorni prima </a:t>
            </a:r>
            <a:r>
              <a:rPr lang="it-IT" dirty="0"/>
              <a:t>della data di svolgimento tramite avviso pubblicato nei rispettivi albi e siti internet. Detto avviso ha valore di notifica a tutti gli effetti. Nello stesso avviso sono riportate le indicazioni relative allo svolgimento della prova.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016DED-8035-49C7-9382-EE01DC37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7160737-93B1-4730-A008-089855D73511}" type="datetime1">
              <a:rPr lang="it-IT" smtClean="0"/>
              <a:t>13/05/2024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10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8F9A65-02F9-5193-9804-0F9DA716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Per assunti da GPS o Call veloce </a:t>
            </a:r>
            <a:r>
              <a:rPr lang="it-IT" dirty="0" err="1"/>
              <a:t>a.s.</a:t>
            </a:r>
            <a:r>
              <a:rPr lang="it-IT" dirty="0"/>
              <a:t> 23/24</a:t>
            </a:r>
            <a:br>
              <a:rPr lang="it-IT" dirty="0"/>
            </a:br>
            <a:r>
              <a:rPr lang="it-IT" b="1" i="1" dirty="0">
                <a:solidFill>
                  <a:srgbClr val="FF0000"/>
                </a:solidFill>
              </a:rPr>
              <a:t>lezione simulata </a:t>
            </a:r>
            <a:r>
              <a:rPr lang="it-IT" dirty="0"/>
              <a:t>in sede di </a:t>
            </a:r>
            <a:r>
              <a:rPr lang="it-IT" dirty="0" err="1"/>
              <a:t>CdV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34BCE5-4C4F-2A31-0726-6B61AF8E4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7160737-93B1-4730-A008-089855D73511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C9FA53-14ED-2514-1033-AA68A33EEDD9}"/>
              </a:ext>
            </a:extLst>
          </p:cNvPr>
          <p:cNvSpPr txBox="1"/>
          <p:nvPr/>
        </p:nvSpPr>
        <p:spPr>
          <a:xfrm>
            <a:off x="188008" y="2390485"/>
            <a:ext cx="503800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b="0" i="0" dirty="0">
                <a:effectLst/>
                <a:latin typeface="Verdana" panose="020B0604030504040204" pitchFamily="34" charset="0"/>
              </a:rPr>
              <a:t> La lezione simulata deve svolgersi </a:t>
            </a:r>
            <a:r>
              <a:rPr lang="it-IT" sz="2000" b="1" i="0" dirty="0">
                <a:effectLst/>
                <a:latin typeface="Verdana" panose="020B0604030504040204" pitchFamily="34" charset="0"/>
              </a:rPr>
              <a:t>entro il 15 luglio 2024</a:t>
            </a:r>
          </a:p>
          <a:p>
            <a:pPr algn="l"/>
            <a:r>
              <a:rPr lang="it-IT" sz="2000" b="0" i="0" dirty="0">
                <a:effectLst/>
                <a:latin typeface="Verdana" panose="020B0604030504040204" pitchFamily="34" charset="0"/>
              </a:rPr>
              <a:t> fermo restante che il </a:t>
            </a:r>
            <a:r>
              <a:rPr lang="it-IT" sz="2000" b="1" i="0" dirty="0">
                <a:effectLst/>
                <a:latin typeface="Verdana" panose="020B0604030504040204" pitchFamily="34" charset="0"/>
              </a:rPr>
              <a:t>giorno, l’ora e il luogo dello svolgimento della lezione simulata</a:t>
            </a:r>
          </a:p>
          <a:p>
            <a:pPr algn="l"/>
            <a:r>
              <a:rPr lang="it-IT" sz="2000" b="1" i="0" dirty="0">
                <a:effectLst/>
                <a:latin typeface="Verdana" panose="020B0604030504040204" pitchFamily="34" charset="0"/>
              </a:rPr>
              <a:t> è comunicato al docente dal dirigente scolastico</a:t>
            </a:r>
            <a:r>
              <a:rPr lang="it-IT" sz="2000" b="0" i="0" dirty="0">
                <a:effectLst/>
                <a:latin typeface="Verdana" panose="020B0604030504040204" pitchFamily="34" charset="0"/>
              </a:rPr>
              <a:t> della scuola di servizio,</a:t>
            </a:r>
          </a:p>
          <a:p>
            <a:pPr algn="l"/>
            <a:r>
              <a:rPr lang="it-IT" sz="2000" b="0" i="0" dirty="0">
                <a:effectLst/>
                <a:latin typeface="Verdana" panose="020B0604030504040204" pitchFamily="34" charset="0"/>
              </a:rPr>
              <a:t> sentito il Comitato di valutazione, almeno cinque giorni prima della data di svolgimento.</a:t>
            </a:r>
          </a:p>
          <a:p>
            <a:pPr algn="l"/>
            <a:r>
              <a:rPr lang="it-IT" sz="2000" b="0" i="0" dirty="0">
                <a:effectLst/>
                <a:latin typeface="Verdana" panose="020B0604030504040204" pitchFamily="34" charset="0"/>
              </a:rPr>
              <a:t> La mancata presentazione nel giorno, ora e sede stabiliti, senza giustificato motivo,</a:t>
            </a:r>
          </a:p>
          <a:p>
            <a:pPr algn="l"/>
            <a:r>
              <a:rPr lang="it-IT" sz="2000" b="0" i="0" dirty="0">
                <a:effectLst/>
                <a:latin typeface="Verdana" panose="020B0604030504040204" pitchFamily="34" charset="0"/>
              </a:rPr>
              <a:t> comporta l’esclusione dalla procedura finalizzata all’immissione in ruolo </a:t>
            </a:r>
          </a:p>
          <a:p>
            <a:pPr algn="l"/>
            <a:r>
              <a:rPr lang="it-IT" sz="2000" b="0" i="0" dirty="0">
                <a:effectLst/>
                <a:latin typeface="Verdana" panose="020B0604030504040204" pitchFamily="34" charset="0"/>
              </a:rPr>
              <a:t> e la decadenza dalla procedura.</a:t>
            </a:r>
          </a:p>
          <a:p>
            <a:pPr algn="l"/>
            <a:endParaRPr lang="it-IT" sz="2000" b="0" i="0" dirty="0">
              <a:effectLst/>
              <a:latin typeface="Open Sans" panose="020B0606030504020204" pitchFamily="34" charset="0"/>
            </a:endParaRPr>
          </a:p>
          <a:p>
            <a:pPr algn="l"/>
            <a:r>
              <a:rPr lang="it-IT" sz="2000" b="0" i="0" dirty="0">
                <a:effectLst/>
                <a:latin typeface="Verdana" panose="020B0604030504040204" pitchFamily="34" charset="0"/>
              </a:rPr>
              <a:t> La </a:t>
            </a:r>
            <a:r>
              <a:rPr lang="it-IT" sz="2000" b="1" i="0" dirty="0">
                <a:effectLst/>
                <a:latin typeface="Verdana" panose="020B0604030504040204" pitchFamily="34" charset="0"/>
              </a:rPr>
              <a:t>traccia </a:t>
            </a:r>
            <a:r>
              <a:rPr lang="it-IT" sz="2000" b="0" i="0" dirty="0">
                <a:effectLst/>
                <a:latin typeface="Verdana" panose="020B0604030504040204" pitchFamily="34" charset="0"/>
              </a:rPr>
              <a:t>sulla quale svolgere la </a:t>
            </a:r>
            <a:r>
              <a:rPr lang="it-IT" sz="2000" b="1" i="0" dirty="0">
                <a:effectLst/>
                <a:latin typeface="Verdana" panose="020B0604030504040204" pitchFamily="34" charset="0"/>
              </a:rPr>
              <a:t>lezione simulata </a:t>
            </a:r>
            <a:r>
              <a:rPr lang="it-IT" sz="2000" b="0" i="0" dirty="0">
                <a:effectLst/>
                <a:latin typeface="Verdana" panose="020B0604030504040204" pitchFamily="34" charset="0"/>
              </a:rPr>
              <a:t>è predisposta dal Comitato</a:t>
            </a:r>
          </a:p>
          <a:p>
            <a:pPr algn="l"/>
            <a:r>
              <a:rPr lang="it-IT" sz="2000" b="0" i="0" dirty="0">
                <a:effectLst/>
                <a:latin typeface="Verdana" panose="020B0604030504040204" pitchFamily="34" charset="0"/>
              </a:rPr>
              <a:t> di valutazione ed è assegnata al candidato </a:t>
            </a:r>
            <a:r>
              <a:rPr lang="it-IT" sz="2000" b="1" i="0" dirty="0">
                <a:effectLst/>
                <a:latin typeface="Verdana" panose="020B0604030504040204" pitchFamily="34" charset="0"/>
              </a:rPr>
              <a:t>24 ore prima </a:t>
            </a:r>
            <a:r>
              <a:rPr lang="it-IT" sz="2000" b="0" i="0" dirty="0">
                <a:effectLst/>
                <a:latin typeface="Verdana" panose="020B0604030504040204" pitchFamily="34" charset="0"/>
              </a:rPr>
              <a:t>dello svolgimento della prova.</a:t>
            </a:r>
          </a:p>
          <a:p>
            <a:br>
              <a:rPr lang="it-IT" sz="2000" dirty="0"/>
            </a:b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100703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66933D-F3D8-0AC0-3222-604AD5C4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solidFill>
                  <a:srgbClr val="FF0000"/>
                </a:solidFill>
              </a:rPr>
              <a:t>Formazione 10 ore per tutti i docenti neo assunti –misure urgenti PNRR</a:t>
            </a:r>
            <a:br>
              <a:rPr lang="it-IT"/>
            </a:b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2BE9D28-EC8B-AAD3-6AFF-6078D203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7160737-93B1-4730-A008-089855D73511}" type="datetime1">
              <a:rPr lang="it-IT" smtClean="0"/>
              <a:t>13/05/2024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ED478F-5717-F181-1490-D9A762F295C0}"/>
              </a:ext>
            </a:extLst>
          </p:cNvPr>
          <p:cNvSpPr txBox="1"/>
          <p:nvPr/>
        </p:nvSpPr>
        <p:spPr>
          <a:xfrm>
            <a:off x="0" y="1866900"/>
            <a:ext cx="1234985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A</a:t>
            </a:r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lla luce dell’ art. 14 “</a:t>
            </a:r>
            <a:r>
              <a:rPr lang="it-IT" sz="1600" b="1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Misure urgenti per l’attuazione delle previsioni della Missione 4 – Componente 1 « Istruzione e Ricerca » </a:t>
            </a:r>
          </a:p>
          <a:p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del </a:t>
            </a:r>
            <a:r>
              <a:rPr lang="it-IT" sz="1600" b="1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PNRR</a:t>
            </a:r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 in materia di riforma del sistema di orientamento, di reclutamento dei docenti, </a:t>
            </a:r>
          </a:p>
          <a:p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di </a:t>
            </a:r>
            <a:r>
              <a:rPr lang="it-IT" sz="1600" b="1" dirty="0">
                <a:solidFill>
                  <a:srgbClr val="FFFF00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didattica digitale integrata</a:t>
            </a:r>
            <a:r>
              <a:rPr lang="it-IT" sz="1600" dirty="0">
                <a:solidFill>
                  <a:srgbClr val="FFFF00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e formazione sulla </a:t>
            </a:r>
            <a:r>
              <a:rPr lang="it-IT" sz="1600" b="1" dirty="0">
                <a:solidFill>
                  <a:srgbClr val="FF3399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transizione digitale del personale scolastico</a:t>
            </a:r>
            <a:r>
              <a:rPr lang="it-IT" sz="1600" dirty="0">
                <a:solidFill>
                  <a:srgbClr val="FF3399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e di </a:t>
            </a:r>
            <a:r>
              <a:rPr lang="it-IT" sz="1600" b="1" dirty="0">
                <a:solidFill>
                  <a:srgbClr val="FFC000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nuove competenze e nuovi linguaggi</a:t>
            </a:r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. </a:t>
            </a:r>
            <a:endParaRPr lang="it-IT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it-IT" sz="1600" dirty="0">
              <a:effectLst/>
              <a:latin typeface="Lato" panose="020F0502020204030203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(Moduli formativi erogati nell’ambito delle linee di investimento 2.1 e 3.1 della Missione 4, Componente 1, </a:t>
            </a:r>
          </a:p>
          <a:p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del Piano nazionale di ripresa e resilienza).</a:t>
            </a:r>
            <a:endParaRPr lang="it-IT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it-IT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Si invita a fruire di un corso (di cui sopra) anche in modalità MOOC di almeno 10 ore su piattaforma     </a:t>
            </a:r>
            <a:r>
              <a:rPr lang="it-IT" sz="2800" b="1" i="1" dirty="0">
                <a:solidFill>
                  <a:srgbClr val="00B0F0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Scuola Futura </a:t>
            </a:r>
          </a:p>
          <a:p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e di far pervenire la certificazione alla scuola di servizio.</a:t>
            </a:r>
          </a:p>
          <a:p>
            <a:endParaRPr lang="it-IT" sz="1600" dirty="0">
              <a:solidFill>
                <a:srgbClr val="2B2B2B"/>
              </a:solidFill>
              <a:highlight>
                <a:srgbClr val="FFFF00"/>
              </a:highlight>
              <a:latin typeface="Lato" panose="020F0502020204030203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it-IT" sz="16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Aptos" panose="020B0004020202020204" pitchFamily="34" charset="0"/>
              </a:rPr>
              <a:t>*Vantaggi MOOC: </a:t>
            </a:r>
            <a:r>
              <a:rPr lang="it-IT" sz="1600" b="0" i="0" dirty="0">
                <a:effectLst/>
                <a:latin typeface="Georgia" panose="02040502050405020303" pitchFamily="18" charset="0"/>
              </a:rPr>
              <a:t>decidere quando seguire le lezioni e  </a:t>
            </a:r>
            <a:r>
              <a:rPr lang="it-IT" sz="1600" b="1" i="0" dirty="0">
                <a:effectLst/>
                <a:latin typeface="Georgia" panose="02040502050405020303" pitchFamily="18" charset="0"/>
              </a:rPr>
              <a:t>accedere in ogni momento ai materiali didattici.</a:t>
            </a:r>
          </a:p>
          <a:p>
            <a:r>
              <a:rPr lang="it-IT" sz="1600" b="1" dirty="0">
                <a:latin typeface="Georgia" panose="02040502050405020303" pitchFamily="18" charset="0"/>
              </a:rPr>
              <a:t>                                                                                    </a:t>
            </a:r>
          </a:p>
          <a:p>
            <a:r>
              <a:rPr lang="it-IT" sz="1600" b="1" dirty="0">
                <a:latin typeface="Georgia" panose="02040502050405020303" pitchFamily="18" charset="0"/>
              </a:rPr>
              <a:t>                                                                                           </a:t>
            </a:r>
            <a:r>
              <a:rPr lang="it-IT" sz="1600" b="1" dirty="0">
                <a:solidFill>
                  <a:srgbClr val="FF0000"/>
                </a:solidFill>
                <a:latin typeface="Georgia" panose="02040502050405020303" pitchFamily="18" charset="0"/>
              </a:rPr>
              <a:t>ATTENZIONE!</a:t>
            </a:r>
            <a:endParaRPr lang="it-IT" sz="1600" b="1" i="0" dirty="0">
              <a:solidFill>
                <a:srgbClr val="FF0000"/>
              </a:solidFill>
              <a:effectLst/>
              <a:latin typeface="Georgia" panose="02040502050405020303" pitchFamily="18" charset="0"/>
            </a:endParaRPr>
          </a:p>
          <a:p>
            <a:endParaRPr lang="it-IT" sz="1600" b="1" dirty="0">
              <a:effectLst/>
              <a:highlight>
                <a:srgbClr val="FFFF00"/>
              </a:highlight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it-IT" b="1" dirty="0">
                <a:solidFill>
                  <a:srgbClr val="FF0000"/>
                </a:solidFill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Tuttavia eccezionalmente  solo per quest’anno chi non riuscisse a conseguire le ore, avrà comunque</a:t>
            </a:r>
          </a:p>
          <a:p>
            <a:r>
              <a:rPr lang="it-IT" b="1" dirty="0">
                <a:solidFill>
                  <a:srgbClr val="FF0000"/>
                </a:solidFill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riconosciuta la validità d</a:t>
            </a:r>
            <a:r>
              <a:rPr lang="it-IT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el percorso di formazione.</a:t>
            </a:r>
          </a:p>
          <a:p>
            <a:r>
              <a:rPr lang="it-IT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(nota 7674 del 13/05/24  DGPER).</a:t>
            </a:r>
            <a:endParaRPr lang="it-IT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6" name="Elemento grafico 5" descr="Scienza per formazione da remoto contorno">
            <a:extLst>
              <a:ext uri="{FF2B5EF4-FFF2-40B4-BE49-F238E27FC236}">
                <a16:creationId xmlns:a16="http://schemas.microsoft.com/office/drawing/2014/main" id="{A07089B7-BE7C-7621-3306-A62F1CC12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9222" y="5686886"/>
            <a:ext cx="1171114" cy="11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57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F4869-9383-40C2-B90F-4432ACA17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764484"/>
          </a:xfrm>
        </p:spPr>
        <p:txBody>
          <a:bodyPr anchor="ctr">
            <a:normAutofit fontScale="90000"/>
          </a:bodyPr>
          <a:lstStyle/>
          <a:p>
            <a:r>
              <a:rPr lang="it-IT" sz="4000" dirty="0"/>
              <a:t>Per le domande…   </a:t>
            </a:r>
            <a:br>
              <a:rPr lang="it-IT" sz="4000" dirty="0"/>
            </a:br>
            <a:r>
              <a:rPr lang="it-IT" sz="4000" dirty="0"/>
              <a:t>inquadrare il QR code</a:t>
            </a:r>
            <a:br>
              <a:rPr lang="it-IT" sz="4000" dirty="0"/>
            </a:br>
            <a:endParaRPr lang="it-IT" sz="5300" dirty="0">
              <a:solidFill>
                <a:srgbClr val="FFFF00"/>
              </a:solidFill>
            </a:endParaRPr>
          </a:p>
        </p:txBody>
      </p:sp>
      <p:pic>
        <p:nvPicPr>
          <p:cNvPr id="5" name="Grafik 27" descr="Questions">
            <a:extLst>
              <a:ext uri="{FF2B5EF4-FFF2-40B4-BE49-F238E27FC236}">
                <a16:creationId xmlns:a16="http://schemas.microsoft.com/office/drawing/2014/main" id="{A2A4B847-1E99-479A-A9E3-7F15F2761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0937" y="492126"/>
            <a:ext cx="3207996" cy="3207996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83FA319-E676-4FE7-9CB9-A94DF20EF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47160737-93B1-4730-A008-089855D73511}" type="datetime1">
              <a:rPr lang="it-IT" smtClean="0"/>
              <a:pPr rtl="0">
                <a:spcAft>
                  <a:spcPts val="600"/>
                </a:spcAft>
              </a:pPr>
              <a:t>13/05/2024</a:t>
            </a:fld>
            <a:endParaRPr lang="en-US"/>
          </a:p>
        </p:txBody>
      </p:sp>
      <p:pic>
        <p:nvPicPr>
          <p:cNvPr id="1026" name="Picture 2" descr="Codice QR per questo padlet">
            <a:extLst>
              <a:ext uri="{FF2B5EF4-FFF2-40B4-BE49-F238E27FC236}">
                <a16:creationId xmlns:a16="http://schemas.microsoft.com/office/drawing/2014/main" id="{E7B0DEF1-73AF-D8A0-3FD4-265B1141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836" y="2491558"/>
            <a:ext cx="2687782" cy="268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1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143479-67A0-4296-99E3-AC9BF8803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26" y="2036900"/>
            <a:ext cx="10780947" cy="2784199"/>
          </a:xfrm>
        </p:spPr>
        <p:txBody>
          <a:bodyPr>
            <a:normAutofit fontScale="90000"/>
          </a:bodyPr>
          <a:lstStyle/>
          <a:p>
            <a:br>
              <a:rPr lang="it-IT" sz="6000" b="1" dirty="0">
                <a:solidFill>
                  <a:srgbClr val="DF985C"/>
                </a:solidFill>
              </a:rPr>
            </a:br>
            <a:r>
              <a:rPr lang="it-IT" sz="6000" b="1" dirty="0">
                <a:solidFill>
                  <a:srgbClr val="DF985C"/>
                </a:solidFill>
              </a:rPr>
              <a:t>GOOD LUCK!</a:t>
            </a:r>
            <a:br>
              <a:rPr lang="it-IT" sz="6000" b="1" dirty="0">
                <a:solidFill>
                  <a:srgbClr val="DF985C"/>
                </a:solidFill>
              </a:rPr>
            </a:br>
            <a:br>
              <a:rPr lang="it-IT" dirty="0"/>
            </a:br>
            <a:r>
              <a:rPr lang="it-IT" dirty="0"/>
              <a:t>«Scegli il lavoro che ami e non lavorerai neppure un giorno in tutta la tua vita»</a:t>
            </a:r>
            <a:br>
              <a:rPr lang="it-IT" dirty="0"/>
            </a:br>
            <a:r>
              <a:rPr lang="it-IT" dirty="0"/>
              <a:t>(Confucio)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2D1D938-310D-46D7-9B1A-133508251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7160737-93B1-4730-A008-089855D73511}" type="datetime1">
              <a:rPr lang="it-IT" smtClean="0"/>
              <a:t>13/05/2024</a:t>
            </a:fld>
            <a:endParaRPr lang="en-US" dirty="0"/>
          </a:p>
        </p:txBody>
      </p:sp>
      <p:pic>
        <p:nvPicPr>
          <p:cNvPr id="5" name="Elemento grafico 4" descr="Cappello di laurea contorno">
            <a:extLst>
              <a:ext uri="{FF2B5EF4-FFF2-40B4-BE49-F238E27FC236}">
                <a16:creationId xmlns:a16="http://schemas.microsoft.com/office/drawing/2014/main" id="{672E9E76-D1AC-4E65-9785-F482BE65A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6670" y="0"/>
            <a:ext cx="2118658" cy="211865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lo 3D 5" descr="Quadrifoglio">
                <a:extLst>
                  <a:ext uri="{FF2B5EF4-FFF2-40B4-BE49-F238E27FC236}">
                    <a16:creationId xmlns:a16="http://schemas.microsoft.com/office/drawing/2014/main" id="{4D7D0F28-E0F4-4B49-91DA-89638D81EC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91143190"/>
                  </p:ext>
                </p:extLst>
              </p:nvPr>
            </p:nvGraphicFramePr>
            <p:xfrm>
              <a:off x="8425630" y="492125"/>
              <a:ext cx="3060841" cy="377702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060841" cy="3777028"/>
                    </a:xfrm>
                    <a:prstGeom prst="rect">
                      <a:avLst/>
                    </a:prstGeom>
                  </am3d:spPr>
                  <am3d:camera>
                    <am3d:pos x="0" y="0" z="7122918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80029" d="1000000"/>
                    <am3d:preTrans dx="-4494598" dy="-18000540" dz="-1568819"/>
                    <am3d:scale>
                      <am3d:sx n="1000000" d="1000000"/>
                      <am3d:sy n="1000000" d="1000000"/>
                      <am3d:sz n="1000000" d="1000000"/>
                    </am3d:scale>
                    <am3d:rot ax="2949127" ay="-609185" az="-69139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8513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lo 3D 5" descr="Quadrifoglio">
                <a:extLst>
                  <a:ext uri="{FF2B5EF4-FFF2-40B4-BE49-F238E27FC236}">
                    <a16:creationId xmlns:a16="http://schemas.microsoft.com/office/drawing/2014/main" id="{4D7D0F28-E0F4-4B49-91DA-89638D81EC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25630" y="492125"/>
                <a:ext cx="3060841" cy="37770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985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 rtlCol="0">
            <a:normAutofit/>
          </a:bodyPr>
          <a:lstStyle/>
          <a:p>
            <a:pPr rtl="0"/>
            <a:r>
              <a:rPr lang="it" dirty="0"/>
              <a:t>INDIRE…</a:t>
            </a:r>
          </a:p>
        </p:txBody>
      </p:sp>
      <p:graphicFrame>
        <p:nvGraphicFramePr>
          <p:cNvPr id="4" name="Segnaposto contenuto 2">
            <a:extLst>
              <a:ext uri="{FF2B5EF4-FFF2-40B4-BE49-F238E27FC236}">
                <a16:creationId xmlns:a16="http://schemas.microsoft.com/office/drawing/2014/main" id="{AED04DAF-1E3F-4397-8834-E64118E9B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0582332"/>
              </p:ext>
            </p:extLst>
          </p:nvPr>
        </p:nvGraphicFramePr>
        <p:xfrm>
          <a:off x="914400" y="2076450"/>
          <a:ext cx="10353675" cy="371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Elemento grafico 4" descr="Appunti selezionati con riempimento a tinta unita">
            <a:extLst>
              <a:ext uri="{FF2B5EF4-FFF2-40B4-BE49-F238E27FC236}">
                <a16:creationId xmlns:a16="http://schemas.microsoft.com/office/drawing/2014/main" id="{579EA786-7110-4BA6-B26C-6893A86FD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762" y="144229"/>
            <a:ext cx="1845141" cy="184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8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C10CFD4-3337-4F6F-B2DC-AB7833CCB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9A4A988-5E10-4466-B3F1-83EB6ED8CA84}" type="datetime1">
              <a:rPr lang="it-IT" smtClean="0"/>
              <a:t>13/05/2024</a:t>
            </a:fld>
            <a:endParaRPr lang="en-US" dirty="0"/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102188E4-AE82-41FD-9746-623D86205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891885"/>
              </p:ext>
            </p:extLst>
          </p:nvPr>
        </p:nvGraphicFramePr>
        <p:xfrm>
          <a:off x="1326321" y="13044"/>
          <a:ext cx="9539357" cy="71062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539357">
                  <a:extLst>
                    <a:ext uri="{9D8B030D-6E8A-4147-A177-3AD203B41FA5}">
                      <a16:colId xmlns:a16="http://schemas.microsoft.com/office/drawing/2014/main" val="2965280592"/>
                    </a:ext>
                  </a:extLst>
                </a:gridCol>
              </a:tblGrid>
              <a:tr h="1678596">
                <a:tc>
                  <a:txBody>
                    <a:bodyPr/>
                    <a:lstStyle/>
                    <a:p>
                      <a:r>
                        <a:rPr lang="it-IT" dirty="0"/>
                        <a:t> </a:t>
                      </a:r>
                      <a:r>
                        <a:rPr lang="it-IT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IL DOSSIER INDIRE…</a:t>
                      </a:r>
                    </a:p>
                    <a:p>
                      <a:endParaRPr lang="it-IT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STAMPATO </a:t>
                      </a:r>
                      <a:r>
                        <a:rPr lang="it-IT" b="0" dirty="0">
                          <a:solidFill>
                            <a:schemeClr val="bg1"/>
                          </a:solidFill>
                        </a:rPr>
                        <a:t>in triplice copia, oppure inviato in digitale alla segreteria allegando anche il </a:t>
                      </a:r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REGISTRO attività PEER TO PEER (date, numero ore, tipo di attività, firme) e relativa </a:t>
                      </a:r>
                      <a:r>
                        <a:rPr lang="it-IT" b="1" dirty="0">
                          <a:solidFill>
                            <a:schemeClr val="bg1"/>
                          </a:solidFill>
                        </a:rPr>
                        <a:t>RELAZIONE</a:t>
                      </a:r>
                      <a:r>
                        <a:rPr lang="it-IT" dirty="0">
                          <a:solidFill>
                            <a:schemeClr val="bg1"/>
                          </a:solidFill>
                        </a:rPr>
                        <a:t> attività DI OSSERVAZIONE P2P.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970087"/>
                  </a:ext>
                </a:extLst>
              </a:tr>
              <a:tr h="3384762">
                <a:tc>
                  <a:txBody>
                    <a:bodyPr/>
                    <a:lstStyle/>
                    <a:p>
                      <a:r>
                        <a:rPr lang="it-IT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LA SCUOLA DI SERVIZIO…</a:t>
                      </a:r>
                    </a:p>
                    <a:p>
                      <a:r>
                        <a:rPr lang="it-IT" dirty="0"/>
                        <a:t>Fisserà una data di </a:t>
                      </a:r>
                      <a:r>
                        <a:rPr lang="it-IT" b="1" dirty="0">
                          <a:solidFill>
                            <a:srgbClr val="FF0000"/>
                          </a:solidFill>
                        </a:rPr>
                        <a:t>SCADENZA PER LA CONSEGNA </a:t>
                      </a:r>
                      <a:r>
                        <a:rPr lang="it-IT" dirty="0"/>
                        <a:t>di </a:t>
                      </a:r>
                      <a:r>
                        <a:rPr lang="it-IT" b="1" dirty="0"/>
                        <a:t>tutta la documentazione </a:t>
                      </a:r>
                      <a:r>
                        <a:rPr lang="it-IT" dirty="0"/>
                        <a:t>(generalmente poco prima o poco dopo il termine delle attività scolastiche) con le relative indicazioni in dettaglio.</a:t>
                      </a:r>
                    </a:p>
                    <a:p>
                      <a:endParaRPr lang="it-IT" dirty="0"/>
                    </a:p>
                    <a:p>
                      <a:r>
                        <a:rPr lang="it-IT" dirty="0"/>
                        <a:t>Ricapitolando, </a:t>
                      </a:r>
                      <a:r>
                        <a:rPr lang="it-IT" b="1" i="0" u="sng" dirty="0"/>
                        <a:t>vanno consegnati necessariamente</a:t>
                      </a:r>
                      <a:r>
                        <a:rPr lang="it-IT" dirty="0"/>
                        <a:t>:</a:t>
                      </a:r>
                    </a:p>
                    <a:p>
                      <a:endParaRPr lang="it-IT" dirty="0"/>
                    </a:p>
                    <a:p>
                      <a:r>
                        <a:rPr lang="it-IT" b="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</a:t>
                      </a:r>
                      <a:r>
                        <a:rPr lang="it-IT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DOSSIER INDIRE</a:t>
                      </a:r>
                    </a:p>
                    <a:p>
                      <a:r>
                        <a:rPr lang="it-IT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</a:t>
                      </a:r>
                      <a:r>
                        <a:rPr lang="it-IT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REGISTRO P2P + RELAZIONE sulle attività  di OSSERVAZIONE PEER TO PEER</a:t>
                      </a:r>
                    </a:p>
                    <a:p>
                      <a:pPr algn="l"/>
                      <a:r>
                        <a:rPr lang="it-IT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</a:t>
                      </a:r>
                      <a:r>
                        <a:rPr lang="it-IT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CERTIFICAZIONE LABORATORI, INCONTRI SVOLTI, formazione 10 h dal PNRR ed eventuale VISITING </a:t>
                      </a:r>
                    </a:p>
                    <a:p>
                      <a:pPr algn="l"/>
                      <a:r>
                        <a:rPr lang="it-IT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it-IT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(rilasciata dalla SCUOLA POLO di riferimento alla scuola di servizio e/o al docente)</a:t>
                      </a:r>
                    </a:p>
                    <a:p>
                      <a:pPr algn="l"/>
                      <a:r>
                        <a:rPr lang="it-IT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</a:t>
                      </a:r>
                      <a:r>
                        <a:rPr lang="it-IT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attestazione conseguimento 5 CFU (solo docenti da concorso straordinario art.59 c.9bis)</a:t>
                      </a:r>
                    </a:p>
                    <a:p>
                      <a:endParaRPr lang="it-IT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167053"/>
                  </a:ext>
                </a:extLst>
              </a:tr>
              <a:tr h="1678596">
                <a:tc>
                  <a:txBody>
                    <a:bodyPr/>
                    <a:lstStyle/>
                    <a:p>
                      <a:r>
                        <a:rPr lang="it-IT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IL DIRIGENTE SCOLASTICO…</a:t>
                      </a:r>
                    </a:p>
                    <a:p>
                      <a:endParaRPr lang="it-IT" dirty="0"/>
                    </a:p>
                    <a:p>
                      <a:r>
                        <a:rPr lang="it-IT" dirty="0"/>
                        <a:t>Vi convocherà (circolare di invito) indicando la data per il </a:t>
                      </a:r>
                      <a:r>
                        <a:rPr lang="it-IT" b="1" dirty="0">
                          <a:solidFill>
                            <a:srgbClr val="00B050"/>
                          </a:solidFill>
                        </a:rPr>
                        <a:t>COLLOQUIO</a:t>
                      </a:r>
                      <a:r>
                        <a:rPr lang="it-IT" dirty="0"/>
                        <a:t> dinanzi al Comitato di Valutazione.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62305"/>
                  </a:ext>
                </a:extLst>
              </a:tr>
            </a:tbl>
          </a:graphicData>
        </a:graphic>
      </p:graphicFrame>
      <p:pic>
        <p:nvPicPr>
          <p:cNvPr id="5" name="Elemento grafico 4" descr="Rubrica contorno">
            <a:extLst>
              <a:ext uri="{FF2B5EF4-FFF2-40B4-BE49-F238E27FC236}">
                <a16:creationId xmlns:a16="http://schemas.microsoft.com/office/drawing/2014/main" id="{C54D152F-63E9-40C9-9554-080957DB1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513" y="615423"/>
            <a:ext cx="914400" cy="914400"/>
          </a:xfrm>
          <a:prstGeom prst="rect">
            <a:avLst/>
          </a:prstGeom>
        </p:spPr>
      </p:pic>
      <p:pic>
        <p:nvPicPr>
          <p:cNvPr id="7" name="Elemento grafico 6" descr="Appunti contorno">
            <a:extLst>
              <a:ext uri="{FF2B5EF4-FFF2-40B4-BE49-F238E27FC236}">
                <a16:creationId xmlns:a16="http://schemas.microsoft.com/office/drawing/2014/main" id="{F211A70C-176D-43D4-9731-02A271E24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513" y="2850886"/>
            <a:ext cx="914400" cy="914400"/>
          </a:xfrm>
          <a:prstGeom prst="rect">
            <a:avLst/>
          </a:prstGeom>
        </p:spPr>
      </p:pic>
      <p:pic>
        <p:nvPicPr>
          <p:cNvPr id="9" name="Elemento grafico 8" descr="Impiegato con riempimento a tinta unita">
            <a:extLst>
              <a:ext uri="{FF2B5EF4-FFF2-40B4-BE49-F238E27FC236}">
                <a16:creationId xmlns:a16="http://schemas.microsoft.com/office/drawing/2014/main" id="{7B90CC80-663E-4AEA-9BA6-CA7D04B42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513" y="5086349"/>
            <a:ext cx="914400" cy="914400"/>
          </a:xfrm>
          <a:prstGeom prst="rect">
            <a:avLst/>
          </a:prstGeom>
        </p:spPr>
      </p:pic>
      <p:pic>
        <p:nvPicPr>
          <p:cNvPr id="6" name="Elemento grafico 5" descr="Impiegata contorno">
            <a:extLst>
              <a:ext uri="{FF2B5EF4-FFF2-40B4-BE49-F238E27FC236}">
                <a16:creationId xmlns:a16="http://schemas.microsoft.com/office/drawing/2014/main" id="{6571D1A3-3F10-449A-9D68-F1CEB9A01C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3513" y="5923058"/>
            <a:ext cx="914400" cy="914400"/>
          </a:xfrm>
          <a:prstGeom prst="rect">
            <a:avLst/>
          </a:prstGeom>
        </p:spPr>
      </p:pic>
      <p:pic>
        <p:nvPicPr>
          <p:cNvPr id="10" name="Elemento grafico 9" descr="Consiglio di amministrazione contorno">
            <a:extLst>
              <a:ext uri="{FF2B5EF4-FFF2-40B4-BE49-F238E27FC236}">
                <a16:creationId xmlns:a16="http://schemas.microsoft.com/office/drawing/2014/main" id="{6CD1450A-CBD4-475F-B106-0280C360BC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97589" y="5176300"/>
            <a:ext cx="734497" cy="73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83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77F9BA-8C79-498E-912D-8439F9CD0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055643"/>
            <a:ext cx="9440034" cy="972587"/>
          </a:xfrm>
        </p:spPr>
        <p:txBody>
          <a:bodyPr>
            <a:normAutofit fontScale="90000"/>
          </a:bodyPr>
          <a:lstStyle/>
          <a:p>
            <a:r>
              <a:rPr lang="it-IT" dirty="0"/>
              <a:t>Stesura relazione «peer to peer» </a:t>
            </a:r>
            <a:br>
              <a:rPr lang="it-IT" dirty="0"/>
            </a:br>
            <a:r>
              <a:rPr lang="it-IT" sz="2700" b="1" dirty="0"/>
              <a:t>a cura del docente neo immesso</a:t>
            </a:r>
            <a:br>
              <a:rPr lang="it-IT" dirty="0"/>
            </a:br>
            <a:r>
              <a:rPr lang="it-IT" sz="4000" i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ai sensi dell’art. 9 comma 2 D.M. 226/22 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4439EA-7DEC-4E3B-815E-D5D384D58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2121879"/>
            <a:ext cx="9440034" cy="4337644"/>
          </a:xfrm>
        </p:spPr>
        <p:txBody>
          <a:bodyPr>
            <a:noAutofit/>
          </a:bodyPr>
          <a:lstStyle/>
          <a:p>
            <a:pPr algn="just"/>
            <a:r>
              <a:rPr lang="it-IT" sz="160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Alcuni</a:t>
            </a:r>
            <a:r>
              <a:rPr lang="it-IT" sz="1600" b="0" i="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 punti che possono essere trattati: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Fasi </a:t>
            </a:r>
            <a:r>
              <a:rPr lang="it-IT" sz="160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del percorso 12h (progettazione, osservazione, verifica, valutazione); </a:t>
            </a:r>
            <a:endParaRPr lang="it-IT" sz="1600" b="0" i="0" dirty="0">
              <a:solidFill>
                <a:srgbClr val="92D050"/>
              </a:solidFill>
              <a:effectLst/>
              <a:latin typeface="merriweather" panose="00000500000000000000" pitchFamily="2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     </a:t>
            </a:r>
            <a:r>
              <a:rPr lang="it-IT" sz="16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vissuto personale </a:t>
            </a:r>
            <a:r>
              <a:rPr lang="it-IT" sz="1600" b="0" i="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durante l’esperienza di osservazione in classe;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     </a:t>
            </a:r>
            <a:r>
              <a:rPr lang="it-IT" sz="16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livelli di competenza </a:t>
            </a:r>
            <a:r>
              <a:rPr lang="it-IT" sz="1600" b="0" i="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riscontrati in sé e nel tutor nella situazioni di apprendimento;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     </a:t>
            </a:r>
            <a:r>
              <a:rPr lang="it-IT" sz="16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pratiche didattiche nuove </a:t>
            </a:r>
            <a:r>
              <a:rPr lang="it-IT" sz="1600" b="0" i="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apprese nei campi professionali previsti dal D.M. 850/2015 e    226/22 (competenze culturali, disciplinari, didattiche e metodologiche, relazionali, organizzative e gestionali);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    aree e </a:t>
            </a:r>
            <a:r>
              <a:rPr lang="it-IT" sz="16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competenze di miglioramento </a:t>
            </a:r>
            <a:r>
              <a:rPr lang="it-IT" sz="1600" b="0" i="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individuate;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    </a:t>
            </a:r>
            <a:r>
              <a:rPr lang="it-IT" sz="16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riflessioni</a:t>
            </a:r>
            <a:r>
              <a:rPr lang="it-IT" sz="160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 sulla gestione della classe e situazioni di insegnamento/apprendimento;</a:t>
            </a:r>
            <a:endParaRPr lang="it-IT" sz="1600" b="0" i="0" dirty="0">
              <a:solidFill>
                <a:srgbClr val="92D050"/>
              </a:solidFill>
              <a:effectLst/>
              <a:latin typeface="merriweather" panose="00000500000000000000" pitchFamily="2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600" b="0" i="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    </a:t>
            </a:r>
            <a:r>
              <a:rPr lang="it-IT" sz="16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bisogni formativi </a:t>
            </a:r>
            <a:r>
              <a:rPr lang="it-IT" sz="1600" b="0" i="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individuati (futura formazione in servizio).</a:t>
            </a:r>
          </a:p>
          <a:p>
            <a:endParaRPr lang="it-IT" sz="1600" dirty="0">
              <a:solidFill>
                <a:srgbClr val="92D050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0A45EF-F1B6-463F-A321-E3302637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95583C6-D804-40FF-A2E1-9A681D3EE1A3}" type="datetime1">
              <a:rPr lang="it-IT" smtClean="0"/>
              <a:t>13/05/2024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240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3ADE42-8863-E1FD-DAE2-21B53FAE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17474"/>
            <a:ext cx="10353762" cy="781878"/>
          </a:xfrm>
        </p:spPr>
        <p:txBody>
          <a:bodyPr/>
          <a:lstStyle/>
          <a:p>
            <a:r>
              <a:rPr lang="it-IT" dirty="0"/>
              <a:t>Il test finale...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9ABB8E-05B5-BC22-F0F7-5BF5FEFE7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899352"/>
            <a:ext cx="10353762" cy="5958649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 </a:t>
            </a:r>
            <a:r>
              <a:rPr lang="it-IT" sz="20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“test finale”</a:t>
            </a:r>
            <a:r>
              <a:rPr lang="it-IT" sz="20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sz="2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è da intendersi come una prova ulteriore somministrata al docente neoassunto in un momento dedicato, ma </a:t>
            </a:r>
            <a:r>
              <a:rPr lang="it-IT" sz="20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tratta piuttosto della risultanza della documentazione dell’istruttoria</a:t>
            </a:r>
            <a:r>
              <a:rPr lang="it-IT" sz="20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ovvero della documentazione che sarà presentata in sede di Comitato di valutazione almeno cinque giorni prima della discussione. </a:t>
            </a:r>
            <a:r>
              <a:rPr lang="it-IT" sz="2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Tale </a:t>
            </a:r>
            <a:r>
              <a:rPr lang="it-IT" sz="2000" b="1" dirty="0">
                <a:solidFill>
                  <a:srgbClr val="FFC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documentazione</a:t>
            </a:r>
            <a:r>
              <a:rPr lang="it-IT" sz="2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consiste nella </a:t>
            </a:r>
            <a:r>
              <a:rPr lang="it-IT" sz="2000" b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relazione del tutor</a:t>
            </a:r>
            <a:r>
              <a:rPr lang="it-IT" sz="2000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esito delle osservazioni condotte nel corso dell’accompagnamento del percorso di prova del neoassunto e dalla </a:t>
            </a:r>
            <a:r>
              <a:rPr lang="it-IT" sz="2000" b="1" dirty="0">
                <a:solidFill>
                  <a:srgbClr val="00B05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relazione del dirigente scolastico</a:t>
            </a:r>
            <a:r>
              <a:rPr lang="it-IT" sz="2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test finale consiste dunque nella documentazione che è finalizzata a dimostrare l’effettivo raggiungimento di quegli obiettivi e di quelle competenze individuate all’inizio del percorso tramite la messa a punto del Bilancio iniziale. Se il test è costituito dalla documentazione, </a:t>
            </a:r>
            <a:r>
              <a:rPr lang="it-IT" sz="20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colloquio</a:t>
            </a:r>
            <a:r>
              <a:rPr lang="it-IT" sz="2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invece, rappresenta il cuore della prova di valutazione e riguarda la verifica dell’acquisizione delle competenze. Il colloquio prende avvio dalla presentazione delle attività di insegnamento e dalla relativa documentazione contenuta nel </a:t>
            </a:r>
            <a:r>
              <a:rPr lang="it-IT" sz="2000" b="1" dirty="0">
                <a:solidFill>
                  <a:srgbClr val="7030A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portfolio professionale;</a:t>
            </a:r>
            <a:r>
              <a:rPr lang="it-IT" sz="20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questa sede, </a:t>
            </a:r>
            <a:r>
              <a:rPr lang="it-IT" sz="20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fondamentale mettere in luce l’apporto soggettivo</a:t>
            </a:r>
            <a:r>
              <a:rPr lang="it-IT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it-IT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infatti, non si tratta solo del superamento di un esame, ma di un percorso effettivo di crescita professionale che rappresenta l’ingresso in una comunità e che costituisce l’inizio della carriera del docente.</a:t>
            </a:r>
          </a:p>
          <a:p>
            <a:r>
              <a:rPr lang="it-IT" sz="1100" dirty="0"/>
              <a:t>Fonte: </a:t>
            </a:r>
            <a:r>
              <a:rPr lang="it-IT" sz="1100" dirty="0">
                <a:hlinkClick r:id="rId2"/>
              </a:rPr>
              <a:t>https://neoassunti.indire.it/2023/news-e-approfondimenti/incontro-di-coordinamento-tra-ministero-usr-e-indire/</a:t>
            </a:r>
            <a:r>
              <a:rPr lang="it-IT" sz="1100" dirty="0"/>
              <a:t>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20A39D-6D59-2F7E-A997-7F11A0E8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DF73375-988A-43EC-A3C5-6EA3569D6746}" type="datetime1">
              <a:rPr lang="it-IT" smtClean="0"/>
              <a:t>13/05/2024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494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ADA656-BF4A-4541-8901-A25A6F26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0"/>
            <a:ext cx="9590550" cy="1140902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Solo per i docenti assunti da GPS lo scorso anno e/o precedente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08F747-45A3-4298-8D28-B6AC92672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9126" y="2014330"/>
            <a:ext cx="10263099" cy="5327374"/>
          </a:xfrm>
        </p:spPr>
        <p:txBody>
          <a:bodyPr>
            <a:normAutofit/>
          </a:bodyPr>
          <a:lstStyle/>
          <a:p>
            <a:r>
              <a:rPr lang="it-IT" sz="3100" b="1" dirty="0"/>
              <a:t>Dopo superamento Comitato di Valutazione ed entro il </a:t>
            </a:r>
            <a:r>
              <a:rPr lang="it-IT" sz="3100" b="1" dirty="0">
                <a:solidFill>
                  <a:srgbClr val="FF3399"/>
                </a:solidFill>
              </a:rPr>
              <a:t>31</a:t>
            </a:r>
            <a:r>
              <a:rPr lang="it-IT" sz="3100" b="1" dirty="0"/>
              <a:t> </a:t>
            </a:r>
            <a:r>
              <a:rPr lang="it-IT" sz="3100" b="1" dirty="0">
                <a:solidFill>
                  <a:srgbClr val="FF3399"/>
                </a:solidFill>
              </a:rPr>
              <a:t>luglio 2024</a:t>
            </a:r>
            <a:r>
              <a:rPr lang="it-IT" sz="3100" b="1" dirty="0"/>
              <a:t>:</a:t>
            </a:r>
          </a:p>
          <a:p>
            <a:r>
              <a:rPr lang="it-IT" sz="4000" b="1" dirty="0">
                <a:solidFill>
                  <a:srgbClr val="FFFF00"/>
                </a:solidFill>
              </a:rPr>
              <a:t>Prova disciplinare aggiuntiva</a:t>
            </a:r>
          </a:p>
          <a:p>
            <a:r>
              <a:rPr lang="it-IT" sz="3600" b="1" i="1" dirty="0">
                <a:solidFill>
                  <a:srgbClr val="92D050"/>
                </a:solidFill>
              </a:rPr>
              <a:t>Decreto 242 del 30 luglio ‘21 </a:t>
            </a:r>
            <a:r>
              <a:rPr lang="it-IT" sz="2400" b="1" i="1" dirty="0">
                <a:solidFill>
                  <a:srgbClr val="92D050"/>
                </a:solidFill>
              </a:rPr>
              <a:t>(</a:t>
            </a:r>
            <a:r>
              <a:rPr lang="it-IT" b="1" i="1" dirty="0">
                <a:solidFill>
                  <a:srgbClr val="92D050"/>
                </a:solidFill>
              </a:rPr>
              <a:t>modalità – in particolare articoli 6, 8 e 9)</a:t>
            </a:r>
          </a:p>
          <a:p>
            <a:r>
              <a:rPr lang="it-IT" b="1" i="1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https://supplenzedocenti21-22.static.istruzione.it/allegati/m_pi.AOOGABMI.Registro_Decreti_0000242.30-07-2021.pdf</a:t>
            </a:r>
            <a:r>
              <a:rPr lang="it-IT" b="1" i="1" dirty="0">
                <a:solidFill>
                  <a:srgbClr val="00B0F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48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B6CA46-3683-474D-94D9-DBD1B73C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44557"/>
            <a:ext cx="10353762" cy="6021317"/>
          </a:xfrm>
        </p:spPr>
        <p:txBody>
          <a:bodyPr>
            <a:normAutofit/>
          </a:bodyPr>
          <a:lstStyle/>
          <a:p>
            <a:r>
              <a:rPr lang="it-IT" sz="4000" b="1" i="1" dirty="0">
                <a:solidFill>
                  <a:srgbClr val="FF0000"/>
                </a:solidFill>
              </a:rPr>
              <a:t>I CONTENUTI…</a:t>
            </a:r>
            <a:br>
              <a:rPr lang="it-IT" sz="4000" b="1" i="1" dirty="0">
                <a:solidFill>
                  <a:srgbClr val="FF0000"/>
                </a:solidFill>
              </a:rPr>
            </a:br>
            <a:br>
              <a:rPr lang="it-IT" sz="4000" b="1" i="1" dirty="0">
                <a:solidFill>
                  <a:srgbClr val="FFFF00"/>
                </a:solidFill>
              </a:rPr>
            </a:br>
            <a:r>
              <a:rPr lang="it-IT" sz="4000" b="1" i="1" dirty="0">
                <a:solidFill>
                  <a:srgbClr val="FFFF00"/>
                </a:solidFill>
              </a:rPr>
              <a:t>INFANZIA E PRIMARIA </a:t>
            </a:r>
            <a:br>
              <a:rPr lang="it-IT" sz="4000" b="1" i="1" dirty="0">
                <a:solidFill>
                  <a:srgbClr val="FFFF00"/>
                </a:solidFill>
              </a:rPr>
            </a:br>
            <a:r>
              <a:rPr lang="it-IT" sz="4000" b="1" i="1" dirty="0">
                <a:solidFill>
                  <a:srgbClr val="92D050"/>
                </a:solidFill>
              </a:rPr>
              <a:t>D.M. 327/2019</a:t>
            </a:r>
            <a:br>
              <a:rPr lang="it-IT" sz="4000" b="1" i="1" dirty="0">
                <a:solidFill>
                  <a:srgbClr val="FFFF00"/>
                </a:solidFill>
              </a:rPr>
            </a:br>
            <a:r>
              <a:rPr lang="it-IT" sz="2200" b="1" i="1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https://www.miur.gov.it/web/guest/-/decreti-ministeriali-e-ordinanza-ministeriale-concorso-ordinario-scuola-dell-infanzia-e-primaria</a:t>
            </a:r>
            <a:r>
              <a:rPr lang="it-IT" sz="2200" b="1" i="1" dirty="0">
                <a:solidFill>
                  <a:srgbClr val="00B0F0"/>
                </a:solidFill>
              </a:rPr>
              <a:t> </a:t>
            </a:r>
            <a:br>
              <a:rPr lang="it-IT" sz="4000" b="1" i="1" dirty="0">
                <a:solidFill>
                  <a:srgbClr val="00B0F0"/>
                </a:solidFill>
              </a:rPr>
            </a:br>
            <a:br>
              <a:rPr lang="it-IT" sz="4000" b="1" i="1" dirty="0">
                <a:solidFill>
                  <a:srgbClr val="00B0F0"/>
                </a:solidFill>
              </a:rPr>
            </a:br>
            <a:br>
              <a:rPr lang="it-IT" sz="4000" b="1" i="1" dirty="0">
                <a:solidFill>
                  <a:srgbClr val="00B0F0"/>
                </a:solidFill>
              </a:rPr>
            </a:br>
            <a:r>
              <a:rPr lang="it-IT" sz="4000" b="1" i="1" dirty="0">
                <a:solidFill>
                  <a:srgbClr val="FFFF00"/>
                </a:solidFill>
              </a:rPr>
              <a:t>SECONDARIA PRIMO E SECONDO GRADO </a:t>
            </a:r>
            <a:br>
              <a:rPr lang="it-IT" sz="4000" b="1" i="1" dirty="0">
                <a:solidFill>
                  <a:srgbClr val="FFFF00"/>
                </a:solidFill>
              </a:rPr>
            </a:br>
            <a:r>
              <a:rPr lang="it-IT" sz="4000" b="1" i="1" dirty="0">
                <a:solidFill>
                  <a:srgbClr val="92D050"/>
                </a:solidFill>
              </a:rPr>
              <a:t>D.M. 201/2020</a:t>
            </a:r>
            <a:br>
              <a:rPr lang="it-IT" sz="4000" b="1" i="1" dirty="0">
                <a:solidFill>
                  <a:srgbClr val="FFFF00"/>
                </a:solidFill>
              </a:rPr>
            </a:br>
            <a:r>
              <a:rPr lang="it-IT" sz="2200" b="1" i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https://www.miur.gov.it/-/decreto-ministeriale-n-201-del-20-aprile-2020</a:t>
            </a:r>
            <a:r>
              <a:rPr lang="it-IT" sz="2200" b="1" i="1" dirty="0">
                <a:solidFill>
                  <a:srgbClr val="00B0F0"/>
                </a:solidFill>
              </a:rPr>
              <a:t> </a:t>
            </a:r>
            <a:br>
              <a:rPr lang="it-IT" sz="4800" b="1" i="1" dirty="0">
                <a:solidFill>
                  <a:srgbClr val="00B0F0"/>
                </a:solidFill>
              </a:rPr>
            </a:b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B535CF4-F6F5-4A22-B86F-14917212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7160737-93B1-4730-A008-089855D73511}" type="datetime1">
              <a:rPr lang="it-IT" smtClean="0"/>
              <a:t>13/05/2024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140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95740D-A335-4A82-A0EB-5737D34E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La prova disciplinare </a:t>
            </a:r>
            <a:r>
              <a:rPr lang="it-IT" dirty="0"/>
              <a:t>consiste in un colloquio di </a:t>
            </a:r>
            <a:r>
              <a:rPr lang="it-IT" dirty="0">
                <a:solidFill>
                  <a:srgbClr val="FFFF00"/>
                </a:solidFill>
              </a:rPr>
              <a:t>idoneità</a:t>
            </a:r>
            <a:r>
              <a:rPr lang="it-IT" dirty="0"/>
              <a:t> volto a verificare: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A90C67-FBA9-4AE1-A420-0B9320202E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algn="just"/>
            <a:r>
              <a:rPr lang="it-IT" sz="1800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per l’insegnamento su </a:t>
            </a:r>
            <a:r>
              <a:rPr lang="it-IT" sz="1800" b="0" i="0" u="sng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posto comune </a:t>
            </a:r>
            <a:r>
              <a:rPr lang="it-IT" sz="1800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(per tutti i gradi di istruzione), il possesso e corretto esercizio, in relazione all’esperienza maturata dal docente e validata dal superamento dell’anno di formazione inziale e prova, delle competenze culturali e disciplinari, riguardanti i </a:t>
            </a:r>
            <a:r>
              <a:rPr lang="it-IT" sz="18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nuclei fondanti</a:t>
            </a:r>
            <a:r>
              <a:rPr lang="it-IT" sz="1800" b="1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 </a:t>
            </a:r>
            <a:r>
              <a:rPr lang="it-IT" sz="1800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delle discipline di insegnamento sottese ai </a:t>
            </a:r>
            <a:r>
              <a:rPr lang="it-IT" sz="18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traguardi di competenza</a:t>
            </a:r>
            <a:r>
              <a:rPr lang="it-IT" sz="1800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 e agli </a:t>
            </a:r>
            <a:r>
              <a:rPr lang="it-IT" sz="18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obiettivi di apprendiment</a:t>
            </a:r>
            <a:r>
              <a:rPr lang="it-IT" sz="1800" b="1" i="0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o</a:t>
            </a:r>
            <a:r>
              <a:rPr lang="it-IT" sz="1800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 previsti dai vigenti ordinamenti;</a:t>
            </a:r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3B2E67D-961C-4710-9FD7-4B09413753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it-IT" sz="1600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per l’insegnamento sui </a:t>
            </a:r>
            <a:r>
              <a:rPr lang="it-IT" sz="1600" b="0" i="0" u="sng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posti di sostegno 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(per tutti i gradi di istruzione), il possesso e corretto esercizio, in relazione all’esperienza maturata dal docente e validata dal superamento dell’anno di formazione inziale e prova, delle </a:t>
            </a:r>
            <a:r>
              <a:rPr lang="it-IT" sz="16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conoscenze e competenze finalizzate a una progettazione educativa individualizzata 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che, nel rispetto dei ritmi e degli stili di apprendimento e delle esigenze di ciascun alunno, individua, in stretta collaborazione con gli altri membri del consiglio di classe, </a:t>
            </a:r>
            <a:r>
              <a:rPr lang="it-IT" sz="16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interventi equilibrati fra apprendimento e socializzazione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 e la piena </a:t>
            </a:r>
            <a:r>
              <a:rPr lang="it-IT" sz="1600" b="1" i="1" dirty="0">
                <a:solidFill>
                  <a:srgbClr val="92D050"/>
                </a:solidFill>
                <a:effectLst/>
                <a:latin typeface="merriweather" panose="00000500000000000000" pitchFamily="2" charset="0"/>
              </a:rPr>
              <a:t>valorizzazione delle capacità e delle potenzialità</a:t>
            </a:r>
            <a:r>
              <a:rPr lang="it-IT" sz="1600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 possedute dal soggetto in formazione.</a:t>
            </a:r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9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4F9773-55F7-4564-9F6D-616776C8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25" y="3891871"/>
            <a:ext cx="9590550" cy="1828813"/>
          </a:xfrm>
        </p:spPr>
        <p:txBody>
          <a:bodyPr>
            <a:normAutofit fontScale="90000"/>
          </a:bodyPr>
          <a:lstStyle/>
          <a:p>
            <a:pPr algn="just"/>
            <a:r>
              <a:rPr lang="it-IT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L’USR pubblicherà il </a:t>
            </a:r>
            <a:r>
              <a:rPr lang="it-IT" b="0" i="0" dirty="0">
                <a:solidFill>
                  <a:srgbClr val="FF0000"/>
                </a:solidFill>
                <a:effectLst/>
                <a:latin typeface="merriweather" panose="00000500000000000000" pitchFamily="2" charset="0"/>
              </a:rPr>
              <a:t>calendario</a:t>
            </a:r>
            <a:r>
              <a:rPr lang="it-IT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 dei colloqui, distinti per grado di scuola e tipologia di posto, sulla base degli elenchi degli ammessi alla prova disciplinare a seguito del </a:t>
            </a:r>
            <a:r>
              <a:rPr lang="it-IT" b="0" i="0" dirty="0">
                <a:solidFill>
                  <a:srgbClr val="FFC000"/>
                </a:solidFill>
                <a:effectLst/>
                <a:latin typeface="merriweather" panose="00000500000000000000" pitchFamily="2" charset="0"/>
              </a:rPr>
              <a:t>positivo superamento dell’anno di formazione e prova</a:t>
            </a:r>
            <a:r>
              <a:rPr lang="it-IT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.</a:t>
            </a:r>
            <a:br>
              <a:rPr lang="it-IT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</a:br>
            <a:br>
              <a:rPr lang="it-IT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</a:br>
            <a:br>
              <a:rPr lang="it-IT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</a:br>
            <a:r>
              <a:rPr lang="it-IT" b="0" i="0" dirty="0"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Giudizio finale: IDONEO / NON IDONEO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A0152A-53FF-42D0-BFB6-963A0CA56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82D57B2-6AAF-4B1F-8CBE-1CD852329924}" type="datetime1">
              <a:rPr lang="it-IT" smtClean="0"/>
              <a:t>13/05/2024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104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866_TF12214701" id="{B73A1B18-B8E6-438B-871E-978ABF690FDE}" vid="{290171A7-FD28-4592-841F-4B2139457F9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{2C9155E4-E356-4BC9-8A30-1CF53A76ADEE}tf12214701_win32</Template>
  <TotalTime>437</TotalTime>
  <Words>1392</Words>
  <Application>Microsoft Office PowerPoint</Application>
  <PresentationFormat>Widescreen</PresentationFormat>
  <Paragraphs>95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Georgia</vt:lpstr>
      <vt:lpstr>Goudy Old Style</vt:lpstr>
      <vt:lpstr>Lato</vt:lpstr>
      <vt:lpstr>merriweather</vt:lpstr>
      <vt:lpstr>Open Sans</vt:lpstr>
      <vt:lpstr>Times New Roman</vt:lpstr>
      <vt:lpstr>Verdana</vt:lpstr>
      <vt:lpstr>Wingdings 2</vt:lpstr>
      <vt:lpstr>SlateVTI</vt:lpstr>
      <vt:lpstr>ADEMPIMENTI FINALI</vt:lpstr>
      <vt:lpstr>INDIRE…</vt:lpstr>
      <vt:lpstr>Presentazione standard di PowerPoint</vt:lpstr>
      <vt:lpstr>Stesura relazione «peer to peer»  a cura del docente neo immesso ai sensi dell’art. 9 comma 2 D.M. 226/22  </vt:lpstr>
      <vt:lpstr>Il test finale...</vt:lpstr>
      <vt:lpstr>Solo per i docenti assunti da GPS lo scorso anno e/o precedente</vt:lpstr>
      <vt:lpstr>I CONTENUTI…  INFANZIA E PRIMARIA  D.M. 327/2019 https://www.miur.gov.it/web/guest/-/decreti-ministeriali-e-ordinanza-ministeriale-concorso-ordinario-scuola-dell-infanzia-e-primaria    SECONDARIA PRIMO E SECONDO GRADO  D.M. 201/2020 https://www.miur.gov.it/-/decreto-ministeriale-n-201-del-20-aprile-2020  </vt:lpstr>
      <vt:lpstr>La prova disciplinare consiste in un colloquio di idoneità volto a verificare:</vt:lpstr>
      <vt:lpstr>L’USR pubblicherà il calendario dei colloqui, distinti per grado di scuola e tipologia di posto, sulla base degli elenchi degli ammessi alla prova disciplinare a seguito del positivo superamento dell’anno di formazione e prova.   Giudizio finale: IDONEO / NON IDONEO</vt:lpstr>
      <vt:lpstr>L’elenco delle sedi e l’orario di svolgimento della prova è comunicato dagli Uffici scolastici regionali dove i candidati hanno prestato servizio almeno dieci giorni prima della data di svolgimento tramite avviso pubblicato nei rispettivi albi e siti internet. Detto avviso ha valore di notifica a tutti gli effetti. Nello stesso avviso sono riportate le indicazioni relative allo svolgimento della prova.</vt:lpstr>
      <vt:lpstr>Per assunti da GPS o Call veloce a.s. 23/24 lezione simulata in sede di CdV</vt:lpstr>
      <vt:lpstr>Formazione 10 ore per tutti i docenti neo assunti –misure urgenti PNRR </vt:lpstr>
      <vt:lpstr>Per le domande…    inquadrare il QR code </vt:lpstr>
      <vt:lpstr> GOOD LUCK!  «Scegli il lavoro che ami e non lavorerai neppure un giorno in tutta la tua vita» (Confucio)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ADEMPIMENTI FINALI</dc:title>
  <dc:creator>Fausto Valerio Ponissi</dc:creator>
  <cp:lastModifiedBy>SCUTIERO ELVIRA</cp:lastModifiedBy>
  <cp:revision>94</cp:revision>
  <cp:lastPrinted>2021-04-22T09:52:22Z</cp:lastPrinted>
  <dcterms:created xsi:type="dcterms:W3CDTF">2021-04-21T09:15:51Z</dcterms:created>
  <dcterms:modified xsi:type="dcterms:W3CDTF">2024-05-13T15:51:45Z</dcterms:modified>
</cp:coreProperties>
</file>