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6" r:id="rId9"/>
    <p:sldId id="279" r:id="rId10"/>
    <p:sldId id="280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9" r:id="rId22"/>
    <p:sldId id="281" r:id="rId23"/>
    <p:sldId id="282" r:id="rId24"/>
    <p:sldId id="283" r:id="rId25"/>
    <p:sldId id="265" r:id="rId26"/>
    <p:sldId id="285" r:id="rId27"/>
    <p:sldId id="284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-3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04/02/2013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276872"/>
            <a:ext cx="3313355" cy="1189870"/>
          </a:xfrm>
        </p:spPr>
        <p:txBody>
          <a:bodyPr>
            <a:noAutofit/>
          </a:bodyPr>
          <a:lstStyle/>
          <a:p>
            <a:pPr algn="ctr"/>
            <a:r>
              <a:rPr lang="it-IT" sz="8000" b="1" dirty="0" smtClean="0"/>
              <a:t>VDT</a:t>
            </a:r>
            <a:endParaRPr lang="it-IT" sz="7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0595" y="3427309"/>
            <a:ext cx="4752528" cy="721772"/>
          </a:xfrm>
        </p:spPr>
        <p:txBody>
          <a:bodyPr/>
          <a:lstStyle/>
          <a:p>
            <a:pPr algn="ctr"/>
            <a:r>
              <a:rPr lang="it-IT" b="1" dirty="0" smtClean="0"/>
              <a:t>UTILIZZO DEL VIDEOTERMINALE</a:t>
            </a:r>
            <a:endParaRPr lang="it-IT" b="1" dirty="0"/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4860032" y="548680"/>
            <a:ext cx="3096344" cy="833774"/>
            <a:chOff x="1087431" y="1092860"/>
            <a:chExt cx="28771" cy="583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087431" y="1092860"/>
              <a:ext cx="16813" cy="5814"/>
            </a:xfrm>
            <a:prstGeom prst="rect">
              <a:avLst/>
            </a:prstGeom>
            <a:gradFill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092526" y="1094319"/>
              <a:ext cx="23676" cy="291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Nuovo Studio Associato 626</a:t>
              </a:r>
              <a:endParaRPr lang="it-IT" sz="16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0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092526" y="1094319"/>
              <a:ext cx="1273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092526" y="1092860"/>
              <a:ext cx="1273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091252" y="1094319"/>
              <a:ext cx="1274" cy="14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089978" y="1095777"/>
              <a:ext cx="1274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91252" y="1095777"/>
              <a:ext cx="1274" cy="1459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089978" y="1097236"/>
              <a:ext cx="1274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1088704" y="1094319"/>
              <a:ext cx="1274" cy="145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15" name="Sottotitolo 2"/>
          <p:cNvSpPr txBox="1">
            <a:spLocks/>
          </p:cNvSpPr>
          <p:nvPr/>
        </p:nvSpPr>
        <p:spPr>
          <a:xfrm>
            <a:off x="3995936" y="5301208"/>
            <a:ext cx="4752528" cy="72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err="1" smtClean="0"/>
              <a:t>D.Lgs.</a:t>
            </a:r>
            <a:r>
              <a:rPr lang="it-IT" b="1" dirty="0" smtClean="0"/>
              <a:t> 81/08 e </a:t>
            </a:r>
            <a:r>
              <a:rPr lang="it-IT" b="1" dirty="0" err="1" smtClean="0"/>
              <a:t>s.m.i.</a:t>
            </a:r>
            <a:r>
              <a:rPr lang="it-IT" b="1" dirty="0" smtClean="0"/>
              <a:t>; Titolo VII</a:t>
            </a:r>
            <a:endParaRPr lang="it-IT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10480"/>
            <a:ext cx="3783856" cy="28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Illuminazione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13862" y="531601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Perché al cinema si guardano i film al buio?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81000" y="1354138"/>
            <a:ext cx="83820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it-IT" sz="700" b="1" dirty="0" smtClean="0"/>
          </a:p>
          <a:p>
            <a:pPr>
              <a:lnSpc>
                <a:spcPct val="140000"/>
              </a:lnSpc>
              <a:spcBef>
                <a:spcPct val="25000"/>
              </a:spcBef>
            </a:pPr>
            <a:r>
              <a:rPr lang="it-IT" sz="2000" dirty="0" smtClean="0"/>
              <a:t>Illuminamento: 300 lux sul piano di lavoro, 500 lux se si consultano spesso dei documenti (UNI 10380/94)</a:t>
            </a:r>
          </a:p>
          <a:p>
            <a:pPr>
              <a:lnSpc>
                <a:spcPct val="140000"/>
              </a:lnSpc>
              <a:spcBef>
                <a:spcPct val="25000"/>
              </a:spcBef>
            </a:pPr>
            <a:r>
              <a:rPr lang="it-IT" sz="2000" dirty="0" smtClean="0"/>
              <a:t>Impianto di illuminazione a settori separati</a:t>
            </a:r>
          </a:p>
          <a:p>
            <a:pPr>
              <a:lnSpc>
                <a:spcPct val="140000"/>
              </a:lnSpc>
              <a:spcBef>
                <a:spcPct val="25000"/>
              </a:spcBef>
            </a:pPr>
            <a:r>
              <a:rPr lang="it-IT" sz="2000" dirty="0" smtClean="0"/>
              <a:t>Piano delle finestre parallelo rispetto alla linea dello sguardo dell’operatore: </a:t>
            </a:r>
            <a:r>
              <a:rPr lang="it-IT" sz="2000" b="1" dirty="0" smtClean="0">
                <a:solidFill>
                  <a:srgbClr val="FF0000"/>
                </a:solidFill>
              </a:rPr>
              <a:t>perché?</a:t>
            </a:r>
          </a:p>
          <a:p>
            <a:pPr>
              <a:lnSpc>
                <a:spcPct val="140000"/>
              </a:lnSpc>
              <a:spcBef>
                <a:spcPct val="25000"/>
              </a:spcBef>
            </a:pPr>
            <a:r>
              <a:rPr lang="it-IT" sz="2000" dirty="0" smtClean="0"/>
              <a:t>Finestre schermabili con tende</a:t>
            </a:r>
          </a:p>
          <a:p>
            <a:pPr>
              <a:lnSpc>
                <a:spcPct val="140000"/>
              </a:lnSpc>
              <a:spcBef>
                <a:spcPct val="25000"/>
              </a:spcBef>
            </a:pPr>
            <a:r>
              <a:rPr lang="it-IT" sz="2000" dirty="0" smtClean="0"/>
              <a:t>Corretta manutenzione dei tubi fluorescenti</a:t>
            </a:r>
            <a:r>
              <a:rPr lang="it-IT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3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Modalità di svolgimento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691890" cy="36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06437" y="1556792"/>
            <a:ext cx="7615237" cy="5210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DISTURBI A COLLO, SCHIENA, SPALLE, BRACCIA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pPr>
              <a:buFontTx/>
              <a:buNone/>
              <a:defRPr/>
            </a:pPr>
            <a:r>
              <a:rPr lang="it-IT" sz="2800" b="1" dirty="0" smtClean="0"/>
              <a:t>Sono spesso la conseguenza:</a:t>
            </a:r>
          </a:p>
          <a:p>
            <a:pPr>
              <a:defRPr/>
            </a:pPr>
            <a:r>
              <a:rPr lang="it-IT" sz="2800" dirty="0" smtClean="0"/>
              <a:t>della degenerazione dei dischi della colonna vertebrale</a:t>
            </a:r>
          </a:p>
          <a:p>
            <a:pPr>
              <a:defRPr/>
            </a:pPr>
            <a:r>
              <a:rPr lang="it-IT" sz="2800" dirty="0" smtClean="0"/>
              <a:t>dell’affaticamento muscolare</a:t>
            </a:r>
          </a:p>
          <a:p>
            <a:pPr>
              <a:buFontTx/>
              <a:buNone/>
              <a:defRPr/>
            </a:pPr>
            <a:r>
              <a:rPr lang="it-IT" sz="2800" dirty="0" smtClean="0"/>
              <a:t> </a:t>
            </a:r>
          </a:p>
          <a:p>
            <a:pPr>
              <a:buFontTx/>
              <a:buNone/>
              <a:defRPr/>
            </a:pPr>
            <a:r>
              <a:rPr lang="it-IT" sz="2800" b="1" dirty="0" smtClean="0"/>
              <a:t>Cause:</a:t>
            </a:r>
          </a:p>
          <a:p>
            <a:pPr>
              <a:defRPr/>
            </a:pPr>
            <a:r>
              <a:rPr lang="it-IT" sz="2800" dirty="0" smtClean="0"/>
              <a:t>posizioni di lavoro inadeguate per l’errata scelta e </a:t>
            </a:r>
            <a:r>
              <a:rPr lang="it-IT" sz="2800" b="1" dirty="0" smtClean="0">
                <a:solidFill>
                  <a:srgbClr val="FF0000"/>
                </a:solidFill>
              </a:rPr>
              <a:t>disposizione</a:t>
            </a:r>
            <a:r>
              <a:rPr lang="it-IT" sz="2800" b="1" dirty="0" smtClean="0"/>
              <a:t> </a:t>
            </a:r>
            <a:r>
              <a:rPr lang="it-IT" sz="2800" dirty="0" smtClean="0"/>
              <a:t>degli arredi e del VDT</a:t>
            </a:r>
          </a:p>
          <a:p>
            <a:pPr>
              <a:defRPr/>
            </a:pPr>
            <a:r>
              <a:rPr lang="it-IT" sz="2800" dirty="0" smtClean="0"/>
              <a:t>posizioni di lavoro fisse e mantenute per tempi prolungati</a:t>
            </a:r>
          </a:p>
          <a:p>
            <a:pPr>
              <a:defRPr/>
            </a:pPr>
            <a:r>
              <a:rPr lang="it-IT" sz="2800" dirty="0" smtClean="0"/>
              <a:t>digitazione con braccia non appoggiate</a:t>
            </a:r>
          </a:p>
          <a:p>
            <a:pPr>
              <a:buFontTx/>
              <a:buNone/>
              <a:defRPr/>
            </a:pPr>
            <a:r>
              <a:rPr lang="it-IT" dirty="0" smtClean="0"/>
              <a:t> 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FF0000"/>
                </a:solidFill>
              </a:rPr>
              <a:t>IL DISCO INVERTEBRALE NELLE POSIZIONI FISSE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FF0000"/>
                </a:solidFill>
              </a:rPr>
              <a:t>E’ MALNUTRITO E INVECCHIA PRECOCEMENTE</a:t>
            </a: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</a:t>
            </a:r>
            <a:r>
              <a:rPr lang="it-IT" dirty="0" smtClean="0"/>
              <a:t>ostura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VDT e mal di schiena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878950" cy="208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990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Invecchiamento precoce del disco </a:t>
            </a:r>
            <a:r>
              <a:rPr lang="it-IT" dirty="0" err="1" smtClean="0"/>
              <a:t>intervetebrale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46767" y="4697760"/>
            <a:ext cx="3741258" cy="1539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it-IT" dirty="0" smtClean="0"/>
              <a:t>Compressione:</a:t>
            </a:r>
          </a:p>
          <a:p>
            <a:r>
              <a:rPr lang="it-IT" dirty="0" smtClean="0"/>
              <a:t>Locale/generalizzata</a:t>
            </a:r>
          </a:p>
          <a:p>
            <a:r>
              <a:rPr lang="it-IT" dirty="0" smtClean="0"/>
              <a:t>Breve o lunga durata</a:t>
            </a:r>
          </a:p>
          <a:p>
            <a:r>
              <a:rPr lang="it-IT" dirty="0" smtClean="0"/>
              <a:t>Ripetitività nel tempo</a:t>
            </a:r>
          </a:p>
          <a:p>
            <a:pPr marL="68580" indent="0" algn="ctr">
              <a:buFont typeface="Wingdings 2" pitchFamily="18" charset="2"/>
              <a:buNone/>
            </a:pPr>
            <a:endParaRPr lang="it-IT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6758"/>
            <a:ext cx="2160240" cy="460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4664"/>
            <a:ext cx="4536504" cy="29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E quindi…ernie!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13" y="3227214"/>
            <a:ext cx="3969330" cy="241136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5" y="1700808"/>
            <a:ext cx="4032448" cy="397196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3" y="1196752"/>
            <a:ext cx="39814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593507" y="827420"/>
            <a:ext cx="3963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Probabilità di insorgenza di ernie: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 quindi…artrosi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2" y="1124744"/>
            <a:ext cx="3505572" cy="4674096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83568" y="2060848"/>
            <a:ext cx="4752528" cy="3508977"/>
          </a:xfrm>
        </p:spPr>
        <p:txBody>
          <a:bodyPr/>
          <a:lstStyle/>
          <a:p>
            <a:r>
              <a:rPr lang="it-IT" dirty="0" smtClean="0"/>
              <a:t>Dovuta a processi </a:t>
            </a:r>
            <a:r>
              <a:rPr lang="it-IT" dirty="0"/>
              <a:t>erosivi e irritativi cronici</a:t>
            </a:r>
            <a:r>
              <a:rPr lang="it-IT" dirty="0" smtClean="0"/>
              <a:t>,</a:t>
            </a:r>
          </a:p>
          <a:p>
            <a:r>
              <a:rPr lang="it-IT" dirty="0" smtClean="0"/>
              <a:t>L’osso, </a:t>
            </a:r>
            <a:r>
              <a:rPr lang="it-IT" dirty="0"/>
              <a:t>nel tentativo di stabilire una maggior superficie di contatto tra i corpi </a:t>
            </a:r>
            <a:r>
              <a:rPr lang="it-IT" dirty="0" smtClean="0"/>
              <a:t>articolari, genera i becchi </a:t>
            </a:r>
            <a:r>
              <a:rPr lang="it-IT" dirty="0" err="1" smtClean="0"/>
              <a:t>osteofitici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7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 definitiva..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24745"/>
            <a:ext cx="7992888" cy="1080120"/>
          </a:xfrm>
        </p:spPr>
        <p:txBody>
          <a:bodyPr/>
          <a:lstStyle/>
          <a:p>
            <a:pPr marL="68580" indent="0">
              <a:buNone/>
            </a:pPr>
            <a:r>
              <a:rPr lang="it-IT" dirty="0" smtClean="0"/>
              <a:t>L’ernia </a:t>
            </a:r>
            <a:r>
              <a:rPr lang="it-IT" dirty="0"/>
              <a:t>del disco e </a:t>
            </a:r>
            <a:r>
              <a:rPr lang="it-IT" dirty="0" smtClean="0"/>
              <a:t>l’artrosi </a:t>
            </a:r>
            <a:r>
              <a:rPr lang="it-IT" dirty="0"/>
              <a:t>possono </a:t>
            </a:r>
            <a:r>
              <a:rPr lang="it-IT" dirty="0" smtClean="0"/>
              <a:t>comprimere un </a:t>
            </a:r>
            <a:r>
              <a:rPr lang="it-IT" dirty="0"/>
              <a:t>nervo determinando irritazione e dolore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4564703" cy="41345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" y="2320553"/>
            <a:ext cx="254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984644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</a:rPr>
              <a:t>Errate posture (meccanismi di compensazione)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429200" cy="3651137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45840" y="5877272"/>
            <a:ext cx="8208912" cy="576064"/>
          </a:xfrm>
        </p:spPr>
        <p:txBody>
          <a:bodyPr/>
          <a:lstStyle/>
          <a:p>
            <a:pPr marL="68580" indent="0" algn="ctr">
              <a:buNone/>
            </a:pPr>
            <a:r>
              <a:rPr lang="it-IT" sz="1600" b="1" dirty="0"/>
              <a:t>1.</a:t>
            </a:r>
            <a:r>
              <a:rPr lang="it-IT" sz="1600" dirty="0"/>
              <a:t> </a:t>
            </a:r>
            <a:r>
              <a:rPr lang="it-IT" sz="1600" dirty="0" err="1" smtClean="0"/>
              <a:t>Iperlordosi</a:t>
            </a:r>
            <a:r>
              <a:rPr lang="it-IT" sz="1600" dirty="0" smtClean="0"/>
              <a:t> </a:t>
            </a:r>
            <a:r>
              <a:rPr lang="it-IT" sz="1600" b="1" dirty="0"/>
              <a:t>2.</a:t>
            </a:r>
            <a:r>
              <a:rPr lang="it-IT" sz="1600" dirty="0"/>
              <a:t> </a:t>
            </a:r>
            <a:r>
              <a:rPr lang="it-IT" sz="1600" dirty="0" err="1" smtClean="0"/>
              <a:t>Ipercifosi</a:t>
            </a:r>
            <a:r>
              <a:rPr lang="it-IT" sz="1600" dirty="0" smtClean="0"/>
              <a:t> </a:t>
            </a:r>
            <a:r>
              <a:rPr lang="it-IT" sz="1600" b="1" dirty="0" smtClean="0"/>
              <a:t>3</a:t>
            </a:r>
            <a:r>
              <a:rPr lang="it-IT" sz="1600" b="1" dirty="0"/>
              <a:t>.</a:t>
            </a:r>
            <a:r>
              <a:rPr lang="it-IT" sz="1600" dirty="0"/>
              <a:t> Colonna vertebrale </a:t>
            </a:r>
            <a:r>
              <a:rPr lang="it-IT" sz="1600" dirty="0" smtClean="0"/>
              <a:t>piatta </a:t>
            </a:r>
            <a:r>
              <a:rPr lang="it-IT" sz="1600" b="1" dirty="0"/>
              <a:t>4.</a:t>
            </a:r>
            <a:r>
              <a:rPr lang="it-IT" sz="1600" dirty="0"/>
              <a:t>Non in </a:t>
            </a:r>
            <a:r>
              <a:rPr lang="it-IT" sz="1600" dirty="0" smtClean="0"/>
              <a:t>asse </a:t>
            </a:r>
            <a:r>
              <a:rPr lang="it-IT" sz="1600" b="1" dirty="0"/>
              <a:t>5.</a:t>
            </a:r>
            <a:r>
              <a:rPr lang="it-IT" sz="1600" dirty="0"/>
              <a:t> </a:t>
            </a:r>
            <a:r>
              <a:rPr lang="it-IT" sz="1600" dirty="0" smtClean="0"/>
              <a:t>Scoliosi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826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Altri disturbi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2" y="1340768"/>
            <a:ext cx="7983720" cy="42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68418"/>
            <a:ext cx="3746648" cy="244156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52921"/>
            <a:ext cx="8064896" cy="485190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it-IT" sz="2300" b="1" dirty="0"/>
              <a:t>P</a:t>
            </a:r>
            <a:r>
              <a:rPr lang="it-IT" sz="2300" b="1" dirty="0" smtClean="0"/>
              <a:t>osto </a:t>
            </a:r>
            <a:r>
              <a:rPr lang="it-IT" sz="2300" b="1" dirty="0"/>
              <a:t>di lavoro: </a:t>
            </a:r>
            <a:endParaRPr lang="it-IT" sz="2300" b="1" dirty="0" smtClean="0"/>
          </a:p>
          <a:p>
            <a:pPr marL="68580" indent="0" algn="ctr">
              <a:buNone/>
            </a:pPr>
            <a:r>
              <a:rPr lang="it-IT" sz="2300" dirty="0" smtClean="0"/>
              <a:t>l’insieme </a:t>
            </a:r>
            <a:r>
              <a:rPr lang="it-IT" sz="2300" dirty="0"/>
              <a:t>che comprende le </a:t>
            </a:r>
            <a:r>
              <a:rPr lang="it-IT" sz="2300" b="1" dirty="0">
                <a:solidFill>
                  <a:srgbClr val="FF0000"/>
                </a:solidFill>
              </a:rPr>
              <a:t>attrezzature munite di videoterminale</a:t>
            </a:r>
            <a:r>
              <a:rPr lang="it-IT" sz="2300" dirty="0"/>
              <a:t>, eventualmente </a:t>
            </a:r>
            <a:r>
              <a:rPr lang="it-IT" sz="2300" u="sng" dirty="0"/>
              <a:t>con </a:t>
            </a:r>
            <a:r>
              <a:rPr lang="it-IT" sz="2300" u="sng" dirty="0" smtClean="0"/>
              <a:t>tastiera ovvero </a:t>
            </a:r>
            <a:r>
              <a:rPr lang="it-IT" sz="2300" u="sng" dirty="0"/>
              <a:t>altro sistema di immissione dati</a:t>
            </a:r>
            <a:r>
              <a:rPr lang="it-IT" sz="2300" dirty="0"/>
              <a:t>, incluso il mouse, il software per l’interfaccia uomo-macchina, </a:t>
            </a:r>
            <a:r>
              <a:rPr lang="it-IT" sz="2300" dirty="0" smtClean="0"/>
              <a:t>gli accessori </a:t>
            </a:r>
            <a:r>
              <a:rPr lang="it-IT" sz="2300" dirty="0"/>
              <a:t>opzionali, le apparecchiature connesse, comprendenti l’unità a dischi, il telefono, il modem, </a:t>
            </a:r>
            <a:r>
              <a:rPr lang="it-IT" sz="2300" dirty="0" smtClean="0"/>
              <a:t>la stampante</a:t>
            </a:r>
            <a:r>
              <a:rPr lang="it-IT" sz="2300" u="sng" dirty="0"/>
              <a:t>, il supporto per i documenti, la sedia, il piano di lavoro, nonché l’ambiente di lavoro </a:t>
            </a:r>
            <a:r>
              <a:rPr lang="it-IT" sz="2300" u="sng" dirty="0" smtClean="0"/>
              <a:t>immediatamente circostante</a:t>
            </a:r>
            <a:r>
              <a:rPr lang="it-IT" sz="2300" dirty="0" smtClean="0"/>
              <a:t>;</a:t>
            </a:r>
          </a:p>
          <a:p>
            <a:pPr marL="68580" indent="0">
              <a:buNone/>
            </a:pPr>
            <a:endParaRPr lang="it-IT" b="1" dirty="0" smtClean="0"/>
          </a:p>
          <a:p>
            <a:pPr marL="68580" indent="0">
              <a:buNone/>
            </a:pPr>
            <a:r>
              <a:rPr lang="it-IT" b="1" dirty="0"/>
              <a:t>	</a:t>
            </a:r>
            <a:r>
              <a:rPr lang="it-IT" b="1" dirty="0" smtClean="0"/>
              <a:t>(Art.173 </a:t>
            </a:r>
            <a:r>
              <a:rPr lang="it-IT" b="1" dirty="0" err="1"/>
              <a:t>D.Lgs.</a:t>
            </a:r>
            <a:r>
              <a:rPr lang="it-IT" b="1" dirty="0"/>
              <a:t> 81/08</a:t>
            </a:r>
            <a:r>
              <a:rPr lang="it-IT" b="1" dirty="0" smtClean="0"/>
              <a:t>)</a:t>
            </a:r>
          </a:p>
          <a:p>
            <a:pPr marL="68580" indent="0" algn="ctr">
              <a:buNone/>
            </a:pPr>
            <a:endParaRPr lang="it-IT" b="1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15816" y="31177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Definizioni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5576" y="1196752"/>
            <a:ext cx="756084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/>
              <a:t>PREVENZIONE</a:t>
            </a:r>
          </a:p>
          <a:p>
            <a:pPr indent="-342900">
              <a:lnSpc>
                <a:spcPct val="90000"/>
              </a:lnSpc>
              <a:buFontTx/>
              <a:buNone/>
              <a:defRPr/>
            </a:pPr>
            <a:endParaRPr lang="it-IT" sz="2000" b="1" dirty="0" smtClean="0"/>
          </a:p>
          <a:p>
            <a:pPr indent="-342900">
              <a:lnSpc>
                <a:spcPct val="90000"/>
              </a:lnSpc>
              <a:defRPr/>
            </a:pPr>
            <a:r>
              <a:rPr lang="it-IT" sz="2800" dirty="0" smtClean="0"/>
              <a:t>Corretta posizione degli arredi: video, tastiera, seggiola, periferiche ecc.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2800" dirty="0" smtClean="0"/>
              <a:t>Corretta posizione del corpo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2800" dirty="0" smtClean="0"/>
              <a:t>Esercizi di rilassamento, stiramento e rinforzo muscolare</a:t>
            </a:r>
          </a:p>
          <a:p>
            <a:pPr indent="-342900">
              <a:lnSpc>
                <a:spcPct val="90000"/>
              </a:lnSpc>
              <a:buFontTx/>
              <a:buNone/>
              <a:defRPr/>
            </a:pPr>
            <a:r>
              <a:rPr lang="it-IT" sz="2800" dirty="0" smtClean="0"/>
              <a:t> </a:t>
            </a:r>
          </a:p>
          <a:p>
            <a:pPr indent="-342900" algn="ctr">
              <a:lnSpc>
                <a:spcPct val="90000"/>
              </a:lnSpc>
              <a:buFontTx/>
              <a:buNone/>
              <a:defRPr/>
            </a:pPr>
            <a:r>
              <a:rPr lang="it-IT" sz="2800" dirty="0" smtClean="0"/>
              <a:t>	Quando possibile è bene organizzare il proprio lavoro alternando periodi al VDT con periodi, anche brevi, nei quali svolgere </a:t>
            </a:r>
            <a:r>
              <a:rPr lang="it-IT" sz="2800" b="1" dirty="0" smtClean="0">
                <a:solidFill>
                  <a:srgbClr val="FF0000"/>
                </a:solidFill>
              </a:rPr>
              <a:t>attività alternative,</a:t>
            </a:r>
            <a:r>
              <a:rPr lang="it-IT" sz="2800" dirty="0" smtClean="0"/>
              <a:t> che permettano di sgranchire le braccia, la schiena e le gambe</a:t>
            </a:r>
          </a:p>
          <a:p>
            <a:pPr indent="-342900">
              <a:lnSpc>
                <a:spcPct val="90000"/>
              </a:lnSpc>
              <a:defRPr/>
            </a:pP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5947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26_videoterm_post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94" y="2132856"/>
            <a:ext cx="1684536" cy="2179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611188" y="1340768"/>
            <a:ext cx="6985148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kumimoji="1" lang="it-IT" sz="3200" dirty="0" smtClean="0">
                <a:cs typeface="Arial" charset="0"/>
              </a:rPr>
              <a:t>L'operatore </a:t>
            </a:r>
            <a:r>
              <a:rPr kumimoji="1" lang="it-IT" sz="3200" dirty="0">
                <a:cs typeface="Arial" charset="0"/>
              </a:rPr>
              <a:t>deve </a:t>
            </a:r>
            <a:r>
              <a:rPr kumimoji="1" lang="it-IT" sz="3200" b="1" dirty="0">
                <a:solidFill>
                  <a:srgbClr val="FF0000"/>
                </a:solidFill>
                <a:cs typeface="Arial" charset="0"/>
              </a:rPr>
              <a:t>assestare la propria </a:t>
            </a:r>
            <a:r>
              <a:rPr kumimoji="1" lang="it-IT" sz="3200" b="1" dirty="0" smtClean="0">
                <a:solidFill>
                  <a:srgbClr val="FF0000"/>
                </a:solidFill>
                <a:cs typeface="Arial" charset="0"/>
              </a:rPr>
              <a:t>postura</a:t>
            </a:r>
            <a:r>
              <a:rPr kumimoji="1" lang="it-IT" sz="3200" dirty="0" smtClean="0">
                <a:cs typeface="Arial" charset="0"/>
              </a:rPr>
              <a:t> </a:t>
            </a:r>
            <a:r>
              <a:rPr kumimoji="1" lang="it-IT" sz="3200" dirty="0">
                <a:cs typeface="Arial" charset="0"/>
              </a:rPr>
              <a:t>comodamente regolando i </a:t>
            </a:r>
            <a:r>
              <a:rPr kumimoji="1" lang="it-IT" sz="3200" u="sng" dirty="0">
                <a:cs typeface="Arial" charset="0"/>
              </a:rPr>
              <a:t>vari elementi</a:t>
            </a:r>
            <a:r>
              <a:rPr kumimoji="1" lang="it-IT" sz="3200" dirty="0">
                <a:cs typeface="Arial" charset="0"/>
              </a:rPr>
              <a:t> del posto di lavoro</a:t>
            </a:r>
            <a:r>
              <a:rPr kumimoji="1" lang="it-IT" sz="3200" dirty="0" smtClean="0">
                <a:cs typeface="Arial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it-IT" sz="3200" dirty="0" smtClean="0">
                <a:cs typeface="Arial" charset="0"/>
              </a:rPr>
              <a:t>Gomiti e ginocchia ad angolo retto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it-IT" sz="3200" dirty="0" smtClean="0">
                <a:cs typeface="Arial" charset="0"/>
              </a:rPr>
              <a:t>Avambracci appoggiati (per evitare stress alle articolazioni interessate)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it-IT" sz="3200" dirty="0" smtClean="0">
                <a:cs typeface="Arial" charset="0"/>
              </a:rPr>
              <a:t>Tronco in posizione eretta e poggiato allo schienale(salvaguardia dischi intervertebrali)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it-IT" sz="3200" dirty="0" smtClean="0">
                <a:cs typeface="Arial" charset="0"/>
              </a:rPr>
              <a:t>Schienale leggermente reclinato</a:t>
            </a:r>
          </a:p>
          <a:p>
            <a:pPr marL="68580" indent="0" algn="ctr">
              <a:lnSpc>
                <a:spcPct val="200000"/>
              </a:lnSpc>
              <a:spcBef>
                <a:spcPct val="50000"/>
              </a:spcBef>
              <a:buNone/>
            </a:pPr>
            <a:endParaRPr kumimoji="1" lang="it-IT" sz="3200" dirty="0" smtClean="0">
              <a:cs typeface="Arial" charset="0"/>
            </a:endParaRPr>
          </a:p>
          <a:p>
            <a:pPr marL="68580" indent="0" algn="ctr">
              <a:lnSpc>
                <a:spcPct val="200000"/>
              </a:lnSpc>
              <a:spcBef>
                <a:spcPct val="50000"/>
              </a:spcBef>
              <a:buNone/>
            </a:pPr>
            <a:endParaRPr kumimoji="1" lang="it-IT" sz="3200" dirty="0"/>
          </a:p>
        </p:txBody>
      </p:sp>
    </p:spTree>
    <p:extLst>
      <p:ext uri="{BB962C8B-B14F-4D97-AF65-F5344CB8AC3E}">
        <p14:creationId xmlns:p14="http://schemas.microsoft.com/office/powerpoint/2010/main" val="36868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582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tunnel carpale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3888" y="1909763"/>
            <a:ext cx="7845425" cy="418353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it-IT" sz="1600" dirty="0" smtClean="0"/>
              <a:t> 	</a:t>
            </a:r>
            <a:r>
              <a:rPr lang="it-IT" sz="3100" dirty="0" smtClean="0"/>
              <a:t>Il tunnel carpale è un canale attraverso il quale all’interno del polso passano i nervi ed i tendini flessori delle dita.</a:t>
            </a:r>
          </a:p>
          <a:p>
            <a:pPr>
              <a:buFontTx/>
              <a:buNone/>
            </a:pPr>
            <a:r>
              <a:rPr lang="it-IT" sz="3100" dirty="0" smtClean="0"/>
              <a:t>	Infiammandosi, la guaina dei tendini aumenta di volume. I tendini ed i nervi vengono compressi.</a:t>
            </a:r>
          </a:p>
          <a:p>
            <a:pPr>
              <a:buFontTx/>
              <a:buNone/>
            </a:pPr>
            <a:r>
              <a:rPr lang="it-IT" sz="2100" dirty="0" smtClean="0"/>
              <a:t> </a:t>
            </a:r>
          </a:p>
          <a:p>
            <a:pPr>
              <a:buFontTx/>
              <a:buNone/>
            </a:pPr>
            <a:r>
              <a:rPr lang="it-IT" sz="2600" dirty="0" smtClean="0">
                <a:solidFill>
                  <a:srgbClr val="FF0000"/>
                </a:solidFill>
              </a:rPr>
              <a:t>SINTOMI: </a:t>
            </a:r>
          </a:p>
          <a:p>
            <a:r>
              <a:rPr lang="it-IT" sz="2900" dirty="0" smtClean="0">
                <a:solidFill>
                  <a:srgbClr val="FF0000"/>
                </a:solidFill>
              </a:rPr>
              <a:t>Formicolii alle mani</a:t>
            </a:r>
          </a:p>
          <a:p>
            <a:r>
              <a:rPr lang="it-IT" sz="2900" dirty="0" smtClean="0">
                <a:solidFill>
                  <a:srgbClr val="FF0000"/>
                </a:solidFill>
              </a:rPr>
              <a:t>Diminuzione della sensibilità dei polpastrelli</a:t>
            </a:r>
          </a:p>
          <a:p>
            <a:r>
              <a:rPr lang="it-IT" sz="2900" dirty="0" smtClean="0">
                <a:solidFill>
                  <a:srgbClr val="FF0000"/>
                </a:solidFill>
              </a:rPr>
              <a:t>Mancanza di forza nella prensione</a:t>
            </a:r>
          </a:p>
          <a:p>
            <a:r>
              <a:rPr lang="it-IT" sz="2900" dirty="0" smtClean="0">
                <a:solidFill>
                  <a:srgbClr val="FF0000"/>
                </a:solidFill>
              </a:rPr>
              <a:t>.....................................................</a:t>
            </a:r>
          </a:p>
          <a:p>
            <a:r>
              <a:rPr lang="it-IT" sz="2900" dirty="0" smtClean="0">
                <a:solidFill>
                  <a:srgbClr val="FF0000"/>
                </a:solidFill>
              </a:rPr>
              <a:t>Dolore</a:t>
            </a:r>
          </a:p>
        </p:txBody>
      </p:sp>
    </p:spTree>
    <p:extLst>
      <p:ext uri="{BB962C8B-B14F-4D97-AF65-F5344CB8AC3E}">
        <p14:creationId xmlns:p14="http://schemas.microsoft.com/office/powerpoint/2010/main" val="8141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305800" cy="48768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buFontTx/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CAUSE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it-IT" u="sng" dirty="0" smtClean="0"/>
              <a:t>Le cause esatte sono poco conosciute</a:t>
            </a:r>
          </a:p>
          <a:p>
            <a:pPr>
              <a:lnSpc>
                <a:spcPct val="85000"/>
              </a:lnSpc>
              <a:buFontTx/>
              <a:buNone/>
            </a:pPr>
            <a:endParaRPr lang="it-IT" dirty="0" smtClean="0"/>
          </a:p>
          <a:p>
            <a:pPr>
              <a:lnSpc>
                <a:spcPct val="85000"/>
              </a:lnSpc>
              <a:buFontTx/>
              <a:buNone/>
            </a:pPr>
            <a:r>
              <a:rPr lang="it-IT" dirty="0" smtClean="0"/>
              <a:t>La sindrome colpisce maggiormente:</a:t>
            </a:r>
          </a:p>
          <a:p>
            <a:pPr>
              <a:lnSpc>
                <a:spcPct val="85000"/>
              </a:lnSpc>
            </a:pPr>
            <a:r>
              <a:rPr lang="it-IT" dirty="0" smtClean="0"/>
              <a:t>donne di mezza età</a:t>
            </a:r>
          </a:p>
          <a:p>
            <a:pPr>
              <a:lnSpc>
                <a:spcPct val="85000"/>
              </a:lnSpc>
            </a:pPr>
            <a:r>
              <a:rPr lang="it-IT" dirty="0" smtClean="0"/>
              <a:t>donne incinta</a:t>
            </a:r>
          </a:p>
          <a:p>
            <a:pPr>
              <a:lnSpc>
                <a:spcPct val="85000"/>
              </a:lnSpc>
            </a:pPr>
            <a:r>
              <a:rPr lang="it-IT" dirty="0" smtClean="0"/>
              <a:t>donne che soffrono di sindrome premestruale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it-IT" b="1" dirty="0" smtClean="0"/>
              <a:t>	 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CONCAUSE</a:t>
            </a:r>
          </a:p>
          <a:p>
            <a:pPr>
              <a:lnSpc>
                <a:spcPct val="85000"/>
              </a:lnSpc>
            </a:pPr>
            <a:r>
              <a:rPr lang="it-IT" dirty="0" smtClean="0"/>
              <a:t>Movimenti rapidi e ripetitivi delle mani (dovuti a digitazione, attività sportive ecc.)</a:t>
            </a:r>
          </a:p>
          <a:p>
            <a:pPr>
              <a:lnSpc>
                <a:spcPct val="85000"/>
              </a:lnSpc>
            </a:pPr>
            <a:r>
              <a:rPr lang="it-IT" dirty="0" smtClean="0"/>
              <a:t>Compressione del polso (utilizzo del mouse)</a:t>
            </a:r>
          </a:p>
        </p:txBody>
      </p:sp>
    </p:spTree>
    <p:extLst>
      <p:ext uri="{BB962C8B-B14F-4D97-AF65-F5344CB8AC3E}">
        <p14:creationId xmlns:p14="http://schemas.microsoft.com/office/powerpoint/2010/main" val="14229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8305800" cy="3168352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endParaRPr lang="it-IT" dirty="0" smtClean="0"/>
          </a:p>
          <a:p>
            <a:endParaRPr lang="it-IT" sz="800" dirty="0" smtClean="0">
              <a:solidFill>
                <a:srgbClr val="CC0066"/>
              </a:solidFill>
            </a:endParaRPr>
          </a:p>
          <a:p>
            <a:pPr lvl="2" algn="l">
              <a:lnSpc>
                <a:spcPct val="140000"/>
              </a:lnSpc>
              <a:spcBef>
                <a:spcPct val="85000"/>
              </a:spcBef>
              <a:spcAft>
                <a:spcPct val="70000"/>
              </a:spcAft>
            </a:pPr>
            <a:r>
              <a:rPr lang="it-IT" sz="9600" dirty="0" smtClean="0"/>
              <a:t>lasciando tra la tastiera e il bordo anteriore del tavolo uno spazio per appoggiare gli avambracci </a:t>
            </a:r>
            <a:r>
              <a:rPr lang="it-IT" sz="9600" dirty="0" smtClean="0">
                <a:solidFill>
                  <a:srgbClr val="FF0000"/>
                </a:solidFill>
              </a:rPr>
              <a:t>(15 – 20 cm)</a:t>
            </a:r>
          </a:p>
          <a:p>
            <a:pPr lvl="2">
              <a:lnSpc>
                <a:spcPct val="140000"/>
              </a:lnSpc>
              <a:spcBef>
                <a:spcPct val="85000"/>
              </a:spcBef>
              <a:spcAft>
                <a:spcPct val="70000"/>
              </a:spcAft>
            </a:pPr>
            <a:r>
              <a:rPr lang="it-IT" sz="9600" dirty="0" smtClean="0"/>
              <a:t>utilizzando scrivanie con spigoli arrotondati</a:t>
            </a:r>
          </a:p>
          <a:p>
            <a:endParaRPr lang="it-IT" sz="2000" b="1" dirty="0" smtClean="0"/>
          </a:p>
        </p:txBody>
      </p:sp>
      <p:sp>
        <p:nvSpPr>
          <p:cNvPr id="20484" name="Rettangolo 3"/>
          <p:cNvSpPr>
            <a:spLocks noChangeArrowheads="1"/>
          </p:cNvSpPr>
          <p:nvPr/>
        </p:nvSpPr>
        <p:spPr bwMode="auto">
          <a:xfrm>
            <a:off x="1059880" y="1196752"/>
            <a:ext cx="722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PREVENZIONE  =  EVITARE LA COMPRESSIONE DEL </a:t>
            </a:r>
            <a:r>
              <a:rPr lang="it-IT" sz="2400" b="1" dirty="0" smtClean="0">
                <a:solidFill>
                  <a:srgbClr val="FF0000"/>
                </a:solidFill>
              </a:rPr>
              <a:t>POLSO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Rettangolo 3"/>
          <p:cNvSpPr>
            <a:spLocks noChangeArrowheads="1"/>
          </p:cNvSpPr>
          <p:nvPr/>
        </p:nvSpPr>
        <p:spPr bwMode="auto">
          <a:xfrm>
            <a:off x="1059880" y="2258581"/>
            <a:ext cx="722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???????????????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4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Protezione degli occhi e della vista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1638" y="764704"/>
            <a:ext cx="8382000" cy="5380509"/>
          </a:xfrm>
        </p:spPr>
        <p:txBody>
          <a:bodyPr>
            <a:normAutofit/>
          </a:bodyPr>
          <a:lstStyle/>
          <a:p>
            <a:pPr marL="342900" indent="-342900" algn="ctr">
              <a:buFontTx/>
              <a:buNone/>
            </a:pPr>
            <a:r>
              <a:rPr lang="it-IT" sz="2800" dirty="0" smtClean="0"/>
              <a:t>RISCHI IPOTIZZABILI:</a:t>
            </a:r>
          </a:p>
          <a:p>
            <a:pPr marL="342900" indent="-342900" algn="ctr">
              <a:lnSpc>
                <a:spcPct val="130000"/>
              </a:lnSpc>
              <a:spcBef>
                <a:spcPct val="60000"/>
              </a:spcBef>
              <a:buFontTx/>
              <a:buNone/>
            </a:pPr>
            <a:r>
              <a:rPr lang="it-IT" sz="1000" dirty="0" smtClean="0"/>
              <a:t>	</a:t>
            </a:r>
            <a:r>
              <a:rPr lang="it-IT" dirty="0"/>
              <a:t>Negli anni passati sono state diffuse preoccupazioni per la presenza di radiazioni nei posti di lavoro con VDT e per conseguenti possibili </a:t>
            </a:r>
            <a:r>
              <a:rPr lang="it-IT" dirty="0" smtClean="0"/>
              <a:t>effetti su:</a:t>
            </a:r>
          </a:p>
          <a:p>
            <a:pPr marL="342900" indent="-342900">
              <a:lnSpc>
                <a:spcPct val="130000"/>
              </a:lnSpc>
              <a:spcBef>
                <a:spcPct val="60000"/>
              </a:spcBef>
              <a:buFont typeface="Wingdings" pitchFamily="2" charset="2"/>
              <a:buChar char="v"/>
            </a:pPr>
            <a:r>
              <a:rPr lang="it-IT" dirty="0" smtClean="0"/>
              <a:t>apparato riproduttivo (M e F)</a:t>
            </a:r>
          </a:p>
          <a:p>
            <a:pPr indent="-342900">
              <a:lnSpc>
                <a:spcPct val="130000"/>
              </a:lnSpc>
              <a:spcBef>
                <a:spcPct val="60000"/>
              </a:spcBef>
              <a:buFont typeface="Wingdings" pitchFamily="2" charset="2"/>
              <a:buChar char="v"/>
            </a:pPr>
            <a:r>
              <a:rPr lang="it-IT" dirty="0" smtClean="0"/>
              <a:t>gravidanza</a:t>
            </a:r>
            <a:endParaRPr lang="it-IT" dirty="0"/>
          </a:p>
          <a:p>
            <a:pPr marL="342900" indent="-342900">
              <a:lnSpc>
                <a:spcPct val="130000"/>
              </a:lnSpc>
              <a:spcBef>
                <a:spcPct val="60000"/>
              </a:spcBef>
              <a:buFont typeface="Wingdings" pitchFamily="2" charset="2"/>
              <a:buChar char="v"/>
            </a:pPr>
            <a:r>
              <a:rPr lang="it-IT" dirty="0" smtClean="0"/>
              <a:t>apparato </a:t>
            </a:r>
            <a:r>
              <a:rPr lang="it-IT" dirty="0"/>
              <a:t>visivo </a:t>
            </a:r>
            <a:r>
              <a:rPr lang="it-IT" dirty="0" smtClean="0"/>
              <a:t>(cataratta)</a:t>
            </a:r>
            <a:endParaRPr lang="it-IT" dirty="0"/>
          </a:p>
          <a:p>
            <a:pPr marL="342900" indent="-342900" algn="ctr">
              <a:buFontTx/>
              <a:buNone/>
            </a:pPr>
            <a:r>
              <a:rPr lang="it-IT" dirty="0" smtClean="0">
                <a:solidFill>
                  <a:srgbClr val="CC0066"/>
                </a:solidFill>
              </a:rPr>
              <a:t> </a:t>
            </a:r>
          </a:p>
          <a:p>
            <a:pPr marL="342900" indent="-342900" algn="ctr">
              <a:lnSpc>
                <a:spcPct val="160000"/>
              </a:lnSpc>
              <a:buFontTx/>
              <a:buNone/>
            </a:pPr>
            <a:r>
              <a:rPr lang="it-IT" dirty="0" smtClean="0"/>
              <a:t>	</a:t>
            </a:r>
            <a:r>
              <a:rPr lang="it-IT" sz="2000" dirty="0" smtClean="0"/>
              <a:t>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99852"/>
            <a:ext cx="3605386" cy="29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764704"/>
            <a:ext cx="838200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smtClean="0"/>
              <a:t>LA </a:t>
            </a:r>
            <a:r>
              <a:rPr lang="it-IT" b="1" dirty="0"/>
              <a:t>REVISIONE DI TUTTI GLI STUDI QUALIFICATI S</a:t>
            </a:r>
            <a:r>
              <a:rPr lang="it-IT" b="1" dirty="0" smtClean="0"/>
              <a:t>ULL’ARGOMENTO </a:t>
            </a:r>
            <a:r>
              <a:rPr lang="it-IT" b="1" dirty="0"/>
              <a:t>NON HA CONFERMATO LA PRESENZA DI TALI RISCHI</a:t>
            </a:r>
          </a:p>
          <a:p>
            <a:pPr indent="-342900">
              <a:buFontTx/>
              <a:buNone/>
            </a:pPr>
            <a:endParaRPr lang="it-IT" dirty="0"/>
          </a:p>
          <a:p>
            <a:pPr indent="-342900">
              <a:buFontTx/>
              <a:buNone/>
            </a:pPr>
            <a:r>
              <a:rPr lang="it-IT" dirty="0" smtClean="0"/>
              <a:t>In particolare:</a:t>
            </a:r>
          </a:p>
          <a:p>
            <a:pPr indent="-342900">
              <a:lnSpc>
                <a:spcPct val="120000"/>
              </a:lnSpc>
              <a:spcBef>
                <a:spcPct val="40000"/>
              </a:spcBef>
            </a:pPr>
            <a:r>
              <a:rPr lang="it-IT" dirty="0" smtClean="0"/>
              <a:t>Le radiazioni ionizzanti (raggi X) si mantengono allo stesso livello dell’ambiente esterno.</a:t>
            </a:r>
          </a:p>
          <a:p>
            <a:pPr indent="-342900">
              <a:lnSpc>
                <a:spcPct val="120000"/>
              </a:lnSpc>
              <a:spcBef>
                <a:spcPct val="40000"/>
              </a:spcBef>
            </a:pPr>
            <a:r>
              <a:rPr lang="it-IT" dirty="0" smtClean="0"/>
              <a:t>Le radiazioni non ionizzanti (campi elettromagnetici) si mantengono al di sotto dei limiti raccomandati.</a:t>
            </a:r>
          </a:p>
          <a:p>
            <a:pPr indent="-342900">
              <a:lnSpc>
                <a:spcPct val="120000"/>
              </a:lnSpc>
              <a:spcBef>
                <a:spcPct val="40000"/>
              </a:spcBef>
            </a:pPr>
            <a:r>
              <a:rPr lang="it-IT" dirty="0" smtClean="0">
                <a:solidFill>
                  <a:srgbClr val="FF0000"/>
                </a:solidFill>
              </a:rPr>
              <a:t>Negli operatori a VDT non è stato registrato alcun significativo  aumento  di  danni per la salute e la funzione riproduttiva dovuti a radiazioni.</a:t>
            </a:r>
          </a:p>
        </p:txBody>
      </p:sp>
    </p:spTree>
    <p:extLst>
      <p:ext uri="{BB962C8B-B14F-4D97-AF65-F5344CB8AC3E}">
        <p14:creationId xmlns:p14="http://schemas.microsoft.com/office/powerpoint/2010/main" val="15738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18" y="764704"/>
            <a:ext cx="2626341" cy="2139474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636912"/>
            <a:ext cx="80772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it-IT" sz="2000" b="1" dirty="0" smtClean="0"/>
              <a:t>		</a:t>
            </a:r>
            <a:endParaRPr lang="it-IT" sz="3000" b="1" dirty="0" smtClean="0"/>
          </a:p>
          <a:p>
            <a:pPr algn="ctr">
              <a:buFontTx/>
              <a:buNone/>
            </a:pPr>
            <a:r>
              <a:rPr lang="it-IT" sz="3000" b="1" dirty="0" smtClean="0"/>
              <a:t>	“NON ESISTE ALCUNA EVIDENZA DI DANNI O COMPROMISSIONI PERMANENTI A CARICO DELL’APPARATO VISIVO DELLE PERSONE CHE LAVORANO CON I  VDT”</a:t>
            </a:r>
          </a:p>
          <a:p>
            <a:pPr algn="ctr">
              <a:buFontTx/>
              <a:buNone/>
            </a:pPr>
            <a:endParaRPr lang="it-IT" sz="2000" b="1" dirty="0" smtClean="0"/>
          </a:p>
          <a:p>
            <a:pPr algn="ctr">
              <a:buFontTx/>
              <a:buNone/>
            </a:pPr>
            <a:r>
              <a:rPr lang="it-IT" sz="2000" dirty="0" smtClean="0"/>
              <a:t>(Documento Denominato “WHO/OMS Update on </a:t>
            </a:r>
            <a:r>
              <a:rPr lang="it-IT" sz="2000" dirty="0" err="1" smtClean="0"/>
              <a:t>visual</a:t>
            </a:r>
            <a:r>
              <a:rPr lang="it-IT" sz="2000" dirty="0" smtClean="0"/>
              <a:t> display </a:t>
            </a:r>
            <a:r>
              <a:rPr lang="it-IT" sz="2000" dirty="0" err="1" smtClean="0"/>
              <a:t>terminalas</a:t>
            </a:r>
            <a:r>
              <a:rPr lang="it-IT" sz="2000" dirty="0" smtClean="0"/>
              <a:t> and </a:t>
            </a:r>
            <a:r>
              <a:rPr lang="it-IT" sz="2000" dirty="0" err="1" smtClean="0"/>
              <a:t>workers’health</a:t>
            </a:r>
            <a:r>
              <a:rPr lang="it-IT" sz="2000" dirty="0" smtClean="0"/>
              <a:t>”)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45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08720"/>
            <a:ext cx="8077200" cy="454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it-IT" sz="1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it-IT" sz="3200" dirty="0" smtClean="0"/>
              <a:t>	</a:t>
            </a:r>
            <a:r>
              <a:rPr lang="it-IT" sz="1600" dirty="0"/>
              <a:t>osservazione del punto prossimo</a:t>
            </a:r>
            <a:r>
              <a:rPr lang="it-IT" sz="1600" dirty="0">
                <a:sym typeface="Wingdings" pitchFamily="2" charset="2"/>
              </a:rPr>
              <a:t></a:t>
            </a:r>
            <a:r>
              <a:rPr lang="it-IT" sz="1600" dirty="0"/>
              <a:t> sollecitazione </a:t>
            </a:r>
            <a:r>
              <a:rPr lang="it-IT" sz="1600" dirty="0" smtClean="0"/>
              <a:t>visiva </a:t>
            </a:r>
            <a:r>
              <a:rPr lang="it-IT" sz="1600" dirty="0" smtClean="0">
                <a:sym typeface="Wingdings" pitchFamily="2" charset="2"/>
              </a:rPr>
              <a:t> compenso….</a:t>
            </a:r>
            <a:endParaRPr lang="it-IT" sz="1600" dirty="0"/>
          </a:p>
          <a:p>
            <a:pPr algn="ctr">
              <a:buFontTx/>
              <a:buNone/>
              <a:defRPr/>
            </a:pPr>
            <a:endParaRPr lang="it-IT" sz="3200" dirty="0" smtClean="0"/>
          </a:p>
          <a:p>
            <a:pPr algn="ctr">
              <a:buFontTx/>
              <a:buNone/>
              <a:defRPr/>
            </a:pPr>
            <a:r>
              <a:rPr lang="it-IT" sz="3200" dirty="0" smtClean="0"/>
              <a:t>L’uso prolungato, intenso di VDT può provocare “</a:t>
            </a:r>
            <a:r>
              <a:rPr lang="it-IT" sz="3200" b="1" dirty="0" smtClean="0">
                <a:solidFill>
                  <a:srgbClr val="FF0000"/>
                </a:solidFill>
              </a:rPr>
              <a:t>FATICA VISIVA</a:t>
            </a:r>
            <a:r>
              <a:rPr lang="it-IT" sz="3200" dirty="0" smtClean="0"/>
              <a:t>”</a:t>
            </a:r>
          </a:p>
          <a:p>
            <a:pPr algn="ctr">
              <a:buFontTx/>
              <a:buNone/>
              <a:defRPr/>
            </a:pPr>
            <a:endParaRPr lang="it-IT" sz="3200" dirty="0" smtClean="0"/>
          </a:p>
          <a:p>
            <a:pPr algn="ctr">
              <a:lnSpc>
                <a:spcPct val="120000"/>
              </a:lnSpc>
              <a:spcAft>
                <a:spcPct val="45000"/>
              </a:spcAft>
              <a:buFontTx/>
              <a:buNone/>
              <a:defRPr/>
            </a:pPr>
            <a:r>
              <a:rPr lang="it-IT" sz="3600" dirty="0" smtClean="0"/>
              <a:t>	La fatica è un fenomeno “</a:t>
            </a:r>
            <a:r>
              <a:rPr lang="it-IT" sz="3600" b="1" dirty="0" smtClean="0">
                <a:solidFill>
                  <a:srgbClr val="FF0000"/>
                </a:solidFill>
              </a:rPr>
              <a:t>REVERSIBILE</a:t>
            </a:r>
            <a:r>
              <a:rPr lang="it-IT" sz="3600" dirty="0" smtClean="0"/>
              <a:t>”</a:t>
            </a:r>
          </a:p>
          <a:p>
            <a:pPr algn="ctr">
              <a:lnSpc>
                <a:spcPct val="120000"/>
              </a:lnSpc>
              <a:spcAft>
                <a:spcPct val="45000"/>
              </a:spcAft>
              <a:buFontTx/>
              <a:buNone/>
              <a:defRPr/>
            </a:pPr>
            <a:endParaRPr lang="it-IT" b="1" dirty="0" smtClean="0"/>
          </a:p>
          <a:p>
            <a:pPr algn="ctr">
              <a:lnSpc>
                <a:spcPct val="120000"/>
              </a:lnSpc>
              <a:spcAft>
                <a:spcPct val="45000"/>
              </a:spcAft>
              <a:buFontTx/>
              <a:buNone/>
              <a:defRPr/>
            </a:pP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5753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27583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it-IT" b="1" dirty="0" smtClean="0"/>
              <a:t>Lavoratore (inteso «videoterminalista»): </a:t>
            </a:r>
          </a:p>
          <a:p>
            <a:pPr marL="68580" indent="0" algn="ctr">
              <a:buNone/>
            </a:pPr>
            <a:r>
              <a:rPr lang="it-IT" dirty="0" smtClean="0"/>
              <a:t>il </a:t>
            </a:r>
            <a:r>
              <a:rPr lang="it-IT" dirty="0"/>
              <a:t>lavoratore che utilizza un’attrezzatura munita di videoterminali, </a:t>
            </a:r>
            <a:r>
              <a:rPr lang="it-IT" b="1" dirty="0">
                <a:solidFill>
                  <a:srgbClr val="FF0000"/>
                </a:solidFill>
              </a:rPr>
              <a:t>in modo sistematico o </a:t>
            </a:r>
            <a:r>
              <a:rPr lang="it-IT" b="1" dirty="0" smtClean="0">
                <a:solidFill>
                  <a:srgbClr val="FF0000"/>
                </a:solidFill>
              </a:rPr>
              <a:t>abituale</a:t>
            </a:r>
            <a:r>
              <a:rPr lang="it-IT" dirty="0" smtClean="0"/>
              <a:t>, per </a:t>
            </a:r>
            <a:r>
              <a:rPr lang="it-IT" b="1" dirty="0">
                <a:solidFill>
                  <a:srgbClr val="FF0000"/>
                </a:solidFill>
              </a:rPr>
              <a:t>venti ore settimanali</a:t>
            </a:r>
            <a:r>
              <a:rPr lang="it-IT" dirty="0"/>
              <a:t>, </a:t>
            </a:r>
            <a:r>
              <a:rPr lang="it-IT" u="sng" dirty="0"/>
              <a:t>dedotte le interruzioni di cui all’articolo 175.</a:t>
            </a:r>
            <a:endParaRPr lang="it-IT" u="sng" dirty="0" smtClean="0"/>
          </a:p>
          <a:p>
            <a:pPr marL="68580" indent="0" algn="ctr">
              <a:buNone/>
            </a:pPr>
            <a:r>
              <a:rPr lang="it-IT" b="1" dirty="0" smtClean="0"/>
              <a:t>(Art.173 </a:t>
            </a:r>
            <a:r>
              <a:rPr lang="it-IT" b="1" dirty="0" err="1"/>
              <a:t>D.Lgs.</a:t>
            </a:r>
            <a:r>
              <a:rPr lang="it-IT" b="1" dirty="0"/>
              <a:t> 81/08)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15816" y="31177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Definizioni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2" y="3268563"/>
            <a:ext cx="2436862" cy="24368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86" y="4991323"/>
            <a:ext cx="1296144" cy="142820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796145" y="5520759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SE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531589" y="5520759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&gt;20 h/</a:t>
            </a:r>
            <a:r>
              <a:rPr lang="it-IT" b="1" dirty="0" err="1" smtClean="0">
                <a:solidFill>
                  <a:srgbClr val="FF0000"/>
                </a:solidFill>
              </a:rPr>
              <a:t>sett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 sorveglianza sanitaria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11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jlab.altervista.org/blog/wp-content/uploads/2010/09/occhio-sano-completo-o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81" y="1246188"/>
            <a:ext cx="6942508" cy="412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4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1000" y="1628800"/>
            <a:ext cx="8382000" cy="4450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it-IT" dirty="0" smtClean="0"/>
              <a:t> </a:t>
            </a:r>
          </a:p>
          <a:p>
            <a:pPr>
              <a:buFontTx/>
              <a:buNone/>
            </a:pPr>
            <a:r>
              <a:rPr lang="it-IT" dirty="0" smtClean="0"/>
              <a:t>	</a:t>
            </a:r>
            <a:r>
              <a:rPr lang="it-IT" sz="3300" dirty="0" smtClean="0"/>
              <a:t>“sindrome” clinica, causata da un disagio nella visione, che si manifesta con un insieme di sintomi e segni in prevalenza oculari ma anche generali</a:t>
            </a:r>
          </a:p>
          <a:p>
            <a:pPr>
              <a:buFontTx/>
              <a:buNone/>
            </a:pPr>
            <a:r>
              <a:rPr lang="it-IT" sz="3300" dirty="0" smtClean="0"/>
              <a:t>	 </a:t>
            </a:r>
          </a:p>
          <a:p>
            <a:pPr>
              <a:buFontTx/>
              <a:buNone/>
            </a:pPr>
            <a:r>
              <a:rPr lang="it-IT" sz="3300" dirty="0" smtClean="0"/>
              <a:t>	Sensazione che si avverte quando si prende coscienza del lavoro dell’apparato oculare per rendere chiara una visione per mezzo di aggiustamenti talora inefficaci dell’accomodazione</a:t>
            </a:r>
          </a:p>
          <a:p>
            <a:endParaRPr lang="it-IT" b="1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582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fatica visiva: astenopia</a:t>
            </a:r>
          </a:p>
        </p:txBody>
      </p:sp>
    </p:spTree>
    <p:extLst>
      <p:ext uri="{BB962C8B-B14F-4D97-AF65-F5344CB8AC3E}">
        <p14:creationId xmlns:p14="http://schemas.microsoft.com/office/powerpoint/2010/main" val="15296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1000" y="1340768"/>
            <a:ext cx="838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pPr>
              <a:defRPr/>
            </a:pPr>
            <a:r>
              <a:rPr lang="it-IT" b="1" dirty="0" smtClean="0"/>
              <a:t>ASPETTI VISIVI</a:t>
            </a:r>
          </a:p>
          <a:p>
            <a:pPr>
              <a:buFontTx/>
              <a:buNone/>
              <a:defRPr/>
            </a:pPr>
            <a:r>
              <a:rPr lang="it-IT" b="1" dirty="0" smtClean="0"/>
              <a:t>	</a:t>
            </a:r>
            <a:r>
              <a:rPr lang="it-IT" dirty="0" smtClean="0"/>
              <a:t>Visione sfuocata, visione instabile, visione sdoppiata, difficoltà di accomodazione.</a:t>
            </a:r>
          </a:p>
          <a:p>
            <a:pPr>
              <a:buFontTx/>
              <a:buNone/>
              <a:defRPr/>
            </a:pPr>
            <a:r>
              <a:rPr lang="it-IT" b="1" dirty="0" smtClean="0"/>
              <a:t> </a:t>
            </a:r>
          </a:p>
          <a:p>
            <a:pPr>
              <a:defRPr/>
            </a:pPr>
            <a:r>
              <a:rPr lang="it-IT" b="1" dirty="0" smtClean="0"/>
              <a:t>ASPETTI OCULARI</a:t>
            </a:r>
          </a:p>
          <a:p>
            <a:pPr>
              <a:buFontTx/>
              <a:buNone/>
              <a:defRPr/>
            </a:pPr>
            <a:r>
              <a:rPr lang="it-IT" b="1" dirty="0" smtClean="0"/>
              <a:t>	</a:t>
            </a:r>
            <a:r>
              <a:rPr lang="it-IT" dirty="0" smtClean="0"/>
              <a:t>Lacrimazione, prurito, irritazione, secchezza, bruciore, sensazione di sabbia sotto le palpebre, arrossamento congiuntivale, dolore.</a:t>
            </a:r>
          </a:p>
          <a:p>
            <a:pPr>
              <a:buFontTx/>
              <a:buNone/>
              <a:defRPr/>
            </a:pPr>
            <a:r>
              <a:rPr lang="it-IT" dirty="0" smtClean="0"/>
              <a:t> </a:t>
            </a:r>
          </a:p>
          <a:p>
            <a:pPr>
              <a:defRPr/>
            </a:pPr>
            <a:r>
              <a:rPr lang="it-IT" b="1" dirty="0" smtClean="0"/>
              <a:t>ASPETTI GENERALI</a:t>
            </a:r>
          </a:p>
          <a:p>
            <a:pPr>
              <a:buFontTx/>
              <a:buNone/>
              <a:defRPr/>
            </a:pPr>
            <a:r>
              <a:rPr lang="it-IT" b="1" dirty="0" smtClean="0"/>
              <a:t>	</a:t>
            </a:r>
            <a:r>
              <a:rPr lang="it-IT" dirty="0" smtClean="0"/>
              <a:t>Cefalea, astenia, nausea, vertigine, tensione generale.</a:t>
            </a:r>
          </a:p>
          <a:p>
            <a:pPr>
              <a:defRPr/>
            </a:pPr>
            <a:endParaRPr lang="it-IT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582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Manifestazioni dell’astenopia</a:t>
            </a:r>
          </a:p>
        </p:txBody>
      </p:sp>
    </p:spTree>
    <p:extLst>
      <p:ext uri="{BB962C8B-B14F-4D97-AF65-F5344CB8AC3E}">
        <p14:creationId xmlns:p14="http://schemas.microsoft.com/office/powerpoint/2010/main" val="10985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777970"/>
            <a:ext cx="8053387" cy="5459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it-IT" sz="2600" b="1" dirty="0" smtClean="0">
                <a:solidFill>
                  <a:schemeClr val="accent1"/>
                </a:solidFill>
              </a:rPr>
              <a:t>FATTORI CHE POSSONO INTERVENIRE NELLA INSORGENZA DELLA ASTENOPIA:</a:t>
            </a:r>
            <a:endParaRPr lang="it-IT" sz="26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dirty="0" smtClean="0"/>
              <a:t>Dimensione dei caratteri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dirty="0" smtClean="0"/>
              <a:t>Contrasti di luminanza e di colore fra l’oggetto da visualizzare e lo sfondo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u="sng" dirty="0" smtClean="0"/>
              <a:t>L’attenzione richiesta dal compito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u="sng" dirty="0" smtClean="0"/>
              <a:t>Posizionamento del video nei confronti del capo dell’utilizzatore (distanza e angolazione)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dirty="0" smtClean="0"/>
              <a:t>Durata del compito (ore totali giornaliere, presenza/assenza di pause)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u="sng" dirty="0" smtClean="0"/>
              <a:t>Difetti visivi non corretti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dirty="0" smtClean="0"/>
              <a:t>Microclima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it-IT" sz="2600" dirty="0" smtClean="0"/>
              <a:t>Illuminazione</a:t>
            </a:r>
          </a:p>
        </p:txBody>
      </p:sp>
    </p:spTree>
    <p:extLst>
      <p:ext uri="{BB962C8B-B14F-4D97-AF65-F5344CB8AC3E}">
        <p14:creationId xmlns:p14="http://schemas.microsoft.com/office/powerpoint/2010/main" val="17029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23875" y="1216554"/>
            <a:ext cx="7975600" cy="5239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POSIZIONE </a:t>
            </a:r>
            <a:r>
              <a:rPr lang="it-IT" b="1" dirty="0">
                <a:solidFill>
                  <a:schemeClr val="accent1"/>
                </a:solidFill>
              </a:rPr>
              <a:t>DELLO </a:t>
            </a:r>
            <a:r>
              <a:rPr lang="it-IT" b="1" dirty="0" smtClean="0">
                <a:solidFill>
                  <a:schemeClr val="accent1"/>
                </a:solidFill>
              </a:rPr>
              <a:t>SCHERMO:</a:t>
            </a:r>
            <a:endParaRPr lang="it-IT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it-IT" dirty="0" smtClean="0"/>
              <a:t>Distanza 45 - 80 cm</a:t>
            </a:r>
          </a:p>
          <a:p>
            <a:pPr>
              <a:defRPr/>
            </a:pPr>
            <a:r>
              <a:rPr lang="it-IT" dirty="0" smtClean="0"/>
              <a:t>Bordo superiore del video più basso rispetto all’occhio</a:t>
            </a:r>
          </a:p>
          <a:p>
            <a:pPr>
              <a:buFontTx/>
              <a:buNone/>
              <a:defRPr/>
            </a:pPr>
            <a:r>
              <a:rPr lang="it-IT" sz="20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it-IT" sz="2000" b="1" dirty="0" smtClean="0"/>
              <a:t> </a:t>
            </a:r>
            <a:r>
              <a:rPr lang="it-IT" b="1" dirty="0">
                <a:solidFill>
                  <a:schemeClr val="accent1"/>
                </a:solidFill>
              </a:rPr>
              <a:t>DURATA DEL </a:t>
            </a:r>
            <a:r>
              <a:rPr lang="it-IT" b="1" dirty="0" smtClean="0">
                <a:solidFill>
                  <a:schemeClr val="accent1"/>
                </a:solidFill>
              </a:rPr>
              <a:t>COMPITO:</a:t>
            </a:r>
            <a:endParaRPr lang="it-IT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it-IT" dirty="0" smtClean="0"/>
              <a:t>Frequenti interruzioni dell’attività</a:t>
            </a:r>
          </a:p>
          <a:p>
            <a:pPr>
              <a:defRPr/>
            </a:pPr>
            <a:r>
              <a:rPr lang="it-IT" dirty="0" smtClean="0"/>
              <a:t>Durante le interruzioni evitare attività che comportano un impegno visivo da vicino</a:t>
            </a:r>
          </a:p>
          <a:p>
            <a:pPr>
              <a:defRPr/>
            </a:pPr>
            <a:r>
              <a:rPr lang="it-IT" dirty="0" smtClean="0"/>
              <a:t>Rivolgere periodicamente lo sguardo verso oggetti lontani</a:t>
            </a:r>
          </a:p>
          <a:p>
            <a:pPr>
              <a:defRPr/>
            </a:pPr>
            <a:r>
              <a:rPr lang="it-IT" dirty="0" smtClean="0"/>
              <a:t>Muovere ogni tanto gli occhi nelle varie direzioni senza spostare il capo</a:t>
            </a:r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971600" y="714871"/>
            <a:ext cx="722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PREVENZIONE  </a:t>
            </a:r>
            <a:r>
              <a:rPr lang="it-IT" sz="2400" b="1" dirty="0" smtClean="0">
                <a:solidFill>
                  <a:srgbClr val="FF0000"/>
                </a:solidFill>
              </a:rPr>
              <a:t>= ………………….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7" y="1052736"/>
            <a:ext cx="7740274" cy="475252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158698" cy="1124322"/>
          </a:xfrm>
          <a:prstGeom prst="rect">
            <a:avLst/>
          </a:prstGeom>
          <a:noFill/>
          <a:ln w="57150">
            <a:solidFill>
              <a:srgbClr val="FF0000">
                <a:alpha val="5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e 6"/>
          <p:cNvSpPr/>
          <p:nvPr/>
        </p:nvSpPr>
        <p:spPr>
          <a:xfrm>
            <a:off x="4283968" y="2780928"/>
            <a:ext cx="1008112" cy="936104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flipH="1" flipV="1">
            <a:off x="3419872" y="908720"/>
            <a:ext cx="1656184" cy="1953818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 flipV="1">
            <a:off x="1187624" y="2060848"/>
            <a:ext cx="3339530" cy="160337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936857" y="5752132"/>
            <a:ext cx="7237412" cy="46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DOV’E’ L’ERRORE??</a:t>
            </a:r>
          </a:p>
        </p:txBody>
      </p:sp>
    </p:spTree>
    <p:extLst>
      <p:ext uri="{BB962C8B-B14F-4D97-AF65-F5344CB8AC3E}">
        <p14:creationId xmlns:p14="http://schemas.microsoft.com/office/powerpoint/2010/main" val="35404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8" y="2492896"/>
            <a:ext cx="2098794" cy="231263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915816" y="31177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Definizioni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064896" cy="532859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it-IT" u="sng" dirty="0" smtClean="0"/>
          </a:p>
          <a:p>
            <a:pPr marL="68580" indent="0" algn="ctr">
              <a:buNone/>
            </a:pPr>
            <a:r>
              <a:rPr lang="it-IT" u="sng" dirty="0" smtClean="0"/>
              <a:t>In </a:t>
            </a:r>
            <a:r>
              <a:rPr lang="it-IT" u="sng" dirty="0"/>
              <a:t>assenza di una disposizione contrattuale riguardante </a:t>
            </a:r>
            <a:r>
              <a:rPr lang="it-IT" u="sng" dirty="0" smtClean="0"/>
              <a:t>l’interruzione</a:t>
            </a:r>
            <a:r>
              <a:rPr lang="it-IT" dirty="0" smtClean="0"/>
              <a:t>, </a:t>
            </a:r>
            <a:r>
              <a:rPr lang="it-IT" dirty="0"/>
              <a:t>il lavoratore </a:t>
            </a:r>
            <a:r>
              <a:rPr lang="it-IT" dirty="0" smtClean="0"/>
              <a:t>comunque ha </a:t>
            </a:r>
            <a:r>
              <a:rPr lang="it-IT" dirty="0"/>
              <a:t>diritto ad una pausa di </a:t>
            </a:r>
            <a:r>
              <a:rPr lang="it-IT" b="1" dirty="0">
                <a:solidFill>
                  <a:srgbClr val="FF0000"/>
                </a:solidFill>
              </a:rPr>
              <a:t>quindici minuti ogni centoventi minuti di applicazione continuativa </a:t>
            </a:r>
            <a:r>
              <a:rPr lang="it-IT" dirty="0"/>
              <a:t>al videoterminale</a:t>
            </a:r>
            <a:r>
              <a:rPr lang="it-IT" dirty="0" smtClean="0"/>
              <a:t>.</a:t>
            </a:r>
          </a:p>
          <a:p>
            <a:pPr marL="68580" indent="0" algn="ctr">
              <a:buNone/>
            </a:pPr>
            <a:r>
              <a:rPr lang="it-IT" b="1" dirty="0" smtClean="0"/>
              <a:t>(Art.175 </a:t>
            </a:r>
            <a:r>
              <a:rPr lang="it-IT" b="1" dirty="0" err="1"/>
              <a:t>D.Lgs.</a:t>
            </a:r>
            <a:r>
              <a:rPr lang="it-IT" b="1" dirty="0"/>
              <a:t> 81/08</a:t>
            </a:r>
            <a:r>
              <a:rPr lang="it-IT" b="1" dirty="0" smtClean="0"/>
              <a:t>)</a:t>
            </a:r>
          </a:p>
          <a:p>
            <a:pPr marL="68580" indent="0"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6858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 MENO CHE…..</a:t>
            </a:r>
            <a:endParaRPr lang="it-IT" b="1" dirty="0">
              <a:solidFill>
                <a:srgbClr val="FF0000"/>
              </a:solidFill>
            </a:endParaRPr>
          </a:p>
          <a:p>
            <a:pPr marL="68580" indent="0" algn="ctr">
              <a:buNone/>
            </a:pPr>
            <a:r>
              <a:rPr lang="it-IT" dirty="0"/>
              <a:t>Le modalità e la durata delle interruzioni possono essere stabilite </a:t>
            </a:r>
            <a:r>
              <a:rPr lang="it-IT" b="1" dirty="0">
                <a:solidFill>
                  <a:srgbClr val="FF0000"/>
                </a:solidFill>
              </a:rPr>
              <a:t>temporaneamente</a:t>
            </a:r>
            <a:r>
              <a:rPr lang="it-IT" dirty="0"/>
              <a:t> a livello individuale </a:t>
            </a:r>
            <a:r>
              <a:rPr lang="it-IT" u="sng" dirty="0"/>
              <a:t>ove </a:t>
            </a:r>
            <a:r>
              <a:rPr lang="it-IT" u="sng" dirty="0" smtClean="0"/>
              <a:t>il medico </a:t>
            </a:r>
            <a:r>
              <a:rPr lang="it-IT" u="sng" dirty="0"/>
              <a:t>competente </a:t>
            </a:r>
            <a:r>
              <a:rPr lang="it-IT" dirty="0"/>
              <a:t>ne evidenzi la necessità</a:t>
            </a:r>
          </a:p>
        </p:txBody>
      </p:sp>
    </p:spTree>
    <p:extLst>
      <p:ext uri="{BB962C8B-B14F-4D97-AF65-F5344CB8AC3E}">
        <p14:creationId xmlns:p14="http://schemas.microsoft.com/office/powerpoint/2010/main" val="7632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915816" y="31177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Definizioni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27583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it-IT" b="1" dirty="0" smtClean="0"/>
              <a:t>Interruzione: </a:t>
            </a:r>
          </a:p>
          <a:p>
            <a:pPr marL="68580" indent="0" algn="ctr">
              <a:buNone/>
            </a:pPr>
            <a:r>
              <a:rPr lang="it-IT" dirty="0"/>
              <a:t>Il lavoratore, ha diritto ad una interruzione della sua attività mediante </a:t>
            </a:r>
            <a:r>
              <a:rPr lang="it-IT" b="1" dirty="0">
                <a:solidFill>
                  <a:srgbClr val="FF0000"/>
                </a:solidFill>
              </a:rPr>
              <a:t>pause</a:t>
            </a:r>
            <a:r>
              <a:rPr lang="it-IT" dirty="0"/>
              <a:t> ovvero </a:t>
            </a:r>
            <a:r>
              <a:rPr lang="it-IT" b="1" u="sng" dirty="0">
                <a:solidFill>
                  <a:srgbClr val="FF0000"/>
                </a:solidFill>
              </a:rPr>
              <a:t>cambiamento di attività</a:t>
            </a:r>
            <a:r>
              <a:rPr lang="it-IT" dirty="0" smtClean="0"/>
              <a:t>.</a:t>
            </a:r>
          </a:p>
          <a:p>
            <a:pPr marL="68580" indent="0" algn="ctr">
              <a:buNone/>
            </a:pPr>
            <a:r>
              <a:rPr lang="it-IT" b="1" dirty="0" smtClean="0"/>
              <a:t>(Art.173 </a:t>
            </a:r>
            <a:r>
              <a:rPr lang="it-IT" b="1" dirty="0" err="1"/>
              <a:t>D.Lgs.</a:t>
            </a:r>
            <a:r>
              <a:rPr lang="it-IT" b="1" dirty="0"/>
              <a:t> 81/08)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29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Attività al VDT</a:t>
            </a:r>
            <a:endParaRPr lang="it-IT" b="1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14482" y="1721406"/>
            <a:ext cx="695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80000"/>
              </a:lnSpc>
              <a:buFontTx/>
              <a:buNone/>
            </a:pPr>
            <a:r>
              <a:rPr lang="it-IT" sz="800" dirty="0" smtClean="0"/>
              <a:t> </a:t>
            </a:r>
          </a:p>
          <a:p>
            <a:pPr indent="-342900" algn="ctr">
              <a:lnSpc>
                <a:spcPct val="80000"/>
              </a:lnSpc>
              <a:buFontTx/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Schermo     	      Tastiera	</a:t>
            </a:r>
          </a:p>
          <a:p>
            <a:pPr indent="-342900" algn="ctr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it-IT" sz="3200" dirty="0" smtClean="0">
              <a:solidFill>
                <a:schemeClr val="tx1"/>
              </a:solidFill>
            </a:endParaRPr>
          </a:p>
          <a:p>
            <a:pPr indent="-342900" algn="ctr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sz="3200" dirty="0" smtClean="0">
                <a:solidFill>
                  <a:srgbClr val="FF0000"/>
                </a:solidFill>
              </a:rPr>
              <a:t>Piano di lavoro</a:t>
            </a:r>
          </a:p>
          <a:p>
            <a:pPr indent="-342900" algn="ctr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sz="3200" dirty="0" smtClean="0">
                <a:solidFill>
                  <a:srgbClr val="FF0000"/>
                </a:solidFill>
              </a:rPr>
              <a:t>sedia</a:t>
            </a:r>
          </a:p>
          <a:p>
            <a:pPr indent="-342900" algn="ctr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it-IT" sz="3200" b="1" dirty="0" smtClean="0"/>
          </a:p>
          <a:p>
            <a:pPr indent="-342900" algn="ctr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Ergonomia	             Ambiente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3862" y="48212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Le </a:t>
            </a:r>
            <a:r>
              <a:rPr lang="it-IT" sz="2400" b="1" dirty="0">
                <a:solidFill>
                  <a:srgbClr val="FF0000"/>
                </a:solidFill>
              </a:rPr>
              <a:t>misure </a:t>
            </a:r>
            <a:r>
              <a:rPr lang="it-IT" sz="2400" b="1" dirty="0" smtClean="0">
                <a:solidFill>
                  <a:srgbClr val="FF0000"/>
                </a:solidFill>
              </a:rPr>
              <a:t>applicabili:</a:t>
            </a:r>
          </a:p>
          <a:p>
            <a:r>
              <a:rPr lang="it-IT" sz="2400" dirty="0" smtClean="0">
                <a:solidFill>
                  <a:schemeClr val="tx2"/>
                </a:solidFill>
              </a:rPr>
              <a:t>1</a:t>
            </a:r>
            <a:r>
              <a:rPr lang="it-IT" sz="2400" dirty="0">
                <a:solidFill>
                  <a:schemeClr val="tx2"/>
                </a:solidFill>
              </a:rPr>
              <a:t>) </a:t>
            </a:r>
            <a:r>
              <a:rPr lang="it-IT" sz="2400" dirty="0" smtClean="0">
                <a:solidFill>
                  <a:schemeClr val="tx2"/>
                </a:solidFill>
              </a:rPr>
              <a:t>al </a:t>
            </a:r>
            <a:r>
              <a:rPr lang="it-IT" sz="2400" dirty="0">
                <a:solidFill>
                  <a:schemeClr val="tx2"/>
                </a:solidFill>
              </a:rPr>
              <a:t>posto di lavoro;</a:t>
            </a:r>
          </a:p>
          <a:p>
            <a:r>
              <a:rPr lang="it-IT" sz="2400" dirty="0">
                <a:solidFill>
                  <a:schemeClr val="tx2"/>
                </a:solidFill>
              </a:rPr>
              <a:t>2) </a:t>
            </a:r>
            <a:r>
              <a:rPr lang="it-IT" sz="2400" dirty="0" smtClean="0">
                <a:solidFill>
                  <a:schemeClr val="tx2"/>
                </a:solidFill>
              </a:rPr>
              <a:t>alle </a:t>
            </a:r>
            <a:r>
              <a:rPr lang="it-IT" sz="2400" dirty="0">
                <a:solidFill>
                  <a:schemeClr val="tx2"/>
                </a:solidFill>
              </a:rPr>
              <a:t>modalità di svolgimento dell’attività;</a:t>
            </a:r>
          </a:p>
          <a:p>
            <a:r>
              <a:rPr lang="it-IT" sz="2400" dirty="0">
                <a:solidFill>
                  <a:schemeClr val="tx2"/>
                </a:solidFill>
              </a:rPr>
              <a:t>3) </a:t>
            </a:r>
            <a:r>
              <a:rPr lang="it-IT" sz="2400" dirty="0" smtClean="0">
                <a:solidFill>
                  <a:schemeClr val="tx2"/>
                </a:solidFill>
              </a:rPr>
              <a:t>alla </a:t>
            </a:r>
            <a:r>
              <a:rPr lang="it-IT" sz="2400" dirty="0">
                <a:solidFill>
                  <a:schemeClr val="tx2"/>
                </a:solidFill>
              </a:rPr>
              <a:t>protezione degli occhi e della vista;</a:t>
            </a:r>
          </a:p>
        </p:txBody>
      </p:sp>
    </p:spTree>
    <p:extLst>
      <p:ext uri="{BB962C8B-B14F-4D97-AF65-F5344CB8AC3E}">
        <p14:creationId xmlns:p14="http://schemas.microsoft.com/office/powerpoint/2010/main" val="7036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Posto di lavoro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780928"/>
            <a:ext cx="4286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Igiene</a:t>
            </a:r>
            <a:endParaRPr lang="it-IT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611188" y="1915244"/>
            <a:ext cx="4032820" cy="3241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it-IT" sz="2800" dirty="0" smtClean="0"/>
              <a:t>	</a:t>
            </a:r>
            <a:r>
              <a:rPr lang="it-IT" sz="3200" dirty="0" smtClean="0"/>
              <a:t>Curare la pulizia periodica di tastiera, mouse e schermo </a:t>
            </a:r>
          </a:p>
          <a:p>
            <a:pPr algn="ctr">
              <a:buFontTx/>
              <a:buNone/>
            </a:pPr>
            <a:r>
              <a:rPr lang="it-IT" sz="3200" dirty="0" smtClean="0"/>
              <a:t>(e più in generale della postazione)</a:t>
            </a:r>
          </a:p>
        </p:txBody>
      </p:sp>
      <p:pic>
        <p:nvPicPr>
          <p:cNvPr id="5" name="Picture 16" descr="pulizia_tastiera_pon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2060848"/>
            <a:ext cx="3529012" cy="280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Microclima</a:t>
            </a:r>
            <a:endParaRPr lang="it-IT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55576" y="1681163"/>
            <a:ext cx="7848872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Temperatura invernale </a:t>
            </a:r>
            <a:r>
              <a:rPr lang="it-IT" sz="2800" dirty="0" smtClean="0">
                <a:solidFill>
                  <a:schemeClr val="accent1"/>
                </a:solidFill>
              </a:rPr>
              <a:t>20-21°</a:t>
            </a:r>
            <a:r>
              <a:rPr lang="it-IT" sz="2800" dirty="0" smtClean="0"/>
              <a:t>C</a:t>
            </a:r>
          </a:p>
          <a:p>
            <a:pPr marL="68580" indent="0">
              <a:buNone/>
            </a:pPr>
            <a:endParaRPr lang="it-IT" sz="2800" dirty="0" smtClean="0"/>
          </a:p>
          <a:p>
            <a:r>
              <a:rPr lang="it-IT" sz="2800" dirty="0" smtClean="0"/>
              <a:t>Temperatura estiva </a:t>
            </a:r>
            <a:r>
              <a:rPr lang="it-IT" sz="2800" dirty="0" smtClean="0">
                <a:solidFill>
                  <a:schemeClr val="accent1"/>
                </a:solidFill>
              </a:rPr>
              <a:t>23-25 </a:t>
            </a:r>
            <a:r>
              <a:rPr lang="it-IT" sz="2800" dirty="0" smtClean="0"/>
              <a:t>°C comunque con differenza interno/esterno  &lt; 7 °C</a:t>
            </a:r>
          </a:p>
          <a:p>
            <a:endParaRPr lang="it-IT" sz="2800" dirty="0" smtClean="0"/>
          </a:p>
          <a:p>
            <a:r>
              <a:rPr lang="it-IT" sz="2800" dirty="0" smtClean="0"/>
              <a:t>Umidità relativa </a:t>
            </a:r>
            <a:r>
              <a:rPr lang="it-IT" sz="2800" dirty="0" smtClean="0">
                <a:solidFill>
                  <a:schemeClr val="accent1"/>
                </a:solidFill>
              </a:rPr>
              <a:t>40 - 60</a:t>
            </a:r>
            <a:r>
              <a:rPr lang="it-IT" sz="2800" dirty="0" smtClean="0"/>
              <a:t>%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3862" y="50851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Perché in estate si consiglia di non superare certe differenze di T° tra interno ed esterno ed in inverno no?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zato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777777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622</TotalTime>
  <Words>796</Words>
  <Application>Microsoft Office PowerPoint</Application>
  <PresentationFormat>Presentazione su schermo (4:3)</PresentationFormat>
  <Paragraphs>187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Austin</vt:lpstr>
      <vt:lpstr>VDT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 al VDT</vt:lpstr>
      <vt:lpstr>Posto di lavoro</vt:lpstr>
      <vt:lpstr>Igiene</vt:lpstr>
      <vt:lpstr>Microclima</vt:lpstr>
      <vt:lpstr>Illuminazione</vt:lpstr>
      <vt:lpstr>Modalità di svolgimento</vt:lpstr>
      <vt:lpstr>Postura</vt:lpstr>
      <vt:lpstr>VDT e mal di schiena</vt:lpstr>
      <vt:lpstr>Invecchiamento precoce del disco intervetebrale</vt:lpstr>
      <vt:lpstr>E quindi…ernie!</vt:lpstr>
      <vt:lpstr>E quindi…artrosi</vt:lpstr>
      <vt:lpstr>In definitiva..</vt:lpstr>
      <vt:lpstr>Errate posture (meccanismi di compensazione)</vt:lpstr>
      <vt:lpstr>Altri disturbi</vt:lpstr>
      <vt:lpstr>Presentazione standard di PowerPoint</vt:lpstr>
      <vt:lpstr>Presentazione standard di PowerPoint</vt:lpstr>
      <vt:lpstr>Il tunnel carpale</vt:lpstr>
      <vt:lpstr>Presentazione standard di PowerPoint</vt:lpstr>
      <vt:lpstr>Presentazione standard di PowerPoint</vt:lpstr>
      <vt:lpstr>Protezione degli occhi e della vista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fatica visiva: astenopia</vt:lpstr>
      <vt:lpstr>Manifestazioni dell’astenopia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M.M.C.</dc:title>
  <cp:lastModifiedBy>Marco</cp:lastModifiedBy>
  <cp:revision>96</cp:revision>
  <dcterms:modified xsi:type="dcterms:W3CDTF">2013-02-04T14:36:25Z</dcterms:modified>
</cp:coreProperties>
</file>