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6" r:id="rId3"/>
    <p:sldId id="279" r:id="rId4"/>
    <p:sldId id="280" r:id="rId5"/>
    <p:sldId id="290" r:id="rId6"/>
    <p:sldId id="259" r:id="rId7"/>
    <p:sldId id="269" r:id="rId8"/>
    <p:sldId id="282" r:id="rId9"/>
    <p:sldId id="283" r:id="rId10"/>
    <p:sldId id="257" r:id="rId11"/>
    <p:sldId id="258" r:id="rId12"/>
    <p:sldId id="270" r:id="rId13"/>
    <p:sldId id="295" r:id="rId14"/>
    <p:sldId id="265" r:id="rId15"/>
    <p:sldId id="271" r:id="rId16"/>
    <p:sldId id="291" r:id="rId17"/>
    <p:sldId id="297" r:id="rId18"/>
    <p:sldId id="298" r:id="rId19"/>
    <p:sldId id="292" r:id="rId20"/>
    <p:sldId id="293" r:id="rId21"/>
    <p:sldId id="272" r:id="rId22"/>
    <p:sldId id="273" r:id="rId23"/>
    <p:sldId id="274" r:id="rId24"/>
    <p:sldId id="261" r:id="rId25"/>
    <p:sldId id="277" r:id="rId26"/>
    <p:sldId id="278" r:id="rId27"/>
    <p:sldId id="276" r:id="rId28"/>
    <p:sldId id="284" r:id="rId29"/>
    <p:sldId id="285" r:id="rId30"/>
    <p:sldId id="286" r:id="rId31"/>
    <p:sldId id="287" r:id="rId32"/>
    <p:sldId id="267" r:id="rId33"/>
    <p:sldId id="268" r:id="rId34"/>
    <p:sldId id="263" r:id="rId35"/>
    <p:sldId id="288" r:id="rId36"/>
    <p:sldId id="289" r:id="rId37"/>
    <p:sldId id="264" r:id="rId3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39" autoAdjust="0"/>
  </p:normalViewPr>
  <p:slideViewPr>
    <p:cSldViewPr>
      <p:cViewPr>
        <p:scale>
          <a:sx n="50" d="100"/>
          <a:sy n="50" d="100"/>
        </p:scale>
        <p:origin x="-1158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D4F487-AEE3-441D-B029-44FC89F14B4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AFA72D3-C36D-4C35-9076-C256A3B5A4D7}">
      <dgm:prSet phldrT="[Testo]"/>
      <dgm:spPr/>
      <dgm:t>
        <a:bodyPr/>
        <a:lstStyle/>
        <a:p>
          <a:pPr algn="ctr"/>
          <a:r>
            <a:rPr lang="it-IT" dirty="0" smtClean="0"/>
            <a:t>follia</a:t>
          </a:r>
          <a:endParaRPr lang="it-IT" dirty="0"/>
        </a:p>
      </dgm:t>
    </dgm:pt>
    <dgm:pt modelId="{EA13B2E6-71CA-49A0-8CC1-57A9780B582A}" type="parTrans" cxnId="{D667CB33-7AF4-4224-9050-6F58494B0A70}">
      <dgm:prSet/>
      <dgm:spPr/>
      <dgm:t>
        <a:bodyPr/>
        <a:lstStyle/>
        <a:p>
          <a:pPr algn="ctr"/>
          <a:endParaRPr lang="it-IT"/>
        </a:p>
      </dgm:t>
    </dgm:pt>
    <dgm:pt modelId="{E57597BE-937A-4F1F-BA9B-615DB8781997}" type="sibTrans" cxnId="{D667CB33-7AF4-4224-9050-6F58494B0A70}">
      <dgm:prSet/>
      <dgm:spPr/>
      <dgm:t>
        <a:bodyPr/>
        <a:lstStyle/>
        <a:p>
          <a:pPr algn="ctr"/>
          <a:endParaRPr lang="it-IT"/>
        </a:p>
      </dgm:t>
    </dgm:pt>
    <dgm:pt modelId="{074630A7-D045-4BCF-8EC7-568C363F4F77}">
      <dgm:prSet phldrT="[Testo]"/>
      <dgm:spPr/>
      <dgm:t>
        <a:bodyPr/>
        <a:lstStyle/>
        <a:p>
          <a:pPr algn="ctr"/>
          <a:r>
            <a:rPr lang="it-IT" dirty="0" smtClean="0"/>
            <a:t>equilibrio</a:t>
          </a:r>
          <a:endParaRPr lang="it-IT" dirty="0"/>
        </a:p>
      </dgm:t>
    </dgm:pt>
    <dgm:pt modelId="{24D6600B-5244-44FC-841E-36439D2DD817}" type="parTrans" cxnId="{CBC3B77E-7C50-44E1-958D-CE7CAE2245D8}">
      <dgm:prSet/>
      <dgm:spPr/>
      <dgm:t>
        <a:bodyPr/>
        <a:lstStyle/>
        <a:p>
          <a:pPr algn="ctr"/>
          <a:endParaRPr lang="it-IT"/>
        </a:p>
      </dgm:t>
    </dgm:pt>
    <dgm:pt modelId="{C6C19ED3-2990-414F-AFC9-C57FAAE25FE2}" type="sibTrans" cxnId="{CBC3B77E-7C50-44E1-958D-CE7CAE2245D8}">
      <dgm:prSet/>
      <dgm:spPr/>
      <dgm:t>
        <a:bodyPr/>
        <a:lstStyle/>
        <a:p>
          <a:pPr algn="ctr"/>
          <a:endParaRPr lang="it-IT"/>
        </a:p>
      </dgm:t>
    </dgm:pt>
    <dgm:pt modelId="{55E9B536-8AF3-4122-9934-E9C60DCFDADC}">
      <dgm:prSet phldrT="[Testo]"/>
      <dgm:spPr/>
      <dgm:t>
        <a:bodyPr/>
        <a:lstStyle/>
        <a:p>
          <a:pPr algn="ctr"/>
          <a:r>
            <a:rPr lang="it-IT" dirty="0" smtClean="0"/>
            <a:t>soddisfatti</a:t>
          </a:r>
          <a:endParaRPr lang="it-IT" dirty="0"/>
        </a:p>
      </dgm:t>
    </dgm:pt>
    <dgm:pt modelId="{15248A95-8ED5-4295-8B3A-B3E57F99215A}" type="parTrans" cxnId="{F585F209-6AC1-459F-AF15-748CBDF83FA4}">
      <dgm:prSet/>
      <dgm:spPr/>
      <dgm:t>
        <a:bodyPr/>
        <a:lstStyle/>
        <a:p>
          <a:pPr algn="ctr"/>
          <a:endParaRPr lang="it-IT"/>
        </a:p>
      </dgm:t>
    </dgm:pt>
    <dgm:pt modelId="{B7BA69E3-0D2D-45C0-BF10-01F7E0920EC7}" type="sibTrans" cxnId="{F585F209-6AC1-459F-AF15-748CBDF83FA4}">
      <dgm:prSet/>
      <dgm:spPr/>
      <dgm:t>
        <a:bodyPr/>
        <a:lstStyle/>
        <a:p>
          <a:pPr algn="ctr"/>
          <a:endParaRPr lang="it-IT"/>
        </a:p>
      </dgm:t>
    </dgm:pt>
    <dgm:pt modelId="{D0265360-59F4-497A-9B37-1F889E938281}" type="pres">
      <dgm:prSet presAssocID="{73D4F487-AEE3-441D-B029-44FC89F14B42}" presName="Name0" presStyleCnt="0">
        <dgm:presLayoutVars>
          <dgm:dir/>
          <dgm:animLvl val="lvl"/>
          <dgm:resizeHandles val="exact"/>
        </dgm:presLayoutVars>
      </dgm:prSet>
      <dgm:spPr/>
    </dgm:pt>
    <dgm:pt modelId="{A6471A5E-AAE5-4F32-81C2-050BEEA40E37}" type="pres">
      <dgm:prSet presAssocID="{0AFA72D3-C36D-4C35-9076-C256A3B5A4D7}" presName="Name8" presStyleCnt="0"/>
      <dgm:spPr/>
    </dgm:pt>
    <dgm:pt modelId="{1E723D1A-0A9F-4371-B9A1-DCCD2324E392}" type="pres">
      <dgm:prSet presAssocID="{0AFA72D3-C36D-4C35-9076-C256A3B5A4D7}" presName="level" presStyleLbl="node1" presStyleIdx="0" presStyleCnt="3">
        <dgm:presLayoutVars>
          <dgm:chMax val="1"/>
          <dgm:bulletEnabled val="1"/>
        </dgm:presLayoutVars>
      </dgm:prSet>
      <dgm:spPr/>
    </dgm:pt>
    <dgm:pt modelId="{93938E90-362D-4C78-BE28-7D132B6584FB}" type="pres">
      <dgm:prSet presAssocID="{0AFA72D3-C36D-4C35-9076-C256A3B5A4D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1897429-1347-40FE-AA21-0544515E659F}" type="pres">
      <dgm:prSet presAssocID="{074630A7-D045-4BCF-8EC7-568C363F4F77}" presName="Name8" presStyleCnt="0"/>
      <dgm:spPr/>
    </dgm:pt>
    <dgm:pt modelId="{743C9BC8-5D57-4C19-9654-E6851B728163}" type="pres">
      <dgm:prSet presAssocID="{074630A7-D045-4BCF-8EC7-568C363F4F77}" presName="level" presStyleLbl="node1" presStyleIdx="1" presStyleCnt="3">
        <dgm:presLayoutVars>
          <dgm:chMax val="1"/>
          <dgm:bulletEnabled val="1"/>
        </dgm:presLayoutVars>
      </dgm:prSet>
      <dgm:spPr/>
    </dgm:pt>
    <dgm:pt modelId="{5BE0C289-7CF6-45DB-A035-7DB45E735049}" type="pres">
      <dgm:prSet presAssocID="{074630A7-D045-4BCF-8EC7-568C363F4F7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7B4A9BD-9A1F-4038-88E8-2EA973D21259}" type="pres">
      <dgm:prSet presAssocID="{55E9B536-8AF3-4122-9934-E9C60DCFDADC}" presName="Name8" presStyleCnt="0"/>
      <dgm:spPr/>
    </dgm:pt>
    <dgm:pt modelId="{2822DC99-BD92-4ED9-9A4B-7C1303646C62}" type="pres">
      <dgm:prSet presAssocID="{55E9B536-8AF3-4122-9934-E9C60DCFDADC}" presName="level" presStyleLbl="node1" presStyleIdx="2" presStyleCnt="3">
        <dgm:presLayoutVars>
          <dgm:chMax val="1"/>
          <dgm:bulletEnabled val="1"/>
        </dgm:presLayoutVars>
      </dgm:prSet>
      <dgm:spPr/>
    </dgm:pt>
    <dgm:pt modelId="{AB7FAB98-25E2-4FC8-97E4-4D06BE195AEA}" type="pres">
      <dgm:prSet presAssocID="{55E9B536-8AF3-4122-9934-E9C60DCFDAD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A659C93-3BE9-4B41-9781-87D336982497}" type="presOf" srcId="{73D4F487-AEE3-441D-B029-44FC89F14B42}" destId="{D0265360-59F4-497A-9B37-1F889E938281}" srcOrd="0" destOrd="0" presId="urn:microsoft.com/office/officeart/2005/8/layout/pyramid1"/>
    <dgm:cxn modelId="{D667CB33-7AF4-4224-9050-6F58494B0A70}" srcId="{73D4F487-AEE3-441D-B029-44FC89F14B42}" destId="{0AFA72D3-C36D-4C35-9076-C256A3B5A4D7}" srcOrd="0" destOrd="0" parTransId="{EA13B2E6-71CA-49A0-8CC1-57A9780B582A}" sibTransId="{E57597BE-937A-4F1F-BA9B-615DB8781997}"/>
    <dgm:cxn modelId="{EAB1590F-0A7B-4B16-B6A8-9A07013F12D5}" type="presOf" srcId="{074630A7-D045-4BCF-8EC7-568C363F4F77}" destId="{743C9BC8-5D57-4C19-9654-E6851B728163}" srcOrd="0" destOrd="0" presId="urn:microsoft.com/office/officeart/2005/8/layout/pyramid1"/>
    <dgm:cxn modelId="{2F9064CB-D4A4-4ABD-A9E5-59DAC5054B28}" type="presOf" srcId="{0AFA72D3-C36D-4C35-9076-C256A3B5A4D7}" destId="{93938E90-362D-4C78-BE28-7D132B6584FB}" srcOrd="1" destOrd="0" presId="urn:microsoft.com/office/officeart/2005/8/layout/pyramid1"/>
    <dgm:cxn modelId="{E20EEA32-4D55-48F8-A1ED-B8CF2974E378}" type="presOf" srcId="{0AFA72D3-C36D-4C35-9076-C256A3B5A4D7}" destId="{1E723D1A-0A9F-4371-B9A1-DCCD2324E392}" srcOrd="0" destOrd="0" presId="urn:microsoft.com/office/officeart/2005/8/layout/pyramid1"/>
    <dgm:cxn modelId="{B7A89901-47DD-40E3-9F82-F719594B5E32}" type="presOf" srcId="{55E9B536-8AF3-4122-9934-E9C60DCFDADC}" destId="{2822DC99-BD92-4ED9-9A4B-7C1303646C62}" srcOrd="0" destOrd="0" presId="urn:microsoft.com/office/officeart/2005/8/layout/pyramid1"/>
    <dgm:cxn modelId="{F585F209-6AC1-459F-AF15-748CBDF83FA4}" srcId="{73D4F487-AEE3-441D-B029-44FC89F14B42}" destId="{55E9B536-8AF3-4122-9934-E9C60DCFDADC}" srcOrd="2" destOrd="0" parTransId="{15248A95-8ED5-4295-8B3A-B3E57F99215A}" sibTransId="{B7BA69E3-0D2D-45C0-BF10-01F7E0920EC7}"/>
    <dgm:cxn modelId="{01D7FBB3-F4B6-45B6-9E10-3F746965CD36}" type="presOf" srcId="{074630A7-D045-4BCF-8EC7-568C363F4F77}" destId="{5BE0C289-7CF6-45DB-A035-7DB45E735049}" srcOrd="1" destOrd="0" presId="urn:microsoft.com/office/officeart/2005/8/layout/pyramid1"/>
    <dgm:cxn modelId="{8D485C33-1981-4D36-9E81-B92B541C6E32}" type="presOf" srcId="{55E9B536-8AF3-4122-9934-E9C60DCFDADC}" destId="{AB7FAB98-25E2-4FC8-97E4-4D06BE195AEA}" srcOrd="1" destOrd="0" presId="urn:microsoft.com/office/officeart/2005/8/layout/pyramid1"/>
    <dgm:cxn modelId="{CBC3B77E-7C50-44E1-958D-CE7CAE2245D8}" srcId="{73D4F487-AEE3-441D-B029-44FC89F14B42}" destId="{074630A7-D045-4BCF-8EC7-568C363F4F77}" srcOrd="1" destOrd="0" parTransId="{24D6600B-5244-44FC-841E-36439D2DD817}" sibTransId="{C6C19ED3-2990-414F-AFC9-C57FAAE25FE2}"/>
    <dgm:cxn modelId="{7D4663BA-65C7-458E-80DB-67FE95B3CA15}" type="presParOf" srcId="{D0265360-59F4-497A-9B37-1F889E938281}" destId="{A6471A5E-AAE5-4F32-81C2-050BEEA40E37}" srcOrd="0" destOrd="0" presId="urn:microsoft.com/office/officeart/2005/8/layout/pyramid1"/>
    <dgm:cxn modelId="{0A4214B4-54F5-41A3-A9AF-13A13FCDA0DD}" type="presParOf" srcId="{A6471A5E-AAE5-4F32-81C2-050BEEA40E37}" destId="{1E723D1A-0A9F-4371-B9A1-DCCD2324E392}" srcOrd="0" destOrd="0" presId="urn:microsoft.com/office/officeart/2005/8/layout/pyramid1"/>
    <dgm:cxn modelId="{D0C6A1E5-A20D-414B-A4C0-B99E31D3F3D7}" type="presParOf" srcId="{A6471A5E-AAE5-4F32-81C2-050BEEA40E37}" destId="{93938E90-362D-4C78-BE28-7D132B6584FB}" srcOrd="1" destOrd="0" presId="urn:microsoft.com/office/officeart/2005/8/layout/pyramid1"/>
    <dgm:cxn modelId="{75E78B89-E362-4BA4-8008-2D9D8E55F3F1}" type="presParOf" srcId="{D0265360-59F4-497A-9B37-1F889E938281}" destId="{21897429-1347-40FE-AA21-0544515E659F}" srcOrd="1" destOrd="0" presId="urn:microsoft.com/office/officeart/2005/8/layout/pyramid1"/>
    <dgm:cxn modelId="{7054DDB8-58BE-4A5E-865D-D8D48C14E364}" type="presParOf" srcId="{21897429-1347-40FE-AA21-0544515E659F}" destId="{743C9BC8-5D57-4C19-9654-E6851B728163}" srcOrd="0" destOrd="0" presId="urn:microsoft.com/office/officeart/2005/8/layout/pyramid1"/>
    <dgm:cxn modelId="{4D9FD5E1-97F2-473D-83B5-1BDB001A57A3}" type="presParOf" srcId="{21897429-1347-40FE-AA21-0544515E659F}" destId="{5BE0C289-7CF6-45DB-A035-7DB45E735049}" srcOrd="1" destOrd="0" presId="urn:microsoft.com/office/officeart/2005/8/layout/pyramid1"/>
    <dgm:cxn modelId="{C99C43A0-639E-4DE6-A9BF-D2CCAD76D044}" type="presParOf" srcId="{D0265360-59F4-497A-9B37-1F889E938281}" destId="{47B4A9BD-9A1F-4038-88E8-2EA973D21259}" srcOrd="2" destOrd="0" presId="urn:microsoft.com/office/officeart/2005/8/layout/pyramid1"/>
    <dgm:cxn modelId="{00AF3575-983E-4353-8EAE-83027C350039}" type="presParOf" srcId="{47B4A9BD-9A1F-4038-88E8-2EA973D21259}" destId="{2822DC99-BD92-4ED9-9A4B-7C1303646C62}" srcOrd="0" destOrd="0" presId="urn:microsoft.com/office/officeart/2005/8/layout/pyramid1"/>
    <dgm:cxn modelId="{FF10C409-B85D-40E1-A346-7FB28AEBF24F}" type="presParOf" srcId="{47B4A9BD-9A1F-4038-88E8-2EA973D21259}" destId="{AB7FAB98-25E2-4FC8-97E4-4D06BE195AE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723D1A-0A9F-4371-B9A1-DCCD2324E392}">
      <dsp:nvSpPr>
        <dsp:cNvPr id="0" name=""/>
        <dsp:cNvSpPr/>
      </dsp:nvSpPr>
      <dsp:spPr>
        <a:xfrm>
          <a:off x="2688298" y="0"/>
          <a:ext cx="2688298" cy="1805458"/>
        </a:xfrm>
        <a:prstGeom prst="trapezoid">
          <a:avLst>
            <a:gd name="adj" fmla="val 7444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0" kern="1200" dirty="0" smtClean="0"/>
            <a:t>follia</a:t>
          </a:r>
          <a:endParaRPr lang="it-IT" sz="6000" kern="1200" dirty="0"/>
        </a:p>
      </dsp:txBody>
      <dsp:txXfrm>
        <a:off x="2688298" y="0"/>
        <a:ext cx="2688298" cy="1805458"/>
      </dsp:txXfrm>
    </dsp:sp>
    <dsp:sp modelId="{743C9BC8-5D57-4C19-9654-E6851B728163}">
      <dsp:nvSpPr>
        <dsp:cNvPr id="0" name=""/>
        <dsp:cNvSpPr/>
      </dsp:nvSpPr>
      <dsp:spPr>
        <a:xfrm>
          <a:off x="1344149" y="1805458"/>
          <a:ext cx="5376597" cy="1805458"/>
        </a:xfrm>
        <a:prstGeom prst="trapezoid">
          <a:avLst>
            <a:gd name="adj" fmla="val 7444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0" kern="1200" dirty="0" smtClean="0"/>
            <a:t>equilibrio</a:t>
          </a:r>
          <a:endParaRPr lang="it-IT" sz="6000" kern="1200" dirty="0"/>
        </a:p>
      </dsp:txBody>
      <dsp:txXfrm>
        <a:off x="2285053" y="1805458"/>
        <a:ext cx="3494788" cy="1805458"/>
      </dsp:txXfrm>
    </dsp:sp>
    <dsp:sp modelId="{2822DC99-BD92-4ED9-9A4B-7C1303646C62}">
      <dsp:nvSpPr>
        <dsp:cNvPr id="0" name=""/>
        <dsp:cNvSpPr/>
      </dsp:nvSpPr>
      <dsp:spPr>
        <a:xfrm>
          <a:off x="0" y="3610917"/>
          <a:ext cx="8064896" cy="1805458"/>
        </a:xfrm>
        <a:prstGeom prst="trapezoid">
          <a:avLst>
            <a:gd name="adj" fmla="val 7444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000" kern="1200" dirty="0" smtClean="0"/>
            <a:t>soddisfatti</a:t>
          </a:r>
          <a:endParaRPr lang="it-IT" sz="6000" kern="1200" dirty="0"/>
        </a:p>
      </dsp:txBody>
      <dsp:txXfrm>
        <a:off x="1411356" y="3610917"/>
        <a:ext cx="5242182" cy="1805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12/03/2013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16016" y="2276872"/>
            <a:ext cx="3313355" cy="1189870"/>
          </a:xfrm>
        </p:spPr>
        <p:txBody>
          <a:bodyPr>
            <a:noAutofit/>
          </a:bodyPr>
          <a:lstStyle/>
          <a:p>
            <a:pPr algn="ctr"/>
            <a:r>
              <a:rPr lang="it-IT" sz="6600" b="1" dirty="0" smtClean="0"/>
              <a:t>S.L.C.</a:t>
            </a:r>
            <a:endParaRPr lang="it-IT" sz="6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050595" y="3427309"/>
            <a:ext cx="4752528" cy="721772"/>
          </a:xfrm>
        </p:spPr>
        <p:txBody>
          <a:bodyPr/>
          <a:lstStyle/>
          <a:p>
            <a:pPr algn="ctr"/>
            <a:r>
              <a:rPr lang="it-IT" b="1" dirty="0" smtClean="0"/>
              <a:t>Stress lavoro correlato</a:t>
            </a:r>
            <a:endParaRPr lang="it-IT" b="1" dirty="0"/>
          </a:p>
        </p:txBody>
      </p:sp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4860032" y="548680"/>
            <a:ext cx="3096344" cy="833774"/>
            <a:chOff x="1087431" y="1092860"/>
            <a:chExt cx="28771" cy="5834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1087431" y="1092860"/>
              <a:ext cx="16813" cy="5814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1092526" y="1094319"/>
              <a:ext cx="23676" cy="2917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it-IT" sz="1600" b="1" dirty="0">
                  <a:solidFill>
                    <a:schemeClr val="bg1"/>
                  </a:solidFill>
                  <a:effectLst/>
                  <a:latin typeface="Calibri"/>
                  <a:ea typeface="Calibri"/>
                  <a:cs typeface="Times New Roman"/>
                </a:rPr>
                <a:t>Nuovo Studio Associato 626</a:t>
              </a:r>
              <a:endParaRPr lang="it-IT" sz="1600" dirty="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it-IT" sz="1000" b="1" dirty="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it-IT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1092526" y="1094319"/>
              <a:ext cx="1273" cy="1458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1092526" y="1092860"/>
              <a:ext cx="1273" cy="145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1091252" y="1094319"/>
              <a:ext cx="1274" cy="145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1089978" y="1095777"/>
              <a:ext cx="1274" cy="145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1091252" y="1095777"/>
              <a:ext cx="1274" cy="145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1089978" y="1097236"/>
              <a:ext cx="1274" cy="1458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1088704" y="1094319"/>
              <a:ext cx="1274" cy="1458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it-IT"/>
            </a:p>
          </p:txBody>
        </p:sp>
      </p:grpSp>
      <p:sp>
        <p:nvSpPr>
          <p:cNvPr id="15" name="Sottotitolo 2"/>
          <p:cNvSpPr txBox="1">
            <a:spLocks/>
          </p:cNvSpPr>
          <p:nvPr/>
        </p:nvSpPr>
        <p:spPr>
          <a:xfrm>
            <a:off x="3995936" y="5301208"/>
            <a:ext cx="4752528" cy="721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b="1" dirty="0" smtClean="0"/>
              <a:t>Art. 28, D.lgs. 81/08 e </a:t>
            </a:r>
            <a:r>
              <a:rPr lang="it-IT" b="1" dirty="0" err="1" smtClean="0"/>
              <a:t>smi</a:t>
            </a:r>
            <a:r>
              <a:rPr lang="it-IT" b="1" dirty="0" smtClean="0"/>
              <a:t>; </a:t>
            </a:r>
            <a:endParaRPr lang="it-IT" b="1" dirty="0"/>
          </a:p>
        </p:txBody>
      </p:sp>
      <p:pic>
        <p:nvPicPr>
          <p:cNvPr id="17" name="Immagine 1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2276872"/>
            <a:ext cx="3384376" cy="396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919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r>
              <a:rPr lang="it-IT" dirty="0" smtClean="0"/>
              <a:t>Che cos’è???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484784"/>
            <a:ext cx="6777201" cy="4347845"/>
          </a:xfrm>
        </p:spPr>
        <p:txBody>
          <a:bodyPr>
            <a:normAutofit lnSpcReduction="10000"/>
          </a:bodyPr>
          <a:lstStyle/>
          <a:p>
            <a:r>
              <a:rPr lang="it-IT" sz="2800" dirty="0"/>
              <a:t>Nel </a:t>
            </a:r>
            <a:r>
              <a:rPr lang="it-IT" sz="2800" i="1" u="sng" dirty="0"/>
              <a:t>XVII secolo</a:t>
            </a:r>
            <a:r>
              <a:rPr lang="it-IT" sz="2800" dirty="0"/>
              <a:t>: Stato di tensione a cui veniva sottoposto un metallo</a:t>
            </a:r>
          </a:p>
          <a:p>
            <a:r>
              <a:rPr lang="it-IT" sz="2800" b="1" dirty="0"/>
              <a:t>W. Harvey</a:t>
            </a:r>
            <a:r>
              <a:rPr lang="it-IT" sz="2800" dirty="0"/>
              <a:t> mette in risalto il rapporto tra esperienza della </a:t>
            </a:r>
            <a:r>
              <a:rPr lang="it-IT" sz="2800" u="sng" dirty="0"/>
              <a:t>paura</a:t>
            </a:r>
            <a:r>
              <a:rPr lang="it-IT" sz="2800" dirty="0"/>
              <a:t>, dell’attesa e del dolore e uno squilibrio psicosomatico che danneggia il cuore</a:t>
            </a:r>
          </a:p>
          <a:p>
            <a:r>
              <a:rPr lang="it-IT" sz="2800" dirty="0"/>
              <a:t>Fine </a:t>
            </a:r>
            <a:r>
              <a:rPr lang="it-IT" sz="2800" i="1" u="sng" dirty="0"/>
              <a:t>XIX secolo</a:t>
            </a:r>
            <a:r>
              <a:rPr lang="it-IT" sz="2800" dirty="0"/>
              <a:t>: </a:t>
            </a:r>
            <a:r>
              <a:rPr lang="it-IT" sz="2800" b="1" dirty="0"/>
              <a:t>Darwin</a:t>
            </a:r>
            <a:r>
              <a:rPr lang="it-IT" sz="2800" dirty="0"/>
              <a:t> descrive le reazioni somatiche alle esperienze </a:t>
            </a:r>
            <a:r>
              <a:rPr lang="it-IT" sz="2800" u="sng" dirty="0"/>
              <a:t>emozionali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6465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r>
              <a:rPr lang="it-IT" dirty="0" smtClean="0"/>
              <a:t>Che cos’è???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484784"/>
            <a:ext cx="6777201" cy="4347845"/>
          </a:xfrm>
        </p:spPr>
        <p:txBody>
          <a:bodyPr lIns="108000">
            <a:normAutofit fontScale="92500" lnSpcReduction="10000"/>
          </a:bodyPr>
          <a:lstStyle/>
          <a:p>
            <a:r>
              <a:rPr lang="it-IT" sz="3300" dirty="0"/>
              <a:t>1936 </a:t>
            </a:r>
            <a:r>
              <a:rPr lang="it-IT" sz="3300" b="1" dirty="0" err="1"/>
              <a:t>Seyle</a:t>
            </a:r>
            <a:r>
              <a:rPr lang="it-IT" sz="3300" dirty="0"/>
              <a:t>: “Stress come risposta non specifica dell’organismo a qualsiasi stimolo di tale intensità e durata da evocare meccanismi di </a:t>
            </a:r>
            <a:r>
              <a:rPr lang="it-IT" sz="3300" dirty="0" smtClean="0">
                <a:solidFill>
                  <a:srgbClr val="FF0000"/>
                </a:solidFill>
              </a:rPr>
              <a:t>adattamento…………….</a:t>
            </a:r>
            <a:r>
              <a:rPr lang="it-IT" sz="3300" dirty="0" smtClean="0"/>
              <a:t>;</a:t>
            </a:r>
          </a:p>
          <a:p>
            <a:pPr marL="68580" indent="0">
              <a:buNone/>
            </a:pPr>
            <a:endParaRPr lang="it-IT" sz="2800" dirty="0" smtClean="0"/>
          </a:p>
          <a:p>
            <a:pPr marL="0" indent="0" algn="ctr">
              <a:buNone/>
            </a:pPr>
            <a:r>
              <a:rPr lang="it-IT" b="1" dirty="0" smtClean="0"/>
              <a:t>«Reazione </a:t>
            </a:r>
            <a:r>
              <a:rPr lang="it-IT" b="1" dirty="0"/>
              <a:t>o insieme di reazioni psicologiche e fisiologiche a determinate situazioni o eventi (gli eventi stressanti</a:t>
            </a:r>
            <a:r>
              <a:rPr lang="it-IT" b="1" dirty="0" smtClean="0"/>
              <a:t>)»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958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it-IT" dirty="0" smtClean="0"/>
              <a:t>Sindrome di adattamento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82453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sz="2800" dirty="0"/>
              <a:t>Dal punto di vista della sua capacità di produrre uno stress </a:t>
            </a:r>
            <a:r>
              <a:rPr lang="it-IT" sz="2800" u="sng" dirty="0"/>
              <a:t>non è importante </a:t>
            </a:r>
            <a:r>
              <a:rPr lang="it-IT" sz="2800" dirty="0"/>
              <a:t>che l’agente stressante </a:t>
            </a:r>
            <a:r>
              <a:rPr lang="it-IT" sz="2800" u="sng" dirty="0"/>
              <a:t>sia piacevole o spiacevole</a:t>
            </a:r>
            <a:r>
              <a:rPr lang="it-IT" sz="2800" dirty="0"/>
              <a:t>: conta solo l’intensità del </a:t>
            </a:r>
            <a:r>
              <a:rPr lang="it-IT" sz="2800" dirty="0">
                <a:solidFill>
                  <a:srgbClr val="FF0000"/>
                </a:solidFill>
              </a:rPr>
              <a:t>bisogno di adattamento o di riadattamento</a:t>
            </a:r>
          </a:p>
          <a:p>
            <a:endParaRPr lang="it-IT" sz="2800" b="1" dirty="0"/>
          </a:p>
          <a:p>
            <a:r>
              <a:rPr lang="it-IT" sz="2800" b="1" dirty="0" err="1"/>
              <a:t>Distress</a:t>
            </a:r>
            <a:r>
              <a:rPr lang="it-IT" sz="2800" dirty="0"/>
              <a:t>: situazione di stress associata ad un’emozione negativa</a:t>
            </a:r>
          </a:p>
          <a:p>
            <a:r>
              <a:rPr lang="it-IT" sz="2800" b="1" dirty="0" err="1"/>
              <a:t>Eustress</a:t>
            </a:r>
            <a:r>
              <a:rPr lang="it-IT" sz="2800" dirty="0"/>
              <a:t>: situazione di stress associata ad un’emozione </a:t>
            </a:r>
            <a:r>
              <a:rPr lang="it-IT" sz="2800" dirty="0" smtClean="0"/>
              <a:t>positiva</a:t>
            </a:r>
            <a:endParaRPr 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1500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it-IT" dirty="0" smtClean="0"/>
              <a:t>Stress e salute….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it-IT" sz="2800" dirty="0"/>
              <a:t>Lavorare sotto una certa pressione può </a:t>
            </a:r>
            <a:r>
              <a:rPr lang="it-IT" sz="2800" b="1" dirty="0"/>
              <a:t>migliorare le prestazioni </a:t>
            </a:r>
            <a:r>
              <a:rPr lang="it-IT" sz="2800" dirty="0"/>
              <a:t>e dare soddisfazione quando si raggiungono obiettivi impegnativi. </a:t>
            </a:r>
            <a:endParaRPr lang="it-IT" sz="2800" dirty="0" smtClean="0"/>
          </a:p>
          <a:p>
            <a:pPr marL="68580" indent="0" algn="ctr">
              <a:buNone/>
            </a:pPr>
            <a:r>
              <a:rPr lang="it-IT" sz="2800" dirty="0" smtClean="0"/>
              <a:t>Al </a:t>
            </a:r>
            <a:r>
              <a:rPr lang="it-IT" sz="2800" dirty="0"/>
              <a:t>contrario quando le richieste e la pressione diventano </a:t>
            </a:r>
            <a:r>
              <a:rPr lang="it-IT" sz="2800" dirty="0" smtClean="0"/>
              <a:t>eccessive lo </a:t>
            </a:r>
            <a:r>
              <a:rPr lang="it-IT" sz="2800" dirty="0"/>
              <a:t>stress può </a:t>
            </a:r>
            <a:r>
              <a:rPr lang="it-IT" sz="2800" b="1" dirty="0"/>
              <a:t>influenzare la salute </a:t>
            </a:r>
            <a:r>
              <a:rPr lang="it-IT" sz="2800" dirty="0"/>
              <a:t>in modo diretto creando un’eccessiva </a:t>
            </a:r>
            <a:r>
              <a:rPr lang="it-IT" sz="2800" dirty="0" err="1"/>
              <a:t>sovrastimolazione</a:t>
            </a:r>
            <a:r>
              <a:rPr lang="it-IT" sz="2800" dirty="0"/>
              <a:t> cronica del sistema simpatico o del sistema </a:t>
            </a:r>
            <a:r>
              <a:rPr lang="it-IT" sz="2800" dirty="0" err="1"/>
              <a:t>cortico</a:t>
            </a:r>
            <a:r>
              <a:rPr lang="it-IT" sz="2800" dirty="0"/>
              <a:t> – surrenale, oppure danneggiando il sistema immunitario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554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77616" y="1520897"/>
            <a:ext cx="7992888" cy="431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6000"/>
              <a:defRPr/>
            </a:pPr>
            <a:r>
              <a:rPr lang="it-IT" sz="2800" dirty="0" smtClean="0">
                <a:solidFill>
                  <a:schemeClr val="tx2"/>
                </a:solidFill>
              </a:rPr>
              <a:t>È organizzata in tre fasi:</a:t>
            </a:r>
          </a:p>
          <a:p>
            <a:pPr marL="342900" indent="-27432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/>
            </a:pPr>
            <a:endParaRPr lang="it-IT" sz="2800" dirty="0">
              <a:solidFill>
                <a:schemeClr val="tx2"/>
              </a:solidFill>
            </a:endParaRPr>
          </a:p>
          <a:p>
            <a:pPr marL="6858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6000"/>
              <a:defRPr/>
            </a:pPr>
            <a:endParaRPr lang="it-IT" sz="2800" dirty="0" smtClean="0">
              <a:solidFill>
                <a:schemeClr val="tx2"/>
              </a:solidFill>
            </a:endParaRPr>
          </a:p>
          <a:p>
            <a:pPr marL="6858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6000"/>
              <a:defRPr/>
            </a:pPr>
            <a:endParaRPr lang="it-IT" sz="2800" dirty="0">
              <a:solidFill>
                <a:schemeClr val="tx2"/>
              </a:solidFill>
            </a:endParaRPr>
          </a:p>
          <a:p>
            <a:pPr marL="6858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6000"/>
              <a:defRPr/>
            </a:pPr>
            <a:endParaRPr lang="it-IT" sz="2800" dirty="0" smtClean="0">
              <a:solidFill>
                <a:schemeClr val="tx2"/>
              </a:solidFill>
            </a:endParaRPr>
          </a:p>
          <a:p>
            <a:pPr marL="6858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6000"/>
              <a:defRPr/>
            </a:pPr>
            <a:endParaRPr lang="it-IT" sz="2800" dirty="0">
              <a:solidFill>
                <a:schemeClr val="tx2"/>
              </a:solidFill>
            </a:endParaRPr>
          </a:p>
          <a:p>
            <a:pPr marL="6858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6000"/>
              <a:defRPr/>
            </a:pPr>
            <a:endParaRPr lang="it-IT" sz="2800" dirty="0" smtClean="0">
              <a:solidFill>
                <a:schemeClr val="tx2"/>
              </a:solidFill>
            </a:endParaRPr>
          </a:p>
          <a:p>
            <a:pPr marL="6858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6000"/>
              <a:defRPr/>
            </a:pPr>
            <a:endParaRPr lang="it-IT" sz="2800" dirty="0">
              <a:solidFill>
                <a:schemeClr val="tx2"/>
              </a:solidFill>
            </a:endParaRPr>
          </a:p>
          <a:p>
            <a:pPr marL="6858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6000"/>
              <a:defRPr/>
            </a:pPr>
            <a:endParaRPr lang="it-IT" sz="2800" dirty="0" smtClean="0">
              <a:solidFill>
                <a:schemeClr val="tx2"/>
              </a:solidFill>
            </a:endParaRPr>
          </a:p>
          <a:p>
            <a:pPr marL="6858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6000"/>
              <a:defRPr/>
            </a:pPr>
            <a:r>
              <a:rPr lang="it-IT" sz="2800" dirty="0" smtClean="0">
                <a:solidFill>
                  <a:schemeClr val="tx2"/>
                </a:solidFill>
              </a:rPr>
              <a:t>ES</a:t>
            </a:r>
            <a:r>
              <a:rPr lang="it-IT" sz="2800" dirty="0">
                <a:solidFill>
                  <a:schemeClr val="tx2"/>
                </a:solidFill>
              </a:rPr>
              <a:t>: Adrenalina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Sindrome generale di adattamento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2175" y="1976438"/>
            <a:ext cx="481965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9171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196752"/>
            <a:ext cx="7344816" cy="46358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800" dirty="0"/>
              <a:t>Ogni individuo è in possesso di un “serbatoio di energie” per fronteggiare le situazioni di stress; tali energie si esauriscono </a:t>
            </a:r>
            <a:r>
              <a:rPr lang="it-IT" sz="2800" dirty="0" smtClean="0"/>
              <a:t>in funzione di: 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 smtClean="0"/>
              <a:t>intensità</a:t>
            </a:r>
            <a:endParaRPr lang="it-IT" sz="2800" dirty="0"/>
          </a:p>
          <a:p>
            <a:r>
              <a:rPr lang="it-IT" sz="2800" dirty="0" smtClean="0"/>
              <a:t>Contemporaneità (fisica ed emotiva)</a:t>
            </a:r>
            <a:endParaRPr lang="it-IT" sz="2800" dirty="0"/>
          </a:p>
          <a:p>
            <a:r>
              <a:rPr lang="it-IT" sz="2800" dirty="0" smtClean="0"/>
              <a:t>durata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524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829896"/>
          </a:xfrm>
        </p:spPr>
        <p:txBody>
          <a:bodyPr>
            <a:noAutofit/>
          </a:bodyPr>
          <a:lstStyle/>
          <a:p>
            <a:r>
              <a:rPr lang="it-IT" sz="1800" b="1" dirty="0"/>
              <a:t>Vittorio </a:t>
            </a:r>
            <a:r>
              <a:rPr lang="it-IT" sz="1800" b="1" dirty="0" err="1"/>
              <a:t>Lodolo</a:t>
            </a:r>
            <a:r>
              <a:rPr lang="it-IT" sz="1800" b="1" dirty="0"/>
              <a:t> </a:t>
            </a:r>
            <a:r>
              <a:rPr lang="it-IT" sz="1800" b="1" dirty="0" smtClean="0"/>
              <a:t>D’Oria: Scuola </a:t>
            </a:r>
            <a:r>
              <a:rPr lang="it-IT" sz="1800" b="1" dirty="0"/>
              <a:t>di follia</a:t>
            </a:r>
            <a:br>
              <a:rPr lang="it-IT" sz="1800" b="1" dirty="0"/>
            </a:br>
            <a:r>
              <a:rPr lang="it-IT" sz="1800" b="1" dirty="0"/>
              <a:t>Armando Editore – </a:t>
            </a:r>
            <a:r>
              <a:rPr lang="it-IT" sz="1800" b="1" dirty="0" smtClean="0"/>
              <a:t>2005 - 24 </a:t>
            </a:r>
            <a:r>
              <a:rPr lang="it-IT" sz="1800" b="1" dirty="0"/>
              <a:t>€</a:t>
            </a: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700808"/>
            <a:ext cx="7488832" cy="4464496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it-IT" b="1" dirty="0">
                <a:solidFill>
                  <a:srgbClr val="FF0000"/>
                </a:solidFill>
              </a:rPr>
              <a:t>La famiglia educa sempre meno e delega sempre più la </a:t>
            </a:r>
            <a:r>
              <a:rPr lang="it-IT" b="1" dirty="0" smtClean="0">
                <a:solidFill>
                  <a:srgbClr val="FF0000"/>
                </a:solidFill>
              </a:rPr>
              <a:t>scuola</a:t>
            </a:r>
            <a:r>
              <a:rPr lang="it-IT" b="1" dirty="0" smtClean="0"/>
              <a:t>: cioè </a:t>
            </a:r>
            <a:r>
              <a:rPr lang="it-IT" b="1" dirty="0"/>
              <a:t>gli insegnanti</a:t>
            </a:r>
            <a:r>
              <a:rPr lang="it-IT" b="1" dirty="0" smtClean="0"/>
              <a:t>.</a:t>
            </a:r>
          </a:p>
          <a:p>
            <a:pPr marL="68580" indent="0">
              <a:buNone/>
            </a:pPr>
            <a:r>
              <a:rPr lang="it-IT" b="1" dirty="0" smtClean="0"/>
              <a:t>I </a:t>
            </a:r>
            <a:r>
              <a:rPr lang="it-IT" b="1" dirty="0"/>
              <a:t>genitori riconoscono la difficoltà e </a:t>
            </a:r>
            <a:r>
              <a:rPr lang="it-IT" b="1" dirty="0" smtClean="0"/>
              <a:t>la fatica </a:t>
            </a:r>
            <a:r>
              <a:rPr lang="it-IT" b="1" dirty="0"/>
              <a:t>del proprio essere educatori, ma la negano ai </a:t>
            </a:r>
            <a:r>
              <a:rPr lang="it-IT" b="1" dirty="0" smtClean="0"/>
              <a:t>precettori dei </a:t>
            </a:r>
            <a:r>
              <a:rPr lang="it-IT" b="1" dirty="0"/>
              <a:t>propri figli. Tuttavia il vero paradosso consiste nel </a:t>
            </a:r>
            <a:r>
              <a:rPr lang="it-IT" b="1" dirty="0" smtClean="0"/>
              <a:t>fatto che </a:t>
            </a:r>
            <a:r>
              <a:rPr lang="it-IT" b="1" dirty="0"/>
              <a:t>gli stessi insegnanti, prime vittime degli </a:t>
            </a:r>
            <a:r>
              <a:rPr lang="it-IT" b="1" dirty="0" smtClean="0"/>
              <a:t>stereotipi circolanti</a:t>
            </a:r>
            <a:r>
              <a:rPr lang="it-IT" b="1" dirty="0"/>
              <a:t>, </a:t>
            </a:r>
            <a:r>
              <a:rPr lang="it-IT" b="1" dirty="0">
                <a:solidFill>
                  <a:srgbClr val="FF0000"/>
                </a:solidFill>
              </a:rPr>
              <a:t>non sanno che il loro mestiere comporta </a:t>
            </a:r>
            <a:r>
              <a:rPr lang="it-IT" b="1" dirty="0" smtClean="0">
                <a:solidFill>
                  <a:srgbClr val="FF0000"/>
                </a:solidFill>
              </a:rPr>
              <a:t>il logoramento psicofisico</a:t>
            </a:r>
            <a:r>
              <a:rPr lang="it-IT" b="1" dirty="0" smtClean="0"/>
              <a:t>.</a:t>
            </a:r>
          </a:p>
          <a:p>
            <a:pPr marL="68580" indent="0">
              <a:buNone/>
            </a:pPr>
            <a:r>
              <a:rPr lang="it-IT" b="1" dirty="0" smtClean="0"/>
              <a:t>Di </a:t>
            </a:r>
            <a:r>
              <a:rPr lang="it-IT" b="1" dirty="0"/>
              <a:t>fatto chi educa e insegna spende, nel bene o nel male, </a:t>
            </a:r>
            <a:r>
              <a:rPr lang="it-IT" b="1" dirty="0" smtClean="0"/>
              <a:t>un mare </a:t>
            </a:r>
            <a:r>
              <a:rPr lang="it-IT" b="1" dirty="0"/>
              <a:t>di energie e di conseguenza, a seconda delle </a:t>
            </a:r>
            <a:r>
              <a:rPr lang="it-IT" b="1" dirty="0" smtClean="0"/>
              <a:t>risorse personali </a:t>
            </a:r>
            <a:r>
              <a:rPr lang="it-IT" b="1" dirty="0"/>
              <a:t>e delle capacità di gestirle, ciascuno può </a:t>
            </a:r>
            <a:r>
              <a:rPr lang="it-IT" b="1" dirty="0" smtClean="0"/>
              <a:t>andare dapprima </a:t>
            </a:r>
            <a:r>
              <a:rPr lang="it-IT" b="1" dirty="0"/>
              <a:t>incontro a situazioni di stress, ed in </a:t>
            </a:r>
            <a:r>
              <a:rPr lang="it-IT" b="1" dirty="0" smtClean="0"/>
              <a:t>seguito, passando </a:t>
            </a:r>
            <a:r>
              <a:rPr lang="it-IT" b="1" dirty="0"/>
              <a:t>attraverso il </a:t>
            </a:r>
            <a:r>
              <a:rPr lang="it-IT" b="1" i="1" dirty="0" err="1"/>
              <a:t>burnout</a:t>
            </a:r>
            <a:r>
              <a:rPr lang="it-IT" b="1" dirty="0"/>
              <a:t>, scivolare nella psicopatologia.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07062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mestiere dell’insegnante:</a:t>
            </a:r>
            <a:endParaRPr lang="it-IT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323652"/>
            <a:ext cx="7776864" cy="3769644"/>
          </a:xfrm>
        </p:spPr>
        <p:txBody>
          <a:bodyPr>
            <a:noAutofit/>
          </a:bodyPr>
          <a:lstStyle/>
          <a:p>
            <a:pPr marL="68580" indent="0" algn="just">
              <a:lnSpc>
                <a:spcPct val="80000"/>
              </a:lnSpc>
              <a:buNone/>
            </a:pPr>
            <a:r>
              <a:rPr lang="it-IT" sz="2800" b="1" dirty="0" smtClean="0"/>
              <a:t>Settore con maggiori richieste di inabilità:</a:t>
            </a:r>
          </a:p>
          <a:p>
            <a:pPr marL="68580" indent="0" algn="ctr">
              <a:lnSpc>
                <a:spcPct val="80000"/>
              </a:lnSpc>
              <a:buNone/>
            </a:pPr>
            <a:r>
              <a:rPr lang="it-IT" sz="2800" b="1" dirty="0" smtClean="0"/>
              <a:t>“fingono di essere malati? diventano davvero tutti matti?  O solo i matti fanno gli insegnanti”</a:t>
            </a:r>
          </a:p>
          <a:p>
            <a:pPr marL="68580" indent="0" algn="just">
              <a:lnSpc>
                <a:spcPct val="80000"/>
              </a:lnSpc>
              <a:buNone/>
            </a:pPr>
            <a:endParaRPr lang="it-IT" sz="2800" b="1" dirty="0" smtClean="0"/>
          </a:p>
          <a:p>
            <a:pPr marL="68580" indent="0" algn="just">
              <a:lnSpc>
                <a:spcPct val="80000"/>
              </a:lnSpc>
              <a:buNone/>
            </a:pPr>
            <a:r>
              <a:rPr lang="it-IT" sz="2800" b="1" dirty="0" smtClean="0"/>
              <a:t>Conclusioni:</a:t>
            </a:r>
            <a:endParaRPr lang="it-IT" sz="2800" b="1" dirty="0" smtClean="0"/>
          </a:p>
          <a:p>
            <a:pPr marL="68580" indent="0" algn="just">
              <a:lnSpc>
                <a:spcPct val="80000"/>
              </a:lnSpc>
            </a:pPr>
            <a:r>
              <a:rPr lang="it-IT" sz="2800" b="1" dirty="0" smtClean="0"/>
              <a:t>“insegnare logora”</a:t>
            </a:r>
          </a:p>
          <a:p>
            <a:pPr marL="68580" indent="0" algn="just">
              <a:lnSpc>
                <a:spcPct val="80000"/>
              </a:lnSpc>
            </a:pPr>
            <a:r>
              <a:rPr lang="it-IT" sz="2800" b="1" dirty="0" smtClean="0"/>
              <a:t>mestiere </a:t>
            </a:r>
            <a:r>
              <a:rPr lang="it-IT" sz="2800" b="1" dirty="0" err="1" smtClean="0"/>
              <a:t>patologizzante</a:t>
            </a:r>
            <a:r>
              <a:rPr lang="it-IT" sz="2800" b="1" dirty="0" smtClean="0"/>
              <a:t> </a:t>
            </a:r>
            <a:endParaRPr lang="it-IT" sz="2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/>
        </p:nvGraphicFramePr>
        <p:xfrm>
          <a:off x="539552" y="892944"/>
          <a:ext cx="8064896" cy="5416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7942684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6371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6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55375" y="2204864"/>
            <a:ext cx="3714750" cy="4191000"/>
          </a:xfrm>
          <a:prstGeom prst="rect">
            <a:avLst/>
          </a:prstGeom>
          <a:noFill/>
          <a:effectLst>
            <a:glow rad="127000">
              <a:schemeClr val="accent1">
                <a:alpha val="1000"/>
              </a:schemeClr>
            </a:glow>
            <a:outerShdw blurRad="50800" dist="50800" dir="5400000" algn="ctr" rotWithShape="0">
              <a:srgbClr val="000000"/>
            </a:outerShdw>
            <a:reflection stA="0" endPos="65000" dist="50800" dir="5400000" sy="-100000" algn="bl" rotWithShape="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745152"/>
          </a:xfrm>
        </p:spPr>
        <p:txBody>
          <a:bodyPr/>
          <a:lstStyle/>
          <a:p>
            <a:pPr algn="ctr"/>
            <a:r>
              <a:rPr lang="it-IT" b="1" dirty="0" smtClean="0"/>
              <a:t>Costituzione art. 3: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556792"/>
            <a:ext cx="6912884" cy="4275837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it-IT" sz="2800" dirty="0" smtClean="0">
                <a:solidFill>
                  <a:schemeClr val="tx1"/>
                </a:solidFill>
              </a:rPr>
              <a:t>«È </a:t>
            </a:r>
            <a:r>
              <a:rPr lang="it-IT" sz="2800" dirty="0">
                <a:solidFill>
                  <a:schemeClr val="tx1"/>
                </a:solidFill>
              </a:rPr>
              <a:t>compito della Repubblica </a:t>
            </a:r>
            <a:r>
              <a:rPr lang="it-IT" sz="2800" b="1" dirty="0">
                <a:solidFill>
                  <a:schemeClr val="tx1"/>
                </a:solidFill>
              </a:rPr>
              <a:t>rimuovere gli ostacoli di ordine economico e sociale,</a:t>
            </a:r>
            <a:r>
              <a:rPr lang="it-IT" sz="2800" dirty="0">
                <a:solidFill>
                  <a:schemeClr val="tx1"/>
                </a:solidFill>
              </a:rPr>
              <a:t> che, limitando di fatto la libertà e l'eguaglianza dei cittadini, impediscono il </a:t>
            </a:r>
            <a:r>
              <a:rPr lang="it-IT" sz="2800" b="1" dirty="0">
                <a:solidFill>
                  <a:schemeClr val="tx1"/>
                </a:solidFill>
              </a:rPr>
              <a:t>pieno sviluppo della persona umana </a:t>
            </a:r>
            <a:r>
              <a:rPr lang="it-IT" sz="2800" dirty="0">
                <a:solidFill>
                  <a:schemeClr val="tx1"/>
                </a:solidFill>
              </a:rPr>
              <a:t>e l'effettiva partecipazione di tutti i lavoratori all'organizzazione politica, economica e sociale del </a:t>
            </a:r>
            <a:r>
              <a:rPr lang="it-IT" sz="2800" dirty="0" smtClean="0">
                <a:solidFill>
                  <a:schemeClr val="tx1"/>
                </a:solidFill>
              </a:rPr>
              <a:t>Paese»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7494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143000"/>
          </a:xfrm>
        </p:spPr>
        <p:txBody>
          <a:bodyPr/>
          <a:lstStyle/>
          <a:p>
            <a:r>
              <a:rPr lang="it-IT" dirty="0" smtClean="0"/>
              <a:t>L’insegnante a rischio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323652"/>
            <a:ext cx="7344932" cy="4057676"/>
          </a:xfrm>
        </p:spPr>
        <p:txBody>
          <a:bodyPr>
            <a:normAutofit lnSpcReduction="10000"/>
          </a:bodyPr>
          <a:lstStyle/>
          <a:p>
            <a:r>
              <a:rPr lang="it-IT" b="1" dirty="0"/>
              <a:t>ANZIANITA’ DI SERVIZIO </a:t>
            </a:r>
            <a:r>
              <a:rPr lang="it-IT" dirty="0"/>
              <a:t>(superiore ai 20 anni, “</a:t>
            </a:r>
            <a:r>
              <a:rPr lang="it-IT" i="1" dirty="0" smtClean="0"/>
              <a:t>quasi a </a:t>
            </a:r>
            <a:r>
              <a:rPr lang="it-IT" i="1" dirty="0"/>
              <a:t>testimoniare lo stretto legame tra usura psicofisica </a:t>
            </a:r>
            <a:r>
              <a:rPr lang="it-IT" i="1" dirty="0" smtClean="0"/>
              <a:t>e insegnamento</a:t>
            </a:r>
            <a:r>
              <a:rPr lang="it-IT" dirty="0"/>
              <a:t>”)</a:t>
            </a:r>
          </a:p>
          <a:p>
            <a:r>
              <a:rPr lang="it-IT" b="1" dirty="0" smtClean="0"/>
              <a:t>AGGRESSIVITA</a:t>
            </a:r>
            <a:r>
              <a:rPr lang="it-IT" b="1" dirty="0"/>
              <a:t>’</a:t>
            </a:r>
            <a:r>
              <a:rPr lang="it-IT" dirty="0"/>
              <a:t> (verso colleghi, studenti, genitori </a:t>
            </a:r>
            <a:r>
              <a:rPr lang="it-IT" dirty="0" smtClean="0"/>
              <a:t>e dirigente</a:t>
            </a:r>
            <a:r>
              <a:rPr lang="it-IT" dirty="0"/>
              <a:t>)</a:t>
            </a:r>
          </a:p>
          <a:p>
            <a:r>
              <a:rPr lang="it-IT" b="1" dirty="0" smtClean="0"/>
              <a:t>TRASFERIMENTI </a:t>
            </a:r>
            <a:r>
              <a:rPr lang="it-IT" b="1" dirty="0"/>
              <a:t>FREQUENTI</a:t>
            </a:r>
          </a:p>
          <a:p>
            <a:r>
              <a:rPr lang="it-IT" b="1" dirty="0" smtClean="0"/>
              <a:t>ASSENZE</a:t>
            </a:r>
            <a:r>
              <a:rPr lang="it-IT" dirty="0" smtClean="0"/>
              <a:t> </a:t>
            </a:r>
            <a:r>
              <a:rPr lang="it-IT" dirty="0"/>
              <a:t>(con frequenza crescente, per numero </a:t>
            </a:r>
            <a:r>
              <a:rPr lang="it-IT" dirty="0" smtClean="0"/>
              <a:t>e quantità</a:t>
            </a:r>
            <a:r>
              <a:rPr lang="it-IT" dirty="0"/>
              <a:t>, con l’aggravarsi del </a:t>
            </a:r>
            <a:r>
              <a:rPr lang="it-IT" dirty="0" smtClean="0"/>
              <a:t>quadro psicopatologico</a:t>
            </a:r>
            <a:r>
              <a:rPr lang="it-IT" dirty="0"/>
              <a:t>)</a:t>
            </a:r>
          </a:p>
          <a:p>
            <a:r>
              <a:rPr lang="it-IT" b="1" dirty="0" smtClean="0"/>
              <a:t>ACCANIMENTO </a:t>
            </a:r>
            <a:r>
              <a:rPr lang="it-IT" b="1" dirty="0"/>
              <a:t>VERSO EVENTUALI </a:t>
            </a:r>
            <a:r>
              <a:rPr lang="it-IT" b="1" dirty="0" smtClean="0"/>
              <a:t>STUDENTI DISABILI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13610034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Eventi «stressanti»: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068960"/>
            <a:ext cx="6777317" cy="2763669"/>
          </a:xfrm>
        </p:spPr>
        <p:txBody>
          <a:bodyPr/>
          <a:lstStyle/>
          <a:p>
            <a:r>
              <a:rPr lang="it-IT" sz="2800" b="1" dirty="0"/>
              <a:t>Eventi traumatici</a:t>
            </a:r>
            <a:r>
              <a:rPr lang="it-IT" sz="2800" dirty="0"/>
              <a:t> (situazioni di estremo pericolo al di fuori della gamma usuale dell’esperienza umana; includono: incidenti stradali, stupro, tentato omicidio, </a:t>
            </a:r>
            <a:r>
              <a:rPr lang="it-IT" sz="2800" b="1" dirty="0"/>
              <a:t>terremoti</a:t>
            </a:r>
            <a:r>
              <a:rPr lang="it-IT" sz="2800" dirty="0"/>
              <a:t>, etc.)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874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Eventi «stressanti»: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852936"/>
            <a:ext cx="6777317" cy="2979693"/>
          </a:xfrm>
        </p:spPr>
        <p:txBody>
          <a:bodyPr>
            <a:normAutofit fontScale="92500" lnSpcReduction="10000"/>
          </a:bodyPr>
          <a:lstStyle/>
          <a:p>
            <a:r>
              <a:rPr lang="it-IT" sz="2800" b="1" dirty="0"/>
              <a:t>Eventi più comuni percepiti come incontrollabili</a:t>
            </a:r>
            <a:r>
              <a:rPr lang="it-IT" sz="2800" dirty="0"/>
              <a:t>, imprevedibili e che ci spingono fino ai limiti delle nostre capacità (le persone differiscono nel grado in cui valutano cognitivamente il medesimo evento come controllabile, prevedibile, sfida alle loro capacità e al concetto di sé)</a:t>
            </a: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072201" y="1484784"/>
            <a:ext cx="6777317" cy="146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mtClean="0"/>
              <a:t>Lo stress può anche essere provocato da </a:t>
            </a:r>
            <a:r>
              <a:rPr lang="it-IT" b="1" smtClean="0"/>
              <a:t>processi interni</a:t>
            </a:r>
            <a:r>
              <a:rPr lang="it-IT" smtClean="0"/>
              <a:t> (conflitti non risolti che possono essere consci o inconsci)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0301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Eventi «stressanti nella scuola»: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536504"/>
          </a:xfrm>
        </p:spPr>
        <p:txBody>
          <a:bodyPr>
            <a:normAutofit fontScale="92500"/>
          </a:bodyPr>
          <a:lstStyle/>
          <a:p>
            <a:r>
              <a:rPr lang="it-IT" sz="2800" dirty="0" smtClean="0"/>
              <a:t>Eterogeneità</a:t>
            </a:r>
          </a:p>
          <a:p>
            <a:r>
              <a:rPr lang="it-IT" sz="2800" dirty="0" smtClean="0"/>
              <a:t>Corsa a maggiori livelli di istruzione</a:t>
            </a:r>
          </a:p>
          <a:p>
            <a:r>
              <a:rPr lang="it-IT" sz="2800" dirty="0" smtClean="0"/>
              <a:t>Maggiori conoscenze (senza ragionevoli revisioni al sistema didattico)</a:t>
            </a:r>
          </a:p>
          <a:p>
            <a:r>
              <a:rPr lang="it-IT" sz="2800" dirty="0" smtClean="0"/>
              <a:t>Disabili</a:t>
            </a:r>
          </a:p>
          <a:p>
            <a:r>
              <a:rPr lang="it-IT" sz="2800" dirty="0" smtClean="0"/>
              <a:t>Ausili didattici (differenze casa/scuola)</a:t>
            </a:r>
          </a:p>
          <a:p>
            <a:r>
              <a:rPr lang="it-IT" sz="2800" dirty="0" smtClean="0"/>
              <a:t>Ampliamento settori educativi</a:t>
            </a:r>
          </a:p>
          <a:p>
            <a:pPr marL="68580" indent="0">
              <a:buNone/>
            </a:pPr>
            <a:endParaRPr lang="it-IT" dirty="0"/>
          </a:p>
          <a:p>
            <a:pPr marL="68580" indent="0" algn="ctr">
              <a:buNone/>
            </a:pPr>
            <a:r>
              <a:rPr lang="it-IT" b="1" dirty="0" smtClean="0">
                <a:sym typeface="Wingdings" pitchFamily="2" charset="2"/>
              </a:rPr>
              <a:t>Il tutto correlato alla riduzione del personale</a:t>
            </a:r>
            <a:endParaRPr lang="it-IT" b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2628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r>
              <a:rPr lang="it-IT" dirty="0" smtClean="0"/>
              <a:t>Perché valutare…….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484784"/>
            <a:ext cx="7056784" cy="434784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it-IT" sz="2800" dirty="0" smtClean="0"/>
              <a:t>Armonizzare </a:t>
            </a:r>
            <a:r>
              <a:rPr lang="it-IT" sz="2800" dirty="0"/>
              <a:t>il potenziale </a:t>
            </a:r>
            <a:r>
              <a:rPr lang="it-IT" sz="2800" dirty="0" smtClean="0"/>
              <a:t>con:</a:t>
            </a:r>
          </a:p>
          <a:p>
            <a:r>
              <a:rPr lang="it-IT" sz="2800" dirty="0" smtClean="0"/>
              <a:t>esigenze</a:t>
            </a:r>
          </a:p>
          <a:p>
            <a:r>
              <a:rPr lang="it-IT" sz="2800" dirty="0"/>
              <a:t>regole </a:t>
            </a:r>
            <a:r>
              <a:rPr lang="it-IT" sz="2800" dirty="0" smtClean="0"/>
              <a:t>e priorità</a:t>
            </a:r>
          </a:p>
          <a:p>
            <a:r>
              <a:rPr lang="it-IT" sz="2800" dirty="0"/>
              <a:t>vincoli di natura contrattuale o </a:t>
            </a:r>
            <a:r>
              <a:rPr lang="it-IT" sz="2800" dirty="0" smtClean="0"/>
              <a:t>normativa</a:t>
            </a:r>
          </a:p>
          <a:p>
            <a:r>
              <a:rPr lang="it-IT" sz="2800" dirty="0" smtClean="0"/>
              <a:t>richieste espresse </a:t>
            </a:r>
            <a:r>
              <a:rPr lang="it-IT" sz="2800" dirty="0"/>
              <a:t>dagli allievi e dalle loro </a:t>
            </a:r>
            <a:r>
              <a:rPr lang="it-IT" sz="2800" dirty="0" smtClean="0"/>
              <a:t>famiglie</a:t>
            </a:r>
          </a:p>
          <a:p>
            <a:r>
              <a:rPr lang="it-IT" sz="2800" dirty="0" smtClean="0"/>
              <a:t>Benessere mentale della </a:t>
            </a:r>
            <a:r>
              <a:rPr lang="it-IT" sz="2800" dirty="0" smtClean="0"/>
              <a:t>organizzazione</a:t>
            </a:r>
            <a:endParaRPr lang="it-IT" sz="2800" dirty="0"/>
          </a:p>
          <a:p>
            <a:pPr marL="68580" indent="0" algn="ctr">
              <a:buNone/>
            </a:pPr>
            <a:r>
              <a:rPr lang="it-IT" sz="2800" b="1" dirty="0" smtClean="0">
                <a:sym typeface="Wingdings" pitchFamily="2" charset="2"/>
              </a:rPr>
              <a:t> Perseguire il benessere organizzativo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xmlns="" val="350587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908720"/>
            <a:ext cx="7272808" cy="53285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800" b="1" dirty="0"/>
              <a:t>Conseguenze cliniche</a:t>
            </a:r>
            <a:r>
              <a:rPr lang="it-IT" sz="2800" dirty="0"/>
              <a:t>:</a:t>
            </a:r>
          </a:p>
          <a:p>
            <a:pPr marL="0" indent="0" algn="ctr">
              <a:buNone/>
            </a:pPr>
            <a:r>
              <a:rPr lang="it-IT" sz="2800" dirty="0"/>
              <a:t>Possiamo ritrovare problematiche patogene a carico del:</a:t>
            </a:r>
          </a:p>
          <a:p>
            <a:pPr marL="0" indent="0"/>
            <a:r>
              <a:rPr lang="it-IT" sz="2800" dirty="0"/>
              <a:t>Sistema cardiovascolare</a:t>
            </a:r>
          </a:p>
          <a:p>
            <a:pPr marL="0" indent="0"/>
            <a:r>
              <a:rPr lang="it-IT" sz="2800" dirty="0"/>
              <a:t>Sistema gastrointestinale</a:t>
            </a:r>
          </a:p>
          <a:p>
            <a:pPr marL="0" indent="0"/>
            <a:r>
              <a:rPr lang="it-IT" sz="2800" dirty="0"/>
              <a:t>Apparato respiratorio</a:t>
            </a:r>
          </a:p>
          <a:p>
            <a:pPr marL="0" indent="0"/>
            <a:r>
              <a:rPr lang="it-IT" sz="2800" dirty="0"/>
              <a:t>Apparato </a:t>
            </a:r>
            <a:r>
              <a:rPr lang="it-IT" sz="2800" dirty="0" smtClean="0"/>
              <a:t>cutaneo</a:t>
            </a:r>
          </a:p>
          <a:p>
            <a:pPr marL="0" indent="0"/>
            <a:endParaRPr lang="it-IT" sz="2800" dirty="0"/>
          </a:p>
          <a:p>
            <a:pPr marL="0" indent="0" algn="ctr">
              <a:buNone/>
            </a:pPr>
            <a:r>
              <a:rPr lang="it-IT" sz="2800" dirty="0"/>
              <a:t>E’ possibile che anche alcune malattie auto-immuni e tumorali possano trovare una concausa nello stress.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081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Conseguenze sull’apparato psichico</a:t>
            </a:r>
            <a:r>
              <a:rPr lang="it-IT" dirty="0"/>
              <a:t>:</a:t>
            </a:r>
          </a:p>
          <a:p>
            <a:pPr marL="0" indent="0" algn="ctr">
              <a:buNone/>
            </a:pPr>
            <a:r>
              <a:rPr lang="it-IT" dirty="0"/>
              <a:t>Lo stress può facilitare l’insorgere di:</a:t>
            </a:r>
          </a:p>
          <a:p>
            <a:pPr marL="0" indent="0"/>
            <a:r>
              <a:rPr lang="it-IT" dirty="0"/>
              <a:t>Disturbi depressivi</a:t>
            </a:r>
          </a:p>
          <a:p>
            <a:pPr marL="0" indent="0"/>
            <a:r>
              <a:rPr lang="it-IT" dirty="0"/>
              <a:t>Disturbi d’ansia</a:t>
            </a:r>
          </a:p>
          <a:p>
            <a:pPr marL="0" indent="0"/>
            <a:r>
              <a:rPr lang="it-IT" dirty="0"/>
              <a:t>Reazioni psicotiche</a:t>
            </a:r>
          </a:p>
          <a:p>
            <a:pPr marL="0" indent="0"/>
            <a:r>
              <a:rPr lang="it-IT" dirty="0"/>
              <a:t>Disturbi della sfera sessuale</a:t>
            </a:r>
          </a:p>
          <a:p>
            <a:pPr marL="0" indent="0"/>
            <a:r>
              <a:rPr lang="it-IT" dirty="0"/>
              <a:t>Disturbi del ritmo sonno-veglia</a:t>
            </a:r>
          </a:p>
          <a:p>
            <a:pPr marL="0" indent="0"/>
            <a:r>
              <a:rPr lang="it-IT" dirty="0"/>
              <a:t>Emicranie e cefalee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9131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68588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Stress e lavoro….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4365104"/>
            <a:ext cx="6777317" cy="1467525"/>
          </a:xfrm>
        </p:spPr>
        <p:txBody>
          <a:bodyPr>
            <a:normAutofit fontScale="92500" lnSpcReduction="20000"/>
          </a:bodyPr>
          <a:lstStyle/>
          <a:p>
            <a:pPr marL="609600" indent="-609600" algn="ctr">
              <a:buNone/>
            </a:pPr>
            <a:r>
              <a:rPr lang="it-IT" sz="2800" dirty="0" smtClean="0"/>
              <a:t>Lo </a:t>
            </a:r>
            <a:r>
              <a:rPr lang="it-IT" sz="2800" dirty="0"/>
              <a:t>stress può essere causato dalla maniera in cui </a:t>
            </a:r>
            <a:r>
              <a:rPr lang="it-IT" sz="2800" dirty="0" smtClean="0"/>
              <a:t>è </a:t>
            </a:r>
            <a:r>
              <a:rPr lang="it-IT" sz="2800" b="1" dirty="0" smtClean="0"/>
              <a:t>organizzata </a:t>
            </a:r>
            <a:r>
              <a:rPr lang="it-IT" sz="2800" dirty="0" smtClean="0"/>
              <a:t>l’attività </a:t>
            </a:r>
            <a:r>
              <a:rPr lang="it-IT" sz="2800" dirty="0"/>
              <a:t>sul luogo di lavoro e dalle mansioni che si devono svolgere.</a:t>
            </a:r>
          </a:p>
          <a:p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6048672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8788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Il </a:t>
            </a:r>
            <a:r>
              <a:rPr lang="it-IT" sz="4000" dirty="0" err="1" smtClean="0"/>
              <a:t>Burn</a:t>
            </a:r>
            <a:r>
              <a:rPr lang="it-IT" sz="4000" dirty="0" smtClean="0"/>
              <a:t>-Out</a:t>
            </a:r>
            <a:endParaRPr lang="it-IT" sz="4000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414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896544"/>
          </a:xfrm>
        </p:spPr>
        <p:txBody>
          <a:bodyPr>
            <a:normAutofit fontScale="92500"/>
          </a:bodyPr>
          <a:lstStyle/>
          <a:p>
            <a:r>
              <a:rPr lang="it-IT" b="1" i="1" dirty="0" smtClean="0"/>
              <a:t>Storicamente: </a:t>
            </a:r>
            <a:r>
              <a:rPr lang="it-IT" i="1" dirty="0" smtClean="0"/>
              <a:t>brusco arresto di un motore; «spegnere fuori» ovvero esaurire</a:t>
            </a:r>
            <a:endParaRPr lang="it-IT" b="1" i="1" dirty="0" smtClean="0"/>
          </a:p>
          <a:p>
            <a:r>
              <a:rPr lang="it-IT" b="1" i="1" dirty="0" err="1" smtClean="0"/>
              <a:t>Walsh</a:t>
            </a:r>
            <a:r>
              <a:rPr lang="it-IT" b="1" dirty="0"/>
              <a:t>: </a:t>
            </a:r>
            <a:r>
              <a:rPr lang="it-IT" dirty="0"/>
              <a:t>lo stress è il genere, il </a:t>
            </a:r>
            <a:r>
              <a:rPr lang="it-IT" dirty="0" err="1"/>
              <a:t>burnout</a:t>
            </a:r>
            <a:r>
              <a:rPr lang="it-IT" dirty="0"/>
              <a:t> la specie, forma di risposta a condizioni di stress</a:t>
            </a:r>
            <a:r>
              <a:rPr lang="it-IT" dirty="0" smtClean="0"/>
              <a:t>.</a:t>
            </a:r>
          </a:p>
          <a:p>
            <a:r>
              <a:rPr lang="it-IT" dirty="0"/>
              <a:t>Un processo </a:t>
            </a:r>
            <a:r>
              <a:rPr lang="it-IT" u="sng" dirty="0"/>
              <a:t>inefficace di adattamento </a:t>
            </a:r>
            <a:r>
              <a:rPr lang="it-IT" dirty="0"/>
              <a:t>ad uno stress individuale eccessivo.</a:t>
            </a:r>
          </a:p>
          <a:p>
            <a:r>
              <a:rPr lang="it-IT" dirty="0" smtClean="0"/>
              <a:t>un </a:t>
            </a:r>
            <a:r>
              <a:rPr lang="it-IT" dirty="0"/>
              <a:t>professionista </a:t>
            </a:r>
            <a:r>
              <a:rPr lang="it-IT" u="sng" dirty="0"/>
              <a:t>precedentemente impegnato si disimpegna </a:t>
            </a:r>
            <a:r>
              <a:rPr lang="it-IT" dirty="0"/>
              <a:t>dal proprio lavoro in risposta allo stress e alla tensione sperimentati sul lavoro e caratterizzato da esaurimento emotivo, depersonalizzazione, ridotta realizzazione personale.</a:t>
            </a:r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r>
              <a:rPr lang="it-IT" dirty="0" smtClean="0"/>
              <a:t>Che cos’è???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584350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Autofit/>
          </a:bodyPr>
          <a:lstStyle/>
          <a:p>
            <a:pPr marL="68580" indent="0" algn="just">
              <a:lnSpc>
                <a:spcPct val="80000"/>
              </a:lnSpc>
              <a:buNone/>
            </a:pPr>
            <a:r>
              <a:rPr lang="it-IT" sz="2800" dirty="0"/>
              <a:t>L‘Organizzazione Internazionale del Lavoro (1986) </a:t>
            </a:r>
            <a:r>
              <a:rPr lang="it-IT" sz="2800" dirty="0" smtClean="0"/>
              <a:t>ha così </a:t>
            </a:r>
            <a:r>
              <a:rPr lang="it-IT" sz="2800" dirty="0"/>
              <a:t>definito i </a:t>
            </a:r>
            <a:r>
              <a:rPr lang="it-IT" sz="2800" b="1" dirty="0"/>
              <a:t>rischi </a:t>
            </a:r>
            <a:r>
              <a:rPr lang="it-IT" sz="2800" b="1" dirty="0" smtClean="0"/>
              <a:t>psicosociali</a:t>
            </a:r>
            <a:r>
              <a:rPr lang="it-IT" sz="2800" dirty="0" smtClean="0"/>
              <a:t>: </a:t>
            </a:r>
          </a:p>
          <a:p>
            <a:pPr marL="68580" indent="0" algn="just">
              <a:lnSpc>
                <a:spcPct val="80000"/>
              </a:lnSpc>
              <a:buNone/>
            </a:pPr>
            <a:r>
              <a:rPr lang="it-IT" sz="2800" dirty="0" smtClean="0"/>
              <a:t>«interazione </a:t>
            </a:r>
            <a:r>
              <a:rPr lang="it-IT" sz="2800" dirty="0"/>
              <a:t>tra contenuto del lavoro, gestione ed organizzazione del lavoro, condizioni ambientali e organizzative da un lato,  competenze ed  esigenze dei lavoratori dipendenti dall’altro, che potenzialmente possono arrecare danni fisici o </a:t>
            </a:r>
            <a:r>
              <a:rPr lang="it-IT" sz="2800" dirty="0" smtClean="0"/>
              <a:t>psicologici»</a:t>
            </a:r>
          </a:p>
          <a:p>
            <a:pPr marL="68580" indent="0" algn="just">
              <a:lnSpc>
                <a:spcPct val="80000"/>
              </a:lnSpc>
              <a:buNone/>
            </a:pPr>
            <a:endParaRPr lang="it-IT" sz="2800" dirty="0" smtClean="0"/>
          </a:p>
          <a:p>
            <a:pPr marL="68580" indent="0" algn="ctr">
              <a:lnSpc>
                <a:spcPct val="80000"/>
              </a:lnSpc>
              <a:buNone/>
            </a:pPr>
            <a:r>
              <a:rPr lang="it-IT" sz="2800" dirty="0" smtClean="0"/>
              <a:t>Rischi </a:t>
            </a:r>
            <a:r>
              <a:rPr lang="it-IT" sz="2800" dirty="0"/>
              <a:t>psicosociali possono essere identificati </a:t>
            </a:r>
            <a:r>
              <a:rPr lang="it-IT" sz="2800" dirty="0" err="1" smtClean="0"/>
              <a:t>in:</a:t>
            </a:r>
            <a:r>
              <a:rPr lang="it-IT" sz="2800" b="1" dirty="0" err="1" smtClean="0"/>
              <a:t>stress</a:t>
            </a:r>
            <a:r>
              <a:rPr lang="it-IT" sz="2800" b="1" dirty="0"/>
              <a:t>, </a:t>
            </a:r>
            <a:r>
              <a:rPr lang="it-IT" sz="2800" b="1" dirty="0" err="1" smtClean="0"/>
              <a:t>burn</a:t>
            </a:r>
            <a:r>
              <a:rPr lang="it-IT" sz="2800" b="1" dirty="0" smtClean="0"/>
              <a:t>-out</a:t>
            </a:r>
            <a:r>
              <a:rPr lang="it-IT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2306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836712"/>
            <a:ext cx="7776864" cy="55446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it-IT" b="1" i="1" dirty="0">
                <a:solidFill>
                  <a:srgbClr val="FF0000"/>
                </a:solidFill>
              </a:rPr>
              <a:t>Il </a:t>
            </a:r>
            <a:r>
              <a:rPr lang="it-IT" b="1" i="1" dirty="0" err="1">
                <a:solidFill>
                  <a:srgbClr val="FF0000"/>
                </a:solidFill>
              </a:rPr>
              <a:t>burnout</a:t>
            </a:r>
            <a:r>
              <a:rPr lang="it-IT" b="1" i="1" dirty="0">
                <a:solidFill>
                  <a:srgbClr val="FF0000"/>
                </a:solidFill>
              </a:rPr>
              <a:t> non è un </a:t>
            </a:r>
            <a:r>
              <a:rPr lang="it-IT" b="1" i="1" dirty="0" err="1">
                <a:solidFill>
                  <a:srgbClr val="FF0000"/>
                </a:solidFill>
              </a:rPr>
              <a:t>probema</a:t>
            </a:r>
            <a:r>
              <a:rPr lang="it-IT" b="1" i="1" dirty="0">
                <a:solidFill>
                  <a:srgbClr val="FF0000"/>
                </a:solidFill>
              </a:rPr>
              <a:t> dell’individuo in sé, ma del contesto sociale nel quale </a:t>
            </a:r>
            <a:r>
              <a:rPr lang="it-IT" b="1" i="1" dirty="0" smtClean="0">
                <a:solidFill>
                  <a:srgbClr val="FF0000"/>
                </a:solidFill>
              </a:rPr>
              <a:t>opera; ed essendo un problema del contesto sociale…………..</a:t>
            </a:r>
            <a:endParaRPr lang="it-IT" b="1" i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endParaRPr lang="it-IT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buNone/>
              <a:defRPr/>
            </a:pPr>
            <a:r>
              <a:rPr lang="it-IT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Variabili Individuali</a:t>
            </a:r>
            <a:r>
              <a:rPr lang="it-IT" dirty="0"/>
              <a:t>:</a:t>
            </a:r>
          </a:p>
          <a:p>
            <a:pPr marL="0" indent="0">
              <a:defRPr/>
            </a:pPr>
            <a:r>
              <a:rPr lang="it-IT" dirty="0" smtClean="0"/>
              <a:t>maturazione </a:t>
            </a:r>
            <a:r>
              <a:rPr lang="it-IT" dirty="0"/>
              <a:t>emotiva</a:t>
            </a:r>
          </a:p>
          <a:p>
            <a:pPr marL="0" indent="0">
              <a:defRPr/>
            </a:pPr>
            <a:r>
              <a:rPr lang="it-IT" dirty="0" smtClean="0"/>
              <a:t>Coinvolgimento relazionale</a:t>
            </a:r>
            <a:endParaRPr lang="it-IT" dirty="0"/>
          </a:p>
          <a:p>
            <a:pPr marL="0" indent="0">
              <a:defRPr/>
            </a:pPr>
            <a:r>
              <a:rPr lang="it-IT" dirty="0" smtClean="0"/>
              <a:t>Idea di sé</a:t>
            </a:r>
          </a:p>
          <a:p>
            <a:pPr marL="0" indent="0">
              <a:buNone/>
              <a:defRPr/>
            </a:pPr>
            <a:r>
              <a:rPr lang="it-IT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Variabili organizzative</a:t>
            </a:r>
            <a:r>
              <a:rPr lang="it-IT" dirty="0" smtClean="0"/>
              <a:t>:</a:t>
            </a:r>
          </a:p>
          <a:p>
            <a:pPr marL="0" indent="0">
              <a:defRPr/>
            </a:pPr>
            <a:r>
              <a:rPr lang="it-IT" dirty="0" smtClean="0"/>
              <a:t>conflitti</a:t>
            </a:r>
            <a:endParaRPr lang="it-IT" dirty="0"/>
          </a:p>
          <a:p>
            <a:pPr marL="0" indent="0">
              <a:defRPr/>
            </a:pPr>
            <a:r>
              <a:rPr lang="it-IT" dirty="0" smtClean="0"/>
              <a:t>Pericoli</a:t>
            </a:r>
          </a:p>
          <a:p>
            <a:pPr marL="0" indent="0">
              <a:defRPr/>
            </a:pPr>
            <a:r>
              <a:rPr lang="it-IT" dirty="0" smtClean="0"/>
              <a:t>Sovraccarico/mancanza di lavoro</a:t>
            </a:r>
          </a:p>
          <a:p>
            <a:pPr marL="0" indent="0">
              <a:defRPr/>
            </a:pPr>
            <a:r>
              <a:rPr lang="it-IT" dirty="0" smtClean="0"/>
              <a:t>Autonomia/controllo</a:t>
            </a:r>
          </a:p>
        </p:txBody>
      </p:sp>
    </p:spTree>
    <p:extLst>
      <p:ext uri="{BB962C8B-B14F-4D97-AF65-F5344CB8AC3E}">
        <p14:creationId xmlns:p14="http://schemas.microsoft.com/office/powerpoint/2010/main" xmlns="" val="22945687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827584" y="908720"/>
            <a:ext cx="7272808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b="1" dirty="0" smtClean="0"/>
              <a:t>Conseguenze</a:t>
            </a:r>
            <a:r>
              <a:rPr lang="it-IT" sz="2800" dirty="0" smtClean="0"/>
              <a:t>:</a:t>
            </a:r>
            <a:endParaRPr lang="it-IT" sz="2800" dirty="0"/>
          </a:p>
          <a:p>
            <a:pPr marL="0" indent="0"/>
            <a:r>
              <a:rPr lang="it-IT" sz="2800" dirty="0" smtClean="0"/>
              <a:t>Refrattarietà alla vita lavorativa (con i colleghi e con l’attività da svolgere)</a:t>
            </a:r>
          </a:p>
          <a:p>
            <a:pPr marL="0" indent="0"/>
            <a:r>
              <a:rPr lang="it-IT" sz="2800" dirty="0" smtClean="0"/>
              <a:t>Rabbia/sottomissione</a:t>
            </a:r>
          </a:p>
          <a:p>
            <a:pPr marL="0" indent="0"/>
            <a:r>
              <a:rPr lang="it-IT" sz="2800" dirty="0" smtClean="0"/>
              <a:t>Indifferenza/negativismo</a:t>
            </a:r>
          </a:p>
          <a:p>
            <a:pPr marL="0" indent="0"/>
            <a:r>
              <a:rPr lang="it-IT" sz="2800" b="1" dirty="0" smtClean="0"/>
              <a:t>Isolamento</a:t>
            </a:r>
            <a:r>
              <a:rPr lang="it-IT" sz="2800" dirty="0" smtClean="0"/>
              <a:t> (questioni di principio</a:t>
            </a:r>
            <a:r>
              <a:rPr lang="it-IT" sz="2800" smtClean="0"/>
              <a:t>, rifiuto)</a:t>
            </a:r>
            <a:endParaRPr lang="it-IT" sz="2800" dirty="0" smtClean="0"/>
          </a:p>
          <a:p>
            <a:pPr marL="0" indent="0"/>
            <a:r>
              <a:rPr lang="it-IT" sz="2800" dirty="0" smtClean="0"/>
              <a:t>Disturbi fisici (nausea, palpitazioni, …)</a:t>
            </a:r>
          </a:p>
          <a:p>
            <a:pPr marL="0" indent="0"/>
            <a:r>
              <a:rPr lang="it-IT" sz="2800" dirty="0" smtClean="0"/>
              <a:t>Uso (abuso…??) di alcol, droghe</a:t>
            </a:r>
          </a:p>
          <a:p>
            <a:pPr marL="0" indent="0"/>
            <a:endParaRPr lang="it-IT" sz="2800" dirty="0" smtClean="0"/>
          </a:p>
          <a:p>
            <a:pPr marL="0" indent="0"/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5498747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Valutazione dello SLC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272089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92696"/>
            <a:ext cx="4477470" cy="5778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4330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/>
          <a:lstStyle/>
          <a:p>
            <a:r>
              <a:rPr lang="it-IT" dirty="0" smtClean="0"/>
              <a:t>I fase: raccolta dati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896" cy="4824536"/>
          </a:xfrm>
        </p:spPr>
        <p:txBody>
          <a:bodyPr>
            <a:noAutofit/>
          </a:bodyPr>
          <a:lstStyle/>
          <a:p>
            <a:r>
              <a:rPr lang="it-IT" sz="2800" dirty="0"/>
              <a:t>una </a:t>
            </a:r>
            <a:r>
              <a:rPr lang="it-IT" sz="2800" b="1" dirty="0"/>
              <a:t>griglia di raccolta di dati </a:t>
            </a:r>
            <a:r>
              <a:rPr lang="it-IT" sz="2800" b="1" dirty="0" smtClean="0"/>
              <a:t>oggettivi</a:t>
            </a:r>
            <a:r>
              <a:rPr lang="it-IT" sz="2800" dirty="0" smtClean="0"/>
              <a:t>, </a:t>
            </a:r>
            <a:r>
              <a:rPr lang="it-IT" sz="2800" dirty="0"/>
              <a:t>che, raccogliendo informazioni su fatti </a:t>
            </a:r>
            <a:r>
              <a:rPr lang="it-IT" sz="2800" dirty="0" smtClean="0"/>
              <a:t>e situazioni </a:t>
            </a:r>
            <a:r>
              <a:rPr lang="it-IT" sz="2800" dirty="0"/>
              <a:t>“spia” (o “sentinella”, come li chiama la </a:t>
            </a:r>
            <a:r>
              <a:rPr lang="it-IT" sz="2800" i="1" dirty="0"/>
              <a:t>Commissione consultiva </a:t>
            </a:r>
            <a:r>
              <a:rPr lang="it-IT" sz="2800" i="1" dirty="0" smtClean="0"/>
              <a:t>permanente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alcune </a:t>
            </a:r>
            <a:r>
              <a:rPr lang="it-IT" sz="2800" b="1" dirty="0" err="1"/>
              <a:t>check</a:t>
            </a:r>
            <a:r>
              <a:rPr lang="it-IT" sz="2800" b="1" dirty="0"/>
              <a:t> </a:t>
            </a:r>
            <a:r>
              <a:rPr lang="it-IT" sz="2800" b="1" dirty="0" smtClean="0"/>
              <a:t>list</a:t>
            </a:r>
            <a:r>
              <a:rPr lang="it-IT" sz="2800" dirty="0" smtClean="0"/>
              <a:t>, ognuna </a:t>
            </a:r>
            <a:r>
              <a:rPr lang="it-IT" sz="2800" dirty="0"/>
              <a:t>indaga le possibili sorgenti di stress e alcune problematiche di </a:t>
            </a:r>
            <a:r>
              <a:rPr lang="it-IT" sz="2800" dirty="0" smtClean="0"/>
              <a:t>tipo organizzativo (</a:t>
            </a:r>
            <a:r>
              <a:rPr lang="it-IT" sz="2800" u="sng" dirty="0" smtClean="0"/>
              <a:t>suddivise per gruppi omogenei</a:t>
            </a:r>
            <a:r>
              <a:rPr lang="it-IT" sz="2800" dirty="0" smtClean="0"/>
              <a:t>), </a:t>
            </a:r>
            <a:r>
              <a:rPr lang="it-IT" sz="2800" dirty="0"/>
              <a:t>permettendo nel contempo di </a:t>
            </a:r>
            <a:r>
              <a:rPr lang="it-IT" sz="2800" dirty="0" smtClean="0"/>
              <a:t> individuare </a:t>
            </a:r>
            <a:r>
              <a:rPr lang="it-IT" sz="2800" dirty="0"/>
              <a:t>possibili misure correttive, di </a:t>
            </a:r>
            <a:r>
              <a:rPr lang="it-IT" sz="2800" dirty="0" smtClean="0"/>
              <a:t>prevenzione e/o </a:t>
            </a:r>
            <a:r>
              <a:rPr lang="it-IT" sz="2800" dirty="0"/>
              <a:t>di miglioramento</a:t>
            </a:r>
          </a:p>
        </p:txBody>
      </p:sp>
    </p:spTree>
    <p:extLst>
      <p:ext uri="{BB962C8B-B14F-4D97-AF65-F5344CB8AC3E}">
        <p14:creationId xmlns:p14="http://schemas.microsoft.com/office/powerpoint/2010/main" xmlns="" val="226692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757888"/>
          </a:xfrm>
        </p:spPr>
        <p:txBody>
          <a:bodyPr/>
          <a:lstStyle/>
          <a:p>
            <a:r>
              <a:rPr lang="it-IT" dirty="0" err="1" smtClean="0"/>
              <a:t>Check</a:t>
            </a:r>
            <a:r>
              <a:rPr lang="it-IT" dirty="0" smtClean="0"/>
              <a:t> list: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>
            <a:normAutofit/>
          </a:bodyPr>
          <a:lstStyle/>
          <a:p>
            <a:r>
              <a:rPr lang="it-IT" dirty="0"/>
              <a:t>area </a:t>
            </a:r>
            <a:r>
              <a:rPr lang="it-IT" b="1" dirty="0"/>
              <a:t>Ambiente di lavoro</a:t>
            </a:r>
            <a:r>
              <a:rPr lang="it-IT" dirty="0"/>
              <a:t>, in cui si indagano alcuni parametri della </a:t>
            </a:r>
            <a:r>
              <a:rPr lang="it-IT" u="sng" dirty="0"/>
              <a:t>struttura scolastica</a:t>
            </a:r>
            <a:r>
              <a:rPr lang="it-IT" dirty="0"/>
              <a:t> </a:t>
            </a:r>
            <a:r>
              <a:rPr lang="it-IT" dirty="0" smtClean="0"/>
              <a:t>(possibili </a:t>
            </a:r>
            <a:r>
              <a:rPr lang="it-IT" dirty="0"/>
              <a:t>sorgenti di </a:t>
            </a:r>
            <a:r>
              <a:rPr lang="it-IT" dirty="0" smtClean="0"/>
              <a:t>stress) </a:t>
            </a:r>
            <a:r>
              <a:rPr lang="it-IT" dirty="0"/>
              <a:t>per i </a:t>
            </a:r>
            <a:r>
              <a:rPr lang="it-IT" dirty="0" smtClean="0"/>
              <a:t>lavoratori (microclima, illuminazione</a:t>
            </a:r>
            <a:r>
              <a:rPr lang="it-IT" dirty="0"/>
              <a:t>, rumore, ecc</a:t>
            </a:r>
            <a:r>
              <a:rPr lang="it-IT" dirty="0" smtClean="0"/>
              <a:t>.)</a:t>
            </a:r>
          </a:p>
          <a:p>
            <a:r>
              <a:rPr lang="it-IT" dirty="0"/>
              <a:t>area </a:t>
            </a:r>
            <a:r>
              <a:rPr lang="it-IT" b="1" dirty="0"/>
              <a:t>Contesto del lavoro</a:t>
            </a:r>
            <a:r>
              <a:rPr lang="it-IT" dirty="0"/>
              <a:t>, in cui si considerano diversi indicatori riferiti </a:t>
            </a:r>
            <a:r>
              <a:rPr lang="it-IT" u="sng" dirty="0" smtClean="0"/>
              <a:t>all’organizzazione generale </a:t>
            </a:r>
            <a:r>
              <a:rPr lang="it-IT" dirty="0"/>
              <a:t>del </a:t>
            </a:r>
            <a:r>
              <a:rPr lang="it-IT" dirty="0" smtClean="0"/>
              <a:t>lavoro; gli </a:t>
            </a:r>
            <a:r>
              <a:rPr lang="it-IT" dirty="0"/>
              <a:t>indicatori riguardano in particolare lo </a:t>
            </a:r>
            <a:r>
              <a:rPr lang="it-IT" dirty="0" smtClean="0"/>
              <a:t>stile della </a:t>
            </a:r>
            <a:r>
              <a:rPr lang="it-IT" dirty="0"/>
              <a:t>leadership del DS, la trasparenza del modello organizzativo e le modalità dei </a:t>
            </a:r>
            <a:r>
              <a:rPr lang="it-IT" dirty="0" smtClean="0"/>
              <a:t>processi decisionali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725959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757888"/>
          </a:xfrm>
        </p:spPr>
        <p:txBody>
          <a:bodyPr/>
          <a:lstStyle/>
          <a:p>
            <a:r>
              <a:rPr lang="it-IT" dirty="0" err="1" smtClean="0"/>
              <a:t>Check</a:t>
            </a:r>
            <a:r>
              <a:rPr lang="it-IT" dirty="0" smtClean="0"/>
              <a:t> list: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052736"/>
            <a:ext cx="7560840" cy="4779893"/>
          </a:xfrm>
        </p:spPr>
        <p:txBody>
          <a:bodyPr>
            <a:normAutofit lnSpcReduction="10000"/>
          </a:bodyPr>
          <a:lstStyle/>
          <a:p>
            <a:r>
              <a:rPr lang="it-IT" dirty="0"/>
              <a:t>area </a:t>
            </a:r>
            <a:r>
              <a:rPr lang="it-IT" b="1" dirty="0"/>
              <a:t>Contenuto del lavoro</a:t>
            </a:r>
            <a:r>
              <a:rPr lang="it-IT" dirty="0"/>
              <a:t>, </a:t>
            </a:r>
            <a:r>
              <a:rPr lang="it-IT" dirty="0" smtClean="0"/>
              <a:t>suddivisa </a:t>
            </a:r>
            <a:r>
              <a:rPr lang="it-IT" dirty="0"/>
              <a:t>in </a:t>
            </a:r>
            <a:r>
              <a:rPr lang="it-IT" b="1" dirty="0"/>
              <a:t>4 </a:t>
            </a:r>
            <a:r>
              <a:rPr lang="it-IT" b="1" dirty="0" err="1"/>
              <a:t>sottoaree</a:t>
            </a:r>
            <a:r>
              <a:rPr lang="it-IT" b="1" dirty="0"/>
              <a:t> specifiche </a:t>
            </a:r>
            <a:r>
              <a:rPr lang="it-IT" dirty="0"/>
              <a:t>per </a:t>
            </a:r>
            <a:r>
              <a:rPr lang="it-IT" dirty="0" smtClean="0"/>
              <a:t>ogni componente </a:t>
            </a:r>
            <a:r>
              <a:rPr lang="it-IT" dirty="0"/>
              <a:t>del personale scolastico</a:t>
            </a:r>
          </a:p>
          <a:p>
            <a:pPr marL="6858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insegnanti; amministrativi; collaboratori; tecnici </a:t>
            </a:r>
            <a:r>
              <a:rPr lang="it-IT" dirty="0">
                <a:solidFill>
                  <a:srgbClr val="FF0000"/>
                </a:solidFill>
              </a:rPr>
              <a:t>(solo per alcune tipologie di istituti superiori)</a:t>
            </a:r>
          </a:p>
          <a:p>
            <a:pPr marL="68580" indent="0">
              <a:buNone/>
            </a:pPr>
            <a:r>
              <a:rPr lang="it-IT" dirty="0"/>
              <a:t>questa è l’area senz’altro </a:t>
            </a:r>
            <a:r>
              <a:rPr lang="it-IT" b="1" dirty="0"/>
              <a:t>più specifica </a:t>
            </a:r>
            <a:r>
              <a:rPr lang="it-IT" dirty="0" smtClean="0"/>
              <a:t>propone </a:t>
            </a:r>
            <a:r>
              <a:rPr lang="it-IT" dirty="0"/>
              <a:t>indicatori che </a:t>
            </a:r>
            <a:r>
              <a:rPr lang="it-IT" dirty="0" smtClean="0"/>
              <a:t>entrano direttamente </a:t>
            </a:r>
            <a:r>
              <a:rPr lang="it-IT" dirty="0"/>
              <a:t>nel merito delle componenti essenziali del lavoro delle quattro </a:t>
            </a:r>
            <a:r>
              <a:rPr lang="it-IT" dirty="0" smtClean="0"/>
              <a:t>categorie, comprendendo </a:t>
            </a:r>
            <a:r>
              <a:rPr lang="it-IT" dirty="0"/>
              <a:t>le </a:t>
            </a:r>
            <a:r>
              <a:rPr lang="it-IT" u="sng" dirty="0"/>
              <a:t>mansioni e il loro svolgimento, la specificità del </a:t>
            </a:r>
            <a:r>
              <a:rPr lang="it-IT" u="sng"/>
              <a:t>ruolo </a:t>
            </a:r>
            <a:r>
              <a:rPr lang="it-IT" u="sng" smtClean="0"/>
              <a:t>lavoratore, </a:t>
            </a:r>
            <a:r>
              <a:rPr lang="it-IT" u="sng" dirty="0"/>
              <a:t>i tempi e </a:t>
            </a:r>
            <a:r>
              <a:rPr lang="it-IT" u="sng" dirty="0" smtClean="0"/>
              <a:t>i ritmi </a:t>
            </a:r>
            <a:r>
              <a:rPr lang="it-IT" u="sng" dirty="0"/>
              <a:t>del lavoro, le ambiguità o i conflitti di ruolo, l’addestramento e la qualità dei </a:t>
            </a:r>
            <a:r>
              <a:rPr lang="it-IT" u="sng" dirty="0" smtClean="0"/>
              <a:t>rapporti interpersonali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xmlns="" val="32888946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848872" cy="114300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II fase: approfondimento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4536504"/>
          </a:xfrm>
        </p:spPr>
        <p:txBody>
          <a:bodyPr>
            <a:noAutofit/>
          </a:bodyPr>
          <a:lstStyle/>
          <a:p>
            <a:r>
              <a:rPr lang="it-IT" sz="2800" dirty="0"/>
              <a:t>un </a:t>
            </a:r>
            <a:r>
              <a:rPr lang="it-IT" sz="2800" b="1" dirty="0"/>
              <a:t>questionario soggettivo </a:t>
            </a:r>
            <a:r>
              <a:rPr lang="it-IT" sz="2800" dirty="0"/>
              <a:t>sulla percezione della problematica SL-C, da somministrare </a:t>
            </a:r>
            <a:r>
              <a:rPr lang="it-IT" sz="2800" dirty="0" smtClean="0"/>
              <a:t>al personale </a:t>
            </a:r>
            <a:r>
              <a:rPr lang="it-IT" sz="2800" dirty="0"/>
              <a:t>scolastico qualora le misure correttive poste in essere dopo una prima </a:t>
            </a:r>
            <a:r>
              <a:rPr lang="it-IT" sz="2800" dirty="0" smtClean="0"/>
              <a:t>valutazione risultino inefficaci </a:t>
            </a:r>
          </a:p>
          <a:p>
            <a:r>
              <a:rPr lang="it-IT" sz="2800" dirty="0" smtClean="0"/>
              <a:t>un </a:t>
            </a:r>
            <a:r>
              <a:rPr lang="it-IT" sz="2800" b="1" dirty="0"/>
              <a:t>pacchetto formativo </a:t>
            </a:r>
            <a:r>
              <a:rPr lang="it-IT" sz="2800" dirty="0"/>
              <a:t>sul tema dei rischi </a:t>
            </a:r>
            <a:r>
              <a:rPr lang="it-IT" sz="2800" dirty="0" smtClean="0"/>
              <a:t>SL-C, in </a:t>
            </a:r>
            <a:r>
              <a:rPr lang="it-IT" sz="2800" dirty="0"/>
              <a:t>coerenza con l’accordo Stato-Regioni </a:t>
            </a:r>
            <a:r>
              <a:rPr lang="it-IT" sz="2800" dirty="0" smtClean="0"/>
              <a:t>del 21/12/2011 </a:t>
            </a:r>
            <a:r>
              <a:rPr lang="it-IT" sz="2800" dirty="0"/>
              <a:t>sulla formazione ex art. 37 del </a:t>
            </a:r>
            <a:r>
              <a:rPr lang="it-IT" sz="2800" dirty="0" err="1"/>
              <a:t>D.Lgs.</a:t>
            </a:r>
            <a:r>
              <a:rPr lang="it-IT" sz="2800" dirty="0"/>
              <a:t> </a:t>
            </a:r>
            <a:r>
              <a:rPr lang="it-IT" sz="2800" dirty="0" smtClean="0"/>
              <a:t>81/2008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420747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44624"/>
            <a:ext cx="7024744" cy="1143000"/>
          </a:xfrm>
        </p:spPr>
        <p:txBody>
          <a:bodyPr/>
          <a:lstStyle/>
          <a:p>
            <a:r>
              <a:rPr lang="it-IT" dirty="0" smtClean="0"/>
              <a:t>Alcuni dati…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268760"/>
            <a:ext cx="7776864" cy="504056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it-IT" dirty="0"/>
              <a:t>Nell’Unione Europea, lo stress legato all’attività lavorativa </a:t>
            </a:r>
            <a:r>
              <a:rPr lang="it-IT" dirty="0" smtClean="0"/>
              <a:t>è il </a:t>
            </a:r>
            <a:r>
              <a:rPr lang="it-IT" b="1" dirty="0"/>
              <a:t>secondo problema di salute più comune nel mondo del lavoro</a:t>
            </a:r>
            <a:r>
              <a:rPr lang="it-IT" dirty="0"/>
              <a:t>,</a:t>
            </a:r>
          </a:p>
          <a:p>
            <a:r>
              <a:rPr lang="it-IT" dirty="0"/>
              <a:t>dopo i dolori alla schiena, che colpisce quasi </a:t>
            </a:r>
            <a:r>
              <a:rPr lang="it-IT" b="1" dirty="0"/>
              <a:t>un lavoratore su tre</a:t>
            </a:r>
            <a:r>
              <a:rPr lang="it-IT" dirty="0"/>
              <a:t>.</a:t>
            </a:r>
            <a:endParaRPr lang="it-IT" b="1" dirty="0" smtClean="0"/>
          </a:p>
          <a:p>
            <a:r>
              <a:rPr lang="it-IT" dirty="0" smtClean="0"/>
              <a:t>sono </a:t>
            </a:r>
            <a:r>
              <a:rPr lang="it-IT" b="1" dirty="0"/>
              <a:t>40 milioni </a:t>
            </a:r>
            <a:r>
              <a:rPr lang="it-IT" dirty="0"/>
              <a:t>i lavoratori che ogni anno </a:t>
            </a:r>
            <a:r>
              <a:rPr lang="it-IT" dirty="0" smtClean="0"/>
              <a:t>accusano disturbi </a:t>
            </a:r>
            <a:r>
              <a:rPr lang="it-IT" dirty="0"/>
              <a:t>correlabili allo stress</a:t>
            </a:r>
          </a:p>
          <a:p>
            <a:r>
              <a:rPr lang="it-IT" dirty="0"/>
              <a:t>il conseguente costo sociale ammonta a </a:t>
            </a:r>
            <a:r>
              <a:rPr lang="it-IT" b="1" dirty="0"/>
              <a:t>20 miliardi di euro</a:t>
            </a:r>
          </a:p>
          <a:p>
            <a:r>
              <a:rPr lang="it-IT" dirty="0"/>
              <a:t>il 50% di questi lavoratori ritiene che la causa </a:t>
            </a:r>
            <a:r>
              <a:rPr lang="it-IT" dirty="0" smtClean="0"/>
              <a:t>principale sia </a:t>
            </a:r>
            <a:r>
              <a:rPr lang="it-IT" dirty="0"/>
              <a:t>la </a:t>
            </a:r>
            <a:r>
              <a:rPr lang="it-IT" b="1" dirty="0"/>
              <a:t>pressione temporale </a:t>
            </a:r>
            <a:r>
              <a:rPr lang="it-IT" dirty="0"/>
              <a:t>(troppo da fare in poco tempo)</a:t>
            </a:r>
          </a:p>
          <a:p>
            <a:r>
              <a:rPr lang="it-IT" dirty="0" smtClean="0"/>
              <a:t>il </a:t>
            </a:r>
            <a:r>
              <a:rPr lang="it-IT" dirty="0"/>
              <a:t>23% attribuisce allo stress frequenti sintomi di </a:t>
            </a:r>
            <a:r>
              <a:rPr lang="it-IT" b="1" dirty="0" smtClean="0"/>
              <a:t>stanchezza generalizzata </a:t>
            </a:r>
            <a:r>
              <a:rPr lang="it-IT" dirty="0"/>
              <a:t>(senza causa apparente e ancor prima di </a:t>
            </a:r>
            <a:r>
              <a:rPr lang="it-IT" dirty="0" smtClean="0"/>
              <a:t>iniziare la </a:t>
            </a:r>
            <a:r>
              <a:rPr lang="it-IT" dirty="0"/>
              <a:t>giornata lavorativa)</a:t>
            </a:r>
          </a:p>
        </p:txBody>
      </p:sp>
    </p:spTree>
    <p:extLst>
      <p:ext uri="{BB962C8B-B14F-4D97-AF65-F5344CB8AC3E}">
        <p14:creationId xmlns:p14="http://schemas.microsoft.com/office/powerpoint/2010/main" xmlns="" val="282378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68747"/>
            <a:ext cx="7479387" cy="3932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20475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D.Lgs.</a:t>
            </a:r>
            <a:r>
              <a:rPr lang="it-IT" dirty="0"/>
              <a:t> 81/2008, art. 28, comma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628800"/>
            <a:ext cx="7776864" cy="4752528"/>
          </a:xfrm>
        </p:spPr>
        <p:txBody>
          <a:bodyPr>
            <a:normAutofit lnSpcReduction="10000"/>
          </a:bodyPr>
          <a:lstStyle/>
          <a:p>
            <a:pPr marL="68580" indent="0" algn="ctr">
              <a:buNone/>
            </a:pPr>
            <a:r>
              <a:rPr lang="it-IT" i="1" dirty="0" smtClean="0"/>
              <a:t>«la </a:t>
            </a:r>
            <a:r>
              <a:rPr lang="it-IT" i="1" dirty="0"/>
              <a:t>valutazione di cui all’art. 17, comma 1, lettera a, anche </a:t>
            </a:r>
            <a:r>
              <a:rPr lang="it-IT" i="1" dirty="0" smtClean="0"/>
              <a:t>nelle scelte </a:t>
            </a:r>
            <a:r>
              <a:rPr lang="it-IT" i="1" dirty="0"/>
              <a:t>delle attrezzature di lavoro e delle sostanze e dei preparati chimici impiegati, nonché nella sistemazione dei luoghi </a:t>
            </a:r>
            <a:r>
              <a:rPr lang="it-IT" i="1" dirty="0" smtClean="0"/>
              <a:t>di lavoro</a:t>
            </a:r>
            <a:r>
              <a:rPr lang="it-IT" i="1" dirty="0"/>
              <a:t>, deve riguardare tutti i rischi per la sicurezza e la salute dei lavoratori, ivi compresi quelli riguardanti gruppi </a:t>
            </a:r>
            <a:r>
              <a:rPr lang="it-IT" i="1" dirty="0" smtClean="0"/>
              <a:t>di lavoratori </a:t>
            </a:r>
            <a:r>
              <a:rPr lang="it-IT" i="1" dirty="0"/>
              <a:t>esposti a rischi particolari, </a:t>
            </a:r>
            <a:r>
              <a:rPr lang="it-IT" b="1" i="1" dirty="0"/>
              <a:t>tra cui anche quelli collegati allo stress </a:t>
            </a:r>
            <a:r>
              <a:rPr lang="it-IT" b="1" i="1" dirty="0" smtClean="0"/>
              <a:t>lavoro correlato</a:t>
            </a:r>
            <a:r>
              <a:rPr lang="it-IT" b="1" i="1" dirty="0"/>
              <a:t>, secondo i </a:t>
            </a:r>
            <a:r>
              <a:rPr lang="it-IT" b="1" i="1" dirty="0" smtClean="0"/>
              <a:t>contenuti dell’accordo </a:t>
            </a:r>
            <a:r>
              <a:rPr lang="it-IT" b="1" i="1" dirty="0"/>
              <a:t>europeo dell’8 ottobre 2004</a:t>
            </a:r>
            <a:r>
              <a:rPr lang="it-IT" i="1" dirty="0"/>
              <a:t>, […]</a:t>
            </a:r>
            <a:r>
              <a:rPr lang="it-IT" b="1" i="1" dirty="0"/>
              <a:t>e nel rispetto delle indicazioni elaborate dalla Commissione </a:t>
            </a:r>
            <a:r>
              <a:rPr lang="it-IT" b="1" i="1" dirty="0" smtClean="0"/>
              <a:t>Consultiva permanente </a:t>
            </a:r>
            <a:r>
              <a:rPr lang="it-IT" b="1" i="1" dirty="0"/>
              <a:t>per la salute e sicurezza sul </a:t>
            </a:r>
            <a:r>
              <a:rPr lang="it-IT" b="1" i="1" dirty="0" smtClean="0"/>
              <a:t>lavoro»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11819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D.Lgs.</a:t>
            </a:r>
            <a:r>
              <a:rPr lang="it-IT" dirty="0"/>
              <a:t> 81/2008, art. 28, comma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412776"/>
            <a:ext cx="7776864" cy="4896544"/>
          </a:xfrm>
        </p:spPr>
        <p:txBody>
          <a:bodyPr>
            <a:normAutofit lnSpcReduction="10000"/>
          </a:bodyPr>
          <a:lstStyle/>
          <a:p>
            <a:r>
              <a:rPr lang="it-IT" i="1" dirty="0" smtClean="0"/>
              <a:t>«</a:t>
            </a:r>
            <a:r>
              <a:rPr lang="it-IT" dirty="0"/>
              <a:t>Formazione </a:t>
            </a:r>
            <a:r>
              <a:rPr lang="it-IT" dirty="0" smtClean="0"/>
              <a:t>Generale: Con </a:t>
            </a:r>
            <a:r>
              <a:rPr lang="it-IT" dirty="0"/>
              <a:t>riferimento alla lettera a) del comma 1 dell'articolo 37 del </a:t>
            </a:r>
            <a:r>
              <a:rPr lang="it-IT" dirty="0" err="1"/>
              <a:t>D.Lgs.</a:t>
            </a:r>
            <a:r>
              <a:rPr lang="it-IT" dirty="0"/>
              <a:t> n. 81/08, la durata del </a:t>
            </a:r>
            <a:r>
              <a:rPr lang="it-IT" dirty="0" smtClean="0"/>
              <a:t>modulo generale </a:t>
            </a:r>
            <a:r>
              <a:rPr lang="it-IT" dirty="0"/>
              <a:t>non deve essere inferiore alle 4 ore, e deve essere dedicata alla presentazione dei </a:t>
            </a:r>
            <a:r>
              <a:rPr lang="it-IT" dirty="0" smtClean="0"/>
              <a:t>concetti generali </a:t>
            </a:r>
            <a:r>
              <a:rPr lang="it-IT" dirty="0"/>
              <a:t>in tema di prevenzione e sicurezza sul </a:t>
            </a:r>
            <a:r>
              <a:rPr lang="it-IT" dirty="0" smtClean="0"/>
              <a:t>lavoro»</a:t>
            </a:r>
          </a:p>
          <a:p>
            <a:r>
              <a:rPr lang="it-IT" dirty="0" smtClean="0"/>
              <a:t>«Formazione Specifica: Con </a:t>
            </a:r>
            <a:r>
              <a:rPr lang="it-IT" dirty="0"/>
              <a:t>riferimento alla lettera b) del comma 1 e al comma 3 dell'articolo 37 del </a:t>
            </a:r>
            <a:r>
              <a:rPr lang="it-IT" dirty="0" err="1"/>
              <a:t>D.Lgs.</a:t>
            </a:r>
            <a:r>
              <a:rPr lang="it-IT" dirty="0"/>
              <a:t> n. </a:t>
            </a:r>
            <a:r>
              <a:rPr lang="it-IT" dirty="0" smtClean="0"/>
              <a:t>81/08:</a:t>
            </a:r>
          </a:p>
          <a:p>
            <a:pPr marL="68580" indent="0">
              <a:buNone/>
            </a:pPr>
            <a:r>
              <a:rPr lang="it-IT" dirty="0" smtClean="0"/>
              <a:t>	…</a:t>
            </a:r>
          </a:p>
          <a:p>
            <a:pPr marL="68580" indent="0">
              <a:buNone/>
            </a:pPr>
            <a:r>
              <a:rPr lang="it-IT" dirty="0"/>
              <a:t>	</a:t>
            </a:r>
            <a:r>
              <a:rPr lang="it-IT" dirty="0" smtClean="0"/>
              <a:t>stress lavoro correlato</a:t>
            </a:r>
          </a:p>
          <a:p>
            <a:pPr marL="68580" indent="0">
              <a:buNone/>
            </a:pPr>
            <a:r>
              <a:rPr lang="it-IT" dirty="0"/>
              <a:t>	</a:t>
            </a:r>
            <a:r>
              <a:rPr lang="it-IT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3441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757888"/>
          </a:xfrm>
        </p:spPr>
        <p:txBody>
          <a:bodyPr/>
          <a:lstStyle/>
          <a:p>
            <a:r>
              <a:rPr lang="it-IT" dirty="0" smtClean="0"/>
              <a:t>Chi viene colpito?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rmAutofit lnSpcReduction="10000"/>
          </a:bodyPr>
          <a:lstStyle/>
          <a:p>
            <a:pPr marL="68580" indent="0" algn="ctr">
              <a:lnSpc>
                <a:spcPct val="90000"/>
              </a:lnSpc>
              <a:buNone/>
            </a:pPr>
            <a:r>
              <a:rPr lang="it-IT" sz="2600" b="1" dirty="0" smtClean="0"/>
              <a:t>TUTTI !</a:t>
            </a:r>
          </a:p>
          <a:p>
            <a:pPr marL="68580" indent="0">
              <a:lnSpc>
                <a:spcPct val="90000"/>
              </a:lnSpc>
              <a:buNone/>
            </a:pPr>
            <a:r>
              <a:rPr lang="it-IT" sz="2600" dirty="0" smtClean="0"/>
              <a:t>I lavoratori più </a:t>
            </a:r>
            <a:r>
              <a:rPr lang="it-IT" sz="2600" dirty="0"/>
              <a:t>“esposti“ sono:</a:t>
            </a:r>
          </a:p>
          <a:p>
            <a:pPr>
              <a:lnSpc>
                <a:spcPct val="90000"/>
              </a:lnSpc>
            </a:pPr>
            <a:endParaRPr lang="it-IT" sz="2600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600" dirty="0"/>
              <a:t> operatori della sanità: medici, psicologi ed infermieri     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600" dirty="0"/>
              <a:t> operatori di comunità: assistenti sociali e domiciliari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600" dirty="0"/>
              <a:t> </a:t>
            </a:r>
            <a:r>
              <a:rPr lang="it-IT" sz="2600" dirty="0">
                <a:solidFill>
                  <a:srgbClr val="FF0000"/>
                </a:solidFill>
              </a:rPr>
              <a:t>educatori, </a:t>
            </a:r>
            <a:r>
              <a:rPr lang="it-IT" sz="2600" dirty="0" smtClean="0">
                <a:solidFill>
                  <a:srgbClr val="FF0000"/>
                </a:solidFill>
              </a:rPr>
              <a:t>insegnanti </a:t>
            </a:r>
            <a:r>
              <a:rPr lang="it-IT" sz="1800" dirty="0" smtClean="0">
                <a:solidFill>
                  <a:srgbClr val="FF0000"/>
                </a:solidFill>
              </a:rPr>
              <a:t>(il </a:t>
            </a:r>
            <a:r>
              <a:rPr lang="it-IT" sz="1800" b="1" dirty="0" smtClean="0">
                <a:solidFill>
                  <a:srgbClr val="FF0000"/>
                </a:solidFill>
              </a:rPr>
              <a:t>proprio</a:t>
            </a:r>
            <a:r>
              <a:rPr lang="it-IT" sz="1800" dirty="0" smtClean="0">
                <a:solidFill>
                  <a:srgbClr val="FF0000"/>
                </a:solidFill>
              </a:rPr>
              <a:t> insegnante)</a:t>
            </a:r>
            <a:endParaRPr lang="it-IT" sz="2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600" dirty="0"/>
              <a:t> poliziotti, polizia penitenziaria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600" dirty="0"/>
              <a:t> vigili del fuoco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6217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Lo stress</a:t>
            </a:r>
            <a:endParaRPr lang="it-IT" sz="40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0086" y="2132856"/>
            <a:ext cx="3484514" cy="411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247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1047</TotalTime>
  <Words>1733</Words>
  <Application>Microsoft Office PowerPoint</Application>
  <PresentationFormat>Presentazione su schermo (4:3)</PresentationFormat>
  <Paragraphs>167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Austin</vt:lpstr>
      <vt:lpstr>S.L.C.</vt:lpstr>
      <vt:lpstr>Costituzione art. 3:</vt:lpstr>
      <vt:lpstr>Diapositiva 3</vt:lpstr>
      <vt:lpstr>Alcuni dati…</vt:lpstr>
      <vt:lpstr>Diapositiva 5</vt:lpstr>
      <vt:lpstr>D.Lgs. 81/2008, art. 28, comma 1</vt:lpstr>
      <vt:lpstr>D.Lgs. 81/2008, art. 28, comma 1</vt:lpstr>
      <vt:lpstr>Chi viene colpito?</vt:lpstr>
      <vt:lpstr>Lo stress</vt:lpstr>
      <vt:lpstr>Che cos’è???</vt:lpstr>
      <vt:lpstr>Che cos’è???</vt:lpstr>
      <vt:lpstr>Sindrome di adattamento</vt:lpstr>
      <vt:lpstr>Stress e salute….</vt:lpstr>
      <vt:lpstr>Sindrome generale di adattamento</vt:lpstr>
      <vt:lpstr>Diapositiva 15</vt:lpstr>
      <vt:lpstr>Vittorio Lodolo D’Oria: Scuola di follia Armando Editore – 2005 - 24 €</vt:lpstr>
      <vt:lpstr>Il mestiere dell’insegnante:</vt:lpstr>
      <vt:lpstr>Diapositiva 18</vt:lpstr>
      <vt:lpstr>Diapositiva 19</vt:lpstr>
      <vt:lpstr>L’insegnante a rischio</vt:lpstr>
      <vt:lpstr>Eventi «stressanti»:</vt:lpstr>
      <vt:lpstr>Eventi «stressanti»:</vt:lpstr>
      <vt:lpstr>Eventi «stressanti nella scuola»:</vt:lpstr>
      <vt:lpstr>Perché valutare…….</vt:lpstr>
      <vt:lpstr>Diapositiva 25</vt:lpstr>
      <vt:lpstr>Diapositiva 26</vt:lpstr>
      <vt:lpstr>Stress e lavoro….</vt:lpstr>
      <vt:lpstr>Il Burn-Out</vt:lpstr>
      <vt:lpstr>Che cos’è???</vt:lpstr>
      <vt:lpstr>Diapositiva 30</vt:lpstr>
      <vt:lpstr>Diapositiva 31</vt:lpstr>
      <vt:lpstr>Valutazione dello SLC</vt:lpstr>
      <vt:lpstr>Diapositiva 33</vt:lpstr>
      <vt:lpstr>I fase: raccolta dati</vt:lpstr>
      <vt:lpstr>Check list:</vt:lpstr>
      <vt:lpstr>Check list:</vt:lpstr>
      <vt:lpstr>II fase: approfondimento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M.M.C.</dc:title>
  <cp:lastModifiedBy>Marco</cp:lastModifiedBy>
  <cp:revision>115</cp:revision>
  <dcterms:modified xsi:type="dcterms:W3CDTF">2013-03-12T13:10:03Z</dcterms:modified>
</cp:coreProperties>
</file>