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77" r:id="rId7"/>
    <p:sldId id="278" r:id="rId8"/>
    <p:sldId id="272" r:id="rId9"/>
    <p:sldId id="273" r:id="rId10"/>
    <p:sldId id="274" r:id="rId11"/>
    <p:sldId id="275" r:id="rId12"/>
    <p:sldId id="276" r:id="rId13"/>
    <p:sldId id="261" r:id="rId14"/>
    <p:sldId id="263" r:id="rId15"/>
    <p:sldId id="262" r:id="rId16"/>
    <p:sldId id="269" r:id="rId17"/>
    <p:sldId id="264" r:id="rId18"/>
    <p:sldId id="265" r:id="rId19"/>
    <p:sldId id="266" r:id="rId20"/>
    <p:sldId id="268" r:id="rId21"/>
    <p:sldId id="279" r:id="rId22"/>
    <p:sldId id="271" r:id="rId23"/>
    <p:sldId id="270" r:id="rId2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39" autoAdjust="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4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10/01/2013</a:t>
            </a:fld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10/01/2013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10/01/2013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10/01/2013</a:t>
            </a:fld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10/01/2013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10/01/2013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10/01/2013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10/01/2013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10/01/2013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10/01/2013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10/01/2013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10/01/2013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www.scale.it/immagini/scala_appoggio_vetroresina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Modalità di corretto uso e manutenzione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SCALE PORTATILI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95717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75405"/>
            <a:ext cx="3116052" cy="277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olo 2"/>
          <p:cNvSpPr txBox="1">
            <a:spLocks/>
          </p:cNvSpPr>
          <p:nvPr/>
        </p:nvSpPr>
        <p:spPr>
          <a:xfrm>
            <a:off x="251520" y="152400"/>
            <a:ext cx="8640960" cy="75632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 smtClean="0">
                <a:solidFill>
                  <a:schemeClr val="accent3"/>
                </a:solidFill>
              </a:rPr>
              <a:t>IL POSIZIONAMENTO</a:t>
            </a:r>
            <a:endParaRPr lang="it-IT" dirty="0">
              <a:solidFill>
                <a:schemeClr val="accent3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6" y="3573016"/>
            <a:ext cx="2522030" cy="301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75405"/>
            <a:ext cx="2522030" cy="1767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egnaposto contenuto 1"/>
          <p:cNvSpPr txBox="1">
            <a:spLocks/>
          </p:cNvSpPr>
          <p:nvPr/>
        </p:nvSpPr>
        <p:spPr>
          <a:xfrm>
            <a:off x="541506" y="5013176"/>
            <a:ext cx="3186106" cy="69024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600" dirty="0" smtClean="0"/>
              <a:t>Non utilizzare le scale come passerelle/impalcature</a:t>
            </a:r>
          </a:p>
          <a:p>
            <a:endParaRPr lang="it-IT" sz="1600" dirty="0"/>
          </a:p>
        </p:txBody>
      </p:sp>
      <p:sp>
        <p:nvSpPr>
          <p:cNvPr id="2" name="Freccia a destra con strisce 1"/>
          <p:cNvSpPr/>
          <p:nvPr/>
        </p:nvSpPr>
        <p:spPr>
          <a:xfrm rot="16200000">
            <a:off x="1882531" y="4401108"/>
            <a:ext cx="504056" cy="7200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egnaposto contenuto 1"/>
          <p:cNvSpPr txBox="1">
            <a:spLocks/>
          </p:cNvSpPr>
          <p:nvPr/>
        </p:nvSpPr>
        <p:spPr>
          <a:xfrm>
            <a:off x="1187624" y="5897199"/>
            <a:ext cx="3186106" cy="690243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600" dirty="0" smtClean="0"/>
              <a:t>Assicurarsi che non siano possibili scivolamenti </a:t>
            </a:r>
            <a:r>
              <a:rPr lang="it-IT" sz="1600" dirty="0" smtClean="0">
                <a:solidFill>
                  <a:schemeClr val="accent3"/>
                </a:solidFill>
              </a:rPr>
              <a:t>(anche chiedendo aiuto ad un’altra persona)</a:t>
            </a:r>
          </a:p>
          <a:p>
            <a:endParaRPr lang="it-IT" sz="1600" dirty="0"/>
          </a:p>
        </p:txBody>
      </p:sp>
      <p:sp>
        <p:nvSpPr>
          <p:cNvPr id="11" name="Freccia a destra con strisce 10"/>
          <p:cNvSpPr/>
          <p:nvPr/>
        </p:nvSpPr>
        <p:spPr>
          <a:xfrm>
            <a:off x="4481742" y="5882280"/>
            <a:ext cx="504056" cy="7200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egnaposto contenuto 1"/>
          <p:cNvSpPr txBox="1">
            <a:spLocks/>
          </p:cNvSpPr>
          <p:nvPr/>
        </p:nvSpPr>
        <p:spPr>
          <a:xfrm>
            <a:off x="5176068" y="969884"/>
            <a:ext cx="3186106" cy="690243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600" dirty="0" smtClean="0"/>
              <a:t>Verificare anche i dispositivi anti-</a:t>
            </a:r>
            <a:r>
              <a:rPr lang="it-IT" sz="1600" dirty="0" err="1" smtClean="0"/>
              <a:t>sdruciolevoli</a:t>
            </a:r>
            <a:r>
              <a:rPr lang="it-IT" sz="1600" dirty="0" smtClean="0"/>
              <a:t> posti agli estremi superiori (se presenti)</a:t>
            </a:r>
            <a:endParaRPr lang="it-IT" sz="1600" dirty="0" smtClean="0">
              <a:solidFill>
                <a:schemeClr val="accent3"/>
              </a:solidFill>
            </a:endParaRPr>
          </a:p>
          <a:p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4097085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4984"/>
            <a:ext cx="2603500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3851920" y="3284984"/>
            <a:ext cx="2016224" cy="2881312"/>
            <a:chOff x="3141" y="10144"/>
            <a:chExt cx="3152" cy="4780"/>
          </a:xfrm>
        </p:grpSpPr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1" y="10144"/>
              <a:ext cx="3152" cy="4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3861" y="11824"/>
              <a:ext cx="1320" cy="132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Line 11"/>
            <p:cNvSpPr>
              <a:spLocks noChangeShapeType="1"/>
            </p:cNvSpPr>
            <p:nvPr/>
          </p:nvSpPr>
          <p:spPr bwMode="auto">
            <a:xfrm flipH="1">
              <a:off x="3861" y="11704"/>
              <a:ext cx="1320" cy="143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6511755" y="3284984"/>
            <a:ext cx="2016224" cy="2880459"/>
            <a:chOff x="7941" y="8944"/>
            <a:chExt cx="3390" cy="5140"/>
          </a:xfrm>
        </p:grpSpPr>
        <p:pic>
          <p:nvPicPr>
            <p:cNvPr id="9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1" y="8944"/>
              <a:ext cx="3390" cy="5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Line 14"/>
            <p:cNvSpPr>
              <a:spLocks noChangeShapeType="1"/>
            </p:cNvSpPr>
            <p:nvPr/>
          </p:nvSpPr>
          <p:spPr bwMode="auto">
            <a:xfrm>
              <a:off x="8781" y="10744"/>
              <a:ext cx="1680" cy="14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 flipH="1">
              <a:off x="8781" y="10624"/>
              <a:ext cx="1680" cy="156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04" y="548680"/>
            <a:ext cx="44958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30425"/>
            <a:ext cx="2443811" cy="2460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989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2"/>
          <p:cNvSpPr txBox="1">
            <a:spLocks/>
          </p:cNvSpPr>
          <p:nvPr/>
        </p:nvSpPr>
        <p:spPr>
          <a:xfrm>
            <a:off x="251520" y="152400"/>
            <a:ext cx="8640960" cy="75632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 smtClean="0">
                <a:solidFill>
                  <a:schemeClr val="accent3"/>
                </a:solidFill>
              </a:rPr>
              <a:t>SALITA, UTILIZZO,  DISCESA</a:t>
            </a:r>
            <a:endParaRPr lang="it-IT" dirty="0">
              <a:solidFill>
                <a:schemeClr val="accent3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1584175" cy="294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77337"/>
            <a:ext cx="1584175" cy="2728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egnaposto contenuto 1"/>
          <p:cNvSpPr txBox="1">
            <a:spLocks/>
          </p:cNvSpPr>
          <p:nvPr/>
        </p:nvSpPr>
        <p:spPr>
          <a:xfrm>
            <a:off x="2339752" y="1484784"/>
            <a:ext cx="6492794" cy="4410852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200" dirty="0" smtClean="0">
                <a:solidFill>
                  <a:schemeClr val="accent3"/>
                </a:solidFill>
              </a:rPr>
              <a:t>Viso</a:t>
            </a:r>
            <a:r>
              <a:rPr lang="it-IT" sz="2200" dirty="0" smtClean="0"/>
              <a:t> rivolto verso la scala</a:t>
            </a:r>
          </a:p>
          <a:p>
            <a:r>
              <a:rPr lang="it-IT" sz="2200" dirty="0" smtClean="0"/>
              <a:t>Tenersi con entrambe le mani </a:t>
            </a:r>
            <a:r>
              <a:rPr lang="it-IT" sz="2200" dirty="0" smtClean="0">
                <a:solidFill>
                  <a:schemeClr val="accent3"/>
                </a:solidFill>
              </a:rPr>
              <a:t>(regola dei 3 appoggi)</a:t>
            </a:r>
          </a:p>
          <a:p>
            <a:r>
              <a:rPr lang="it-IT" sz="2200" dirty="0" smtClean="0"/>
              <a:t>Evitare le </a:t>
            </a:r>
            <a:r>
              <a:rPr lang="it-IT" sz="2200" dirty="0" smtClean="0">
                <a:solidFill>
                  <a:schemeClr val="accent3"/>
                </a:solidFill>
              </a:rPr>
              <a:t>scarpe con i tacchi</a:t>
            </a:r>
          </a:p>
          <a:p>
            <a:r>
              <a:rPr lang="it-IT" sz="2200" dirty="0" smtClean="0">
                <a:solidFill>
                  <a:schemeClr val="accent3"/>
                </a:solidFill>
              </a:rPr>
              <a:t>Non trasportare oggetti lungo la scala</a:t>
            </a:r>
            <a:r>
              <a:rPr lang="it-IT" sz="2200" dirty="0" smtClean="0"/>
              <a:t> (facendosi aiutare da terra, utilizzando una borsa, posizionandoli preventivamente, …)</a:t>
            </a:r>
          </a:p>
          <a:p>
            <a:r>
              <a:rPr lang="it-IT" sz="2200" dirty="0" smtClean="0"/>
              <a:t>La scala deve essere utilizzata da </a:t>
            </a:r>
            <a:r>
              <a:rPr lang="it-IT" sz="2200" dirty="0" smtClean="0">
                <a:solidFill>
                  <a:schemeClr val="accent3"/>
                </a:solidFill>
              </a:rPr>
              <a:t>una persona per volta </a:t>
            </a:r>
            <a:r>
              <a:rPr lang="it-IT" sz="2200" dirty="0" smtClean="0"/>
              <a:t>(anche se doppia a gradini)</a:t>
            </a:r>
          </a:p>
          <a:p>
            <a:r>
              <a:rPr lang="it-IT" sz="2200" dirty="0" smtClean="0"/>
              <a:t>Non lasciare </a:t>
            </a:r>
            <a:r>
              <a:rPr lang="it-IT" sz="2200" dirty="0" smtClean="0">
                <a:solidFill>
                  <a:schemeClr val="accent3"/>
                </a:solidFill>
              </a:rPr>
              <a:t>cadere oggetti dall’alto </a:t>
            </a:r>
            <a:r>
              <a:rPr lang="it-IT" sz="2200" dirty="0" smtClean="0"/>
              <a:t>(o lanciarli dal basso)</a:t>
            </a:r>
          </a:p>
          <a:p>
            <a:r>
              <a:rPr lang="it-IT" sz="2200" dirty="0"/>
              <a:t>Scendere sempre prima dalla scala prima di compiere qualsiasi </a:t>
            </a:r>
            <a:r>
              <a:rPr lang="it-IT" sz="2200" dirty="0">
                <a:solidFill>
                  <a:schemeClr val="accent3"/>
                </a:solidFill>
              </a:rPr>
              <a:t>spostamento laterale</a:t>
            </a:r>
            <a:endParaRPr lang="it-IT" sz="2200" dirty="0" smtClean="0">
              <a:solidFill>
                <a:schemeClr val="accent3"/>
              </a:solidFill>
            </a:endParaRPr>
          </a:p>
          <a:p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685936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1556792"/>
            <a:ext cx="6625406" cy="4539208"/>
          </a:xfrm>
        </p:spPr>
        <p:txBody>
          <a:bodyPr/>
          <a:lstStyle/>
          <a:p>
            <a:pPr marL="476250" indent="-374650">
              <a:tabLst>
                <a:tab pos="666750" algn="l"/>
              </a:tabLst>
              <a:defRPr/>
            </a:pPr>
            <a:r>
              <a:rPr lang="it-IT" sz="2800" dirty="0"/>
              <a:t>Sul mercato sono reperibili differenti tipologie di scale in </a:t>
            </a:r>
            <a:r>
              <a:rPr lang="it-IT" sz="2800" dirty="0" smtClean="0"/>
              <a:t>appoggio: è </a:t>
            </a:r>
            <a:r>
              <a:rPr lang="it-IT" sz="2800" dirty="0"/>
              <a:t>importante scegliere il tipo di scala idonea in relazione all’attività che deve essere svolta.</a:t>
            </a:r>
          </a:p>
          <a:p>
            <a:pPr marL="476250" indent="-374650">
              <a:tabLst>
                <a:tab pos="666750" algn="l"/>
              </a:tabLst>
              <a:defRPr/>
            </a:pPr>
            <a:r>
              <a:rPr lang="it-IT" sz="2800" dirty="0" smtClean="0"/>
              <a:t>Queste </a:t>
            </a:r>
            <a:r>
              <a:rPr lang="it-IT" sz="2800" dirty="0"/>
              <a:t>scale possono essere ad uno più tronchi </a:t>
            </a:r>
            <a:endParaRPr lang="it-IT" sz="2800" dirty="0" smtClean="0"/>
          </a:p>
          <a:p>
            <a:pPr marL="476250" indent="-374650">
              <a:tabLst>
                <a:tab pos="666750" algn="l"/>
              </a:tabLst>
              <a:defRPr/>
            </a:pPr>
            <a:r>
              <a:rPr lang="it-IT" sz="2800" dirty="0" smtClean="0"/>
              <a:t>È importante non raggiungere mai gli ultimi 3 gradini</a:t>
            </a:r>
            <a:endParaRPr lang="it-IT" sz="2800" dirty="0"/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chemeClr val="accent2"/>
                </a:solidFill>
              </a:rPr>
              <a:t>SCALE AD APPOGGIO</a:t>
            </a:r>
            <a:endParaRPr lang="it-IT" dirty="0">
              <a:solidFill>
                <a:schemeClr val="accent2"/>
              </a:solidFill>
            </a:endParaRPr>
          </a:p>
        </p:txBody>
      </p:sp>
      <p:pic>
        <p:nvPicPr>
          <p:cNvPr id="4" name="Picture 15" descr="http://www.scale.it/immagini/scala_appoggio_vetroresina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764704"/>
            <a:ext cx="1603375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771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46" y="1097178"/>
            <a:ext cx="2324501" cy="4565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947" y="1844824"/>
            <a:ext cx="6105525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olo 2"/>
          <p:cNvSpPr txBox="1">
            <a:spLocks/>
          </p:cNvSpPr>
          <p:nvPr/>
        </p:nvSpPr>
        <p:spPr>
          <a:xfrm>
            <a:off x="457200" y="152400"/>
            <a:ext cx="8229600" cy="612304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 smtClean="0">
                <a:solidFill>
                  <a:schemeClr val="tx1"/>
                </a:solidFill>
              </a:rPr>
              <a:t>Corretta inclinazione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421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860032" y="548680"/>
            <a:ext cx="3826768" cy="2664296"/>
          </a:xfrm>
        </p:spPr>
        <p:txBody>
          <a:bodyPr/>
          <a:lstStyle/>
          <a:p>
            <a:r>
              <a:rPr lang="it-IT" dirty="0"/>
              <a:t>non utilizzare una scala troppo alta per un lavoro troppo in basso;</a:t>
            </a:r>
          </a:p>
          <a:p>
            <a:r>
              <a:rPr lang="it-IT" dirty="0" smtClean="0"/>
              <a:t>non </a:t>
            </a:r>
            <a:r>
              <a:rPr lang="it-IT" dirty="0"/>
              <a:t>utilizzare una scala troppo bassa per un lavoro toppo in </a:t>
            </a:r>
            <a:r>
              <a:rPr lang="it-IT" dirty="0" smtClean="0"/>
              <a:t>alto.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4213870" cy="5335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52092"/>
            <a:ext cx="2808312" cy="2991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38911"/>
            <a:ext cx="129540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997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2952328" cy="489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459" y="1124744"/>
            <a:ext cx="4459903" cy="489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695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124744"/>
            <a:ext cx="5122912" cy="5184576"/>
          </a:xfrm>
        </p:spPr>
        <p:txBody>
          <a:bodyPr>
            <a:normAutofit fontScale="85000" lnSpcReduction="10000"/>
          </a:bodyPr>
          <a:lstStyle/>
          <a:p>
            <a:r>
              <a:rPr lang="it-IT" sz="2800" dirty="0"/>
              <a:t>La scala doppia più sicura è quella a gradini con piattaforma di stazionamento e dispositivo d’appiglio </a:t>
            </a:r>
            <a:r>
              <a:rPr lang="it-IT" sz="2800" dirty="0" smtClean="0"/>
              <a:t>(1.guardiacorpo).</a:t>
            </a:r>
          </a:p>
          <a:p>
            <a:r>
              <a:rPr lang="it-IT" sz="2800" dirty="0"/>
              <a:t>Le scale doppie a pioli, accessibili da ambedue le parti, </a:t>
            </a:r>
            <a:r>
              <a:rPr lang="it-IT" sz="2800" u="sng" dirty="0"/>
              <a:t>sono sprovviste di una piattaforma di stazionamento</a:t>
            </a:r>
            <a:r>
              <a:rPr lang="it-IT" sz="2800" dirty="0"/>
              <a:t> e di un dispositivo d’appiglio (</a:t>
            </a:r>
            <a:r>
              <a:rPr lang="it-IT" sz="2800" dirty="0" err="1"/>
              <a:t>guardiacorpo</a:t>
            </a:r>
            <a:r>
              <a:rPr lang="it-IT" sz="2800" dirty="0"/>
              <a:t>), queste scale devono essere scelte di un’altezza tale da </a:t>
            </a:r>
            <a:r>
              <a:rPr lang="it-IT" sz="2800" u="sng" dirty="0"/>
              <a:t>evitare di dover salire sugli ultimi tre pioli</a:t>
            </a:r>
            <a:r>
              <a:rPr lang="it-IT" sz="2800" dirty="0"/>
              <a:t>. Questi tre pioli garantiscono la stabilità della posizione di lavoro. </a:t>
            </a:r>
          </a:p>
          <a:p>
            <a:endParaRPr lang="it-IT" sz="2800" dirty="0"/>
          </a:p>
          <a:p>
            <a:endParaRPr lang="it-IT" dirty="0"/>
          </a:p>
        </p:txBody>
      </p:sp>
      <p:sp>
        <p:nvSpPr>
          <p:cNvPr id="4" name="Titolo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chemeClr val="accent2"/>
                </a:solidFill>
              </a:rPr>
              <a:t>SCALE DOPPIE</a:t>
            </a:r>
            <a:endParaRPr lang="it-IT" dirty="0">
              <a:solidFill>
                <a:schemeClr val="accent2"/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11" y="908720"/>
            <a:ext cx="2827402" cy="272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509" y="3630464"/>
            <a:ext cx="282740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730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510402" cy="4653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117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00150"/>
            <a:ext cx="2105025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1200151"/>
            <a:ext cx="3734199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625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17" y="404664"/>
            <a:ext cx="7471676" cy="356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17" y="4077072"/>
            <a:ext cx="7471676" cy="244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1638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USO </a:t>
            </a:r>
            <a:r>
              <a:rPr lang="it-IT" dirty="0"/>
              <a:t>S</a:t>
            </a:r>
            <a:r>
              <a:rPr lang="it-IT" dirty="0" smtClean="0"/>
              <a:t>CORRETTO….</a:t>
            </a:r>
            <a:endParaRPr lang="it-I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708807"/>
            <a:ext cx="4608512" cy="57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7053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USO </a:t>
            </a:r>
            <a:r>
              <a:rPr lang="it-IT" dirty="0"/>
              <a:t>S</a:t>
            </a:r>
            <a:r>
              <a:rPr lang="it-IT" dirty="0" smtClean="0"/>
              <a:t>CORRETTO….</a:t>
            </a:r>
            <a:endParaRPr lang="it-IT" dirty="0"/>
          </a:p>
        </p:txBody>
      </p:sp>
      <p:pic>
        <p:nvPicPr>
          <p:cNvPr id="2050" name="Picture 2" descr="H:\ZZ\Alla_faccia_della_sicurezz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93684"/>
            <a:ext cx="3793184" cy="499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ZZ\cache_24224339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2" y="1098376"/>
            <a:ext cx="3954312" cy="499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503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64704"/>
            <a:ext cx="5530552" cy="56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olo 2"/>
          <p:cNvSpPr txBox="1">
            <a:spLocks/>
          </p:cNvSpPr>
          <p:nvPr/>
        </p:nvSpPr>
        <p:spPr>
          <a:xfrm>
            <a:off x="457200" y="152400"/>
            <a:ext cx="8229600" cy="612304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 smtClean="0">
                <a:solidFill>
                  <a:schemeClr val="accent2"/>
                </a:solidFill>
              </a:rPr>
              <a:t>SCALE TRASFORMABILI</a:t>
            </a:r>
            <a:endParaRPr lang="it-IT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799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836712"/>
            <a:ext cx="8219256" cy="5259288"/>
          </a:xfrm>
        </p:spPr>
        <p:txBody>
          <a:bodyPr>
            <a:normAutofit/>
          </a:bodyPr>
          <a:lstStyle/>
          <a:p>
            <a:r>
              <a:rPr lang="it-IT" dirty="0"/>
              <a:t>Effettuare le revisioni periodiche secondo le istruzioni del </a:t>
            </a:r>
            <a:r>
              <a:rPr lang="it-IT" dirty="0" smtClean="0"/>
              <a:t>fabbricante, prestando </a:t>
            </a:r>
            <a:r>
              <a:rPr lang="it-IT" dirty="0"/>
              <a:t>particolare attenzione a:</a:t>
            </a:r>
          </a:p>
          <a:p>
            <a:pPr marL="0" indent="0">
              <a:buNone/>
            </a:pPr>
            <a:r>
              <a:rPr lang="it-IT" dirty="0"/>
              <a:t>- controllo della </a:t>
            </a:r>
            <a:r>
              <a:rPr lang="it-IT" u="sng" dirty="0"/>
              <a:t>presenza degli zoccoli </a:t>
            </a:r>
            <a:r>
              <a:rPr lang="it-IT" dirty="0"/>
              <a:t>antiscivolo e della loro integrità;</a:t>
            </a:r>
          </a:p>
          <a:p>
            <a:pPr marL="0" indent="0">
              <a:buNone/>
            </a:pPr>
            <a:r>
              <a:rPr lang="it-IT" dirty="0"/>
              <a:t>- controllo </a:t>
            </a:r>
            <a:r>
              <a:rPr lang="it-IT" u="sng" dirty="0"/>
              <a:t>dell’integrità dei componenti della scala</a:t>
            </a:r>
            <a:r>
              <a:rPr lang="it-IT" dirty="0"/>
              <a:t>: montanti, pioli, ecc.;</a:t>
            </a:r>
          </a:p>
          <a:p>
            <a:pPr marL="0" indent="0">
              <a:buNone/>
            </a:pPr>
            <a:r>
              <a:rPr lang="it-IT" dirty="0"/>
              <a:t>- controllo degli </a:t>
            </a:r>
            <a:r>
              <a:rPr lang="it-IT" u="sng" dirty="0"/>
              <a:t>accoppiamenti</a:t>
            </a:r>
            <a:r>
              <a:rPr lang="it-IT" dirty="0"/>
              <a:t> tra i vari componenti costituenti la scala.</a:t>
            </a:r>
          </a:p>
          <a:p>
            <a:r>
              <a:rPr lang="it-IT" dirty="0" smtClean="0"/>
              <a:t>Laddove </a:t>
            </a:r>
            <a:r>
              <a:rPr lang="it-IT" dirty="0"/>
              <a:t>la tipologia della scala lo consente, in relazione alle </a:t>
            </a:r>
            <a:r>
              <a:rPr lang="it-IT" dirty="0" smtClean="0"/>
              <a:t>specifiche del </a:t>
            </a:r>
            <a:r>
              <a:rPr lang="it-IT" dirty="0"/>
              <a:t>fabbricante, eventuali possibili riparazioni devono essere </a:t>
            </a:r>
            <a:r>
              <a:rPr lang="it-IT" dirty="0" smtClean="0"/>
              <a:t>effettuate dal </a:t>
            </a:r>
            <a:r>
              <a:rPr lang="it-IT" dirty="0"/>
              <a:t>fabbricante o da persona da lui autorizzata.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r>
              <a:rPr lang="it-IT" dirty="0" smtClean="0">
                <a:solidFill>
                  <a:schemeClr val="accent3"/>
                </a:solidFill>
              </a:rPr>
              <a:t>MANUTENZIONE</a:t>
            </a:r>
            <a:endParaRPr lang="it-IT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081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51176"/>
          </a:xfrm>
        </p:spPr>
        <p:txBody>
          <a:bodyPr/>
          <a:lstStyle/>
          <a:p>
            <a:r>
              <a:rPr lang="it-IT" dirty="0" smtClean="0"/>
              <a:t>Intervenire in fase progettuale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Intervenire sulle modalità di utilizzo </a:t>
            </a:r>
            <a:r>
              <a:rPr lang="it-IT" dirty="0" smtClean="0">
                <a:solidFill>
                  <a:schemeClr val="accent3"/>
                </a:solidFill>
              </a:rPr>
              <a:t>(libretto di istruzioni)</a:t>
            </a:r>
            <a:endParaRPr lang="it-IT" dirty="0">
              <a:solidFill>
                <a:schemeClr val="accent3"/>
              </a:soli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7024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Per garantire la sicurezza nel loro utilizzo è possibile:</a:t>
            </a:r>
            <a:endParaRPr lang="it-IT" dirty="0"/>
          </a:p>
        </p:txBody>
      </p:sp>
      <p:pic>
        <p:nvPicPr>
          <p:cNvPr id="2051" name="Picture 3" descr="C:\Documents and Settings\ispra\Impostazioni locali\Temporary Internet Files\Content.IE5\RGK1FJDZ\MC9002341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387" y="1196752"/>
            <a:ext cx="2206028" cy="220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ispra\Impostazioni locali\Temporary Internet Files\Content.IE5\7L846ETU\MC90041239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365104"/>
            <a:ext cx="2361446" cy="202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368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6946" y="404664"/>
            <a:ext cx="8229600" cy="750912"/>
          </a:xfrm>
        </p:spPr>
        <p:txBody>
          <a:bodyPr/>
          <a:lstStyle/>
          <a:p>
            <a:r>
              <a:rPr lang="it-IT" dirty="0" smtClean="0"/>
              <a:t>Controlli a vista prima dell’utilizzo: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474840" cy="5400600"/>
          </a:xfrm>
        </p:spPr>
        <p:txBody>
          <a:bodyPr>
            <a:normAutofit fontScale="70000" lnSpcReduction="20000"/>
          </a:bodyPr>
          <a:lstStyle/>
          <a:p>
            <a:pPr marL="808038" indent="-534988">
              <a:buFont typeface="Wingdings" pitchFamily="2" charset="2"/>
              <a:buChar char="Ø"/>
              <a:defRPr/>
            </a:pPr>
            <a:r>
              <a:rPr lang="it-IT" sz="2800" dirty="0"/>
              <a:t>la presenza ed efficienza dei </a:t>
            </a:r>
            <a:r>
              <a:rPr lang="it-IT" sz="2800" dirty="0">
                <a:solidFill>
                  <a:schemeClr val="accent3"/>
                </a:solidFill>
              </a:rPr>
              <a:t>dispositivi antisdrucciolevoli </a:t>
            </a:r>
            <a:r>
              <a:rPr lang="it-IT" sz="2800" dirty="0"/>
              <a:t>di appoggio posti all'estremità inferiore dei montanti;</a:t>
            </a:r>
          </a:p>
          <a:p>
            <a:pPr marL="808038" indent="-534988">
              <a:buFont typeface="Wingdings" pitchFamily="2" charset="2"/>
              <a:buChar char="Ø"/>
              <a:defRPr/>
            </a:pPr>
            <a:r>
              <a:rPr lang="it-IT" sz="2800" dirty="0"/>
              <a:t>Che le </a:t>
            </a:r>
            <a:r>
              <a:rPr lang="it-IT" sz="2800" dirty="0">
                <a:solidFill>
                  <a:schemeClr val="accent3"/>
                </a:solidFill>
              </a:rPr>
              <a:t>cerniere</a:t>
            </a:r>
            <a:r>
              <a:rPr lang="it-IT" sz="2800" dirty="0"/>
              <a:t> di unione delle scale doppie siano integre ed efficienti;</a:t>
            </a:r>
          </a:p>
          <a:p>
            <a:pPr marL="808038" indent="-534988">
              <a:buFont typeface="Wingdings" pitchFamily="2" charset="2"/>
              <a:buChar char="Ø"/>
              <a:defRPr/>
            </a:pPr>
            <a:r>
              <a:rPr lang="it-IT" sz="2800" dirty="0"/>
              <a:t>che i </a:t>
            </a:r>
            <a:r>
              <a:rPr lang="it-IT" sz="2800" dirty="0">
                <a:solidFill>
                  <a:schemeClr val="accent3"/>
                </a:solidFill>
              </a:rPr>
              <a:t>pioli e/o gradini </a:t>
            </a:r>
            <a:r>
              <a:rPr lang="it-IT" sz="2800" dirty="0"/>
              <a:t>siano saldamente fissati ai montanti e non presentino deformazioni, e/o fessurazioni (solo su scale in legno);</a:t>
            </a:r>
          </a:p>
          <a:p>
            <a:pPr marL="808038" indent="-534988">
              <a:buFont typeface="Wingdings" pitchFamily="2" charset="2"/>
              <a:buChar char="Ø"/>
              <a:defRPr/>
            </a:pPr>
            <a:r>
              <a:rPr lang="it-IT" sz="2800" dirty="0"/>
              <a:t>sulle scale doppie che il </a:t>
            </a:r>
            <a:r>
              <a:rPr lang="it-IT" sz="2800" dirty="0">
                <a:solidFill>
                  <a:schemeClr val="accent3"/>
                </a:solidFill>
              </a:rPr>
              <a:t>dispositivo di trattenuta dei montanti</a:t>
            </a:r>
            <a:r>
              <a:rPr lang="it-IT" sz="2800" dirty="0"/>
              <a:t> contro l’apertura (catenelle, corde, </a:t>
            </a:r>
            <a:r>
              <a:rPr lang="it-IT" sz="2800" dirty="0" err="1"/>
              <a:t>ecc</a:t>
            </a:r>
            <a:r>
              <a:rPr lang="it-IT" sz="2800" dirty="0"/>
              <a:t>) siano integri</a:t>
            </a:r>
            <a:r>
              <a:rPr lang="it-IT" sz="2800" dirty="0" smtClean="0"/>
              <a:t>.</a:t>
            </a:r>
          </a:p>
          <a:p>
            <a:pPr marL="808038" indent="-534988">
              <a:buFont typeface="Wingdings" pitchFamily="2" charset="2"/>
              <a:buChar char="Ø"/>
              <a:defRPr/>
            </a:pPr>
            <a:r>
              <a:rPr lang="it-IT" sz="2800" dirty="0" smtClean="0"/>
              <a:t>Non siano presenti </a:t>
            </a:r>
            <a:r>
              <a:rPr lang="it-IT" sz="2800" dirty="0" smtClean="0">
                <a:solidFill>
                  <a:schemeClr val="accent3"/>
                </a:solidFill>
              </a:rPr>
              <a:t>riparazioni di fortuna</a:t>
            </a:r>
            <a:endParaRPr lang="it-IT" sz="2800" dirty="0">
              <a:solidFill>
                <a:schemeClr val="accent3"/>
              </a:solidFill>
            </a:endParaRPr>
          </a:p>
          <a:p>
            <a:endParaRPr lang="it-IT" dirty="0"/>
          </a:p>
        </p:txBody>
      </p:sp>
      <p:pic>
        <p:nvPicPr>
          <p:cNvPr id="5" name="Picture 1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9" b="5882"/>
          <a:stretch/>
        </p:blipFill>
        <p:spPr bwMode="auto">
          <a:xfrm>
            <a:off x="5186849" y="1340768"/>
            <a:ext cx="3559697" cy="479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/>
          <p:nvPr/>
        </p:nvSpPr>
        <p:spPr>
          <a:xfrm rot="19834883">
            <a:off x="651509" y="2967335"/>
            <a:ext cx="7840993" cy="144655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Non utilizzare la scala </a:t>
            </a:r>
          </a:p>
          <a:p>
            <a:pPr algn="ctr"/>
            <a:r>
              <a:rPr lang="it-IT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Se non è integra!!</a:t>
            </a:r>
            <a:endParaRPr lang="it-IT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145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6416580" y="3634187"/>
            <a:ext cx="2304256" cy="650776"/>
          </a:xfrm>
        </p:spPr>
        <p:txBody>
          <a:bodyPr>
            <a:normAutofit/>
          </a:bodyPr>
          <a:lstStyle/>
          <a:p>
            <a:r>
              <a:rPr lang="it-IT" sz="1600" dirty="0" smtClean="0"/>
              <a:t>Comprende le 2 precedenti</a:t>
            </a:r>
            <a:endParaRPr lang="it-IT" sz="1600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4" name="Rettangolo arrotondato 3"/>
          <p:cNvSpPr/>
          <p:nvPr/>
        </p:nvSpPr>
        <p:spPr>
          <a:xfrm>
            <a:off x="3032204" y="1268760"/>
            <a:ext cx="316835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SCALE PORTATILI</a:t>
            </a:r>
            <a:endParaRPr lang="it-IT" dirty="0"/>
          </a:p>
        </p:txBody>
      </p:sp>
      <p:sp>
        <p:nvSpPr>
          <p:cNvPr id="6" name="Rettangolo arrotondato 5"/>
          <p:cNvSpPr/>
          <p:nvPr/>
        </p:nvSpPr>
        <p:spPr>
          <a:xfrm>
            <a:off x="511924" y="3132835"/>
            <a:ext cx="230425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APPOGGIO</a:t>
            </a:r>
            <a:endParaRPr lang="it-IT" dirty="0"/>
          </a:p>
        </p:txBody>
      </p:sp>
      <p:sp>
        <p:nvSpPr>
          <p:cNvPr id="7" name="Rettangolo arrotondato 6"/>
          <p:cNvSpPr/>
          <p:nvPr/>
        </p:nvSpPr>
        <p:spPr>
          <a:xfrm>
            <a:off x="3464252" y="3132835"/>
            <a:ext cx="230425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DOPPIA</a:t>
            </a:r>
            <a:endParaRPr lang="it-IT" dirty="0"/>
          </a:p>
        </p:txBody>
      </p:sp>
      <p:sp>
        <p:nvSpPr>
          <p:cNvPr id="10" name="Rettangolo arrotondato 9"/>
          <p:cNvSpPr/>
          <p:nvPr/>
        </p:nvSpPr>
        <p:spPr>
          <a:xfrm>
            <a:off x="6416580" y="3132835"/>
            <a:ext cx="230425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TRASFORMABILE</a:t>
            </a:r>
            <a:endParaRPr lang="it-IT" dirty="0"/>
          </a:p>
        </p:txBody>
      </p:sp>
      <p:sp>
        <p:nvSpPr>
          <p:cNvPr id="11" name="Segnaposto contenuto 1"/>
          <p:cNvSpPr txBox="1">
            <a:spLocks/>
          </p:cNvSpPr>
          <p:nvPr/>
        </p:nvSpPr>
        <p:spPr>
          <a:xfrm>
            <a:off x="3464252" y="3594720"/>
            <a:ext cx="2304256" cy="69024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 err="1" smtClean="0"/>
              <a:t>Autostabile</a:t>
            </a:r>
            <a:r>
              <a:rPr lang="it-IT" sz="1600" dirty="0" smtClean="0"/>
              <a:t> (su terreno)</a:t>
            </a:r>
            <a:endParaRPr lang="it-IT" sz="1600" dirty="0"/>
          </a:p>
        </p:txBody>
      </p:sp>
      <p:sp>
        <p:nvSpPr>
          <p:cNvPr id="12" name="Segnaposto contenuto 1"/>
          <p:cNvSpPr txBox="1">
            <a:spLocks/>
          </p:cNvSpPr>
          <p:nvPr/>
        </p:nvSpPr>
        <p:spPr>
          <a:xfrm>
            <a:off x="511924" y="3594720"/>
            <a:ext cx="2304256" cy="69024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 smtClean="0"/>
              <a:t>Su terreno e superficie verticale</a:t>
            </a:r>
          </a:p>
          <a:p>
            <a:endParaRPr lang="it-IT" sz="1600" dirty="0"/>
          </a:p>
        </p:txBody>
      </p:sp>
      <p:sp>
        <p:nvSpPr>
          <p:cNvPr id="5" name="Freccia a destra rientrata 4"/>
          <p:cNvSpPr/>
          <p:nvPr/>
        </p:nvSpPr>
        <p:spPr>
          <a:xfrm rot="8260425">
            <a:off x="1387631" y="2082393"/>
            <a:ext cx="1866907" cy="56793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 destra rientrata 12"/>
          <p:cNvSpPr/>
          <p:nvPr/>
        </p:nvSpPr>
        <p:spPr>
          <a:xfrm rot="2527902">
            <a:off x="5961454" y="2084092"/>
            <a:ext cx="1866907" cy="56793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 destra rientrata 13"/>
          <p:cNvSpPr/>
          <p:nvPr/>
        </p:nvSpPr>
        <p:spPr>
          <a:xfrm rot="5400000">
            <a:off x="4040313" y="2128790"/>
            <a:ext cx="1152130" cy="56793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14" descr="marchio-ce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9901" y="4437112"/>
            <a:ext cx="3392954" cy="194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34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95536" y="2204864"/>
            <a:ext cx="8291264" cy="3816424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Le scale portatili costruite secondo la norma </a:t>
            </a:r>
            <a:r>
              <a:rPr lang="it-IT" dirty="0">
                <a:solidFill>
                  <a:schemeClr val="accent3"/>
                </a:solidFill>
              </a:rPr>
              <a:t>UNI </a:t>
            </a:r>
            <a:r>
              <a:rPr lang="it-IT" dirty="0" smtClean="0">
                <a:solidFill>
                  <a:schemeClr val="accent3"/>
                </a:solidFill>
              </a:rPr>
              <a:t>EN 131 </a:t>
            </a:r>
            <a:r>
              <a:rPr lang="it-IT" dirty="0" smtClean="0"/>
              <a:t>devono </a:t>
            </a:r>
            <a:r>
              <a:rPr lang="it-IT" dirty="0"/>
              <a:t>essere accompagnate </a:t>
            </a:r>
            <a:r>
              <a:rPr lang="it-IT" dirty="0">
                <a:solidFill>
                  <a:schemeClr val="accent3"/>
                </a:solidFill>
              </a:rPr>
              <a:t>da </a:t>
            </a:r>
            <a:r>
              <a:rPr lang="it-IT" dirty="0" smtClean="0">
                <a:solidFill>
                  <a:schemeClr val="accent3"/>
                </a:solidFill>
              </a:rPr>
              <a:t>un foglio </a:t>
            </a:r>
            <a:r>
              <a:rPr lang="it-IT" dirty="0">
                <a:solidFill>
                  <a:schemeClr val="accent3"/>
                </a:solidFill>
              </a:rPr>
              <a:t>o da un </a:t>
            </a:r>
            <a:r>
              <a:rPr lang="it-IT" dirty="0" smtClean="0">
                <a:solidFill>
                  <a:schemeClr val="accent3"/>
                </a:solidFill>
              </a:rPr>
              <a:t>libretto di istruzioni </a:t>
            </a:r>
            <a:r>
              <a:rPr lang="it-IT" dirty="0"/>
              <a:t>nel quale viene specificato:</a:t>
            </a:r>
          </a:p>
          <a:p>
            <a:r>
              <a:rPr lang="it-IT" dirty="0"/>
              <a:t> </a:t>
            </a:r>
            <a:r>
              <a:rPr lang="it-IT" u="sng" dirty="0"/>
              <a:t>le indicazioni utili per un corretto impiego;</a:t>
            </a:r>
          </a:p>
          <a:p>
            <a:r>
              <a:rPr lang="it-IT" u="sng" dirty="0"/>
              <a:t> le istruzioni per la manutenzione e la conservazione;</a:t>
            </a:r>
          </a:p>
          <a:p>
            <a:r>
              <a:rPr lang="it-IT" dirty="0"/>
              <a:t> gli estremi dei certificati delle prove previste;</a:t>
            </a:r>
          </a:p>
          <a:p>
            <a:r>
              <a:rPr lang="it-IT" dirty="0"/>
              <a:t> una dichiarazione di conformità alla norma tecnica UNI EN 131 parte prima e seconda.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it-IT" dirty="0" smtClean="0">
                <a:solidFill>
                  <a:schemeClr val="accent3"/>
                </a:solidFill>
              </a:rPr>
              <a:t>Il libretto di istruzioni….</a:t>
            </a:r>
            <a:endParaRPr lang="it-IT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801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Tutte le scale rispondenti alla norma UNI EN 131 devono essere marcate con “</a:t>
            </a:r>
            <a:r>
              <a:rPr lang="it-IT" b="1" dirty="0"/>
              <a:t>EN 131</a:t>
            </a:r>
            <a:r>
              <a:rPr lang="it-IT" dirty="0"/>
              <a:t>”. </a:t>
            </a:r>
            <a:r>
              <a:rPr lang="it-IT" dirty="0" smtClean="0"/>
              <a:t>Il marchio </a:t>
            </a:r>
            <a:r>
              <a:rPr lang="it-IT" dirty="0"/>
              <a:t>deve essere indelebile e contenere le seguenti informazioni:</a:t>
            </a:r>
          </a:p>
          <a:p>
            <a:r>
              <a:rPr lang="it-IT" dirty="0"/>
              <a:t> nome del fabbricante e/o del fornitore</a:t>
            </a:r>
          </a:p>
          <a:p>
            <a:r>
              <a:rPr lang="it-IT" dirty="0"/>
              <a:t> tipo di scala</a:t>
            </a:r>
          </a:p>
          <a:p>
            <a:r>
              <a:rPr lang="it-IT" dirty="0"/>
              <a:t> anno e mese di fabbricazione e/o numero di serie</a:t>
            </a:r>
          </a:p>
          <a:p>
            <a:r>
              <a:rPr lang="it-IT" dirty="0"/>
              <a:t> angolo di inclinazione della scala qualora non sia evidente a causa del modo in cui sono</a:t>
            </a:r>
          </a:p>
          <a:p>
            <a:r>
              <a:rPr lang="it-IT" dirty="0"/>
              <a:t>state fabbricate o concepite</a:t>
            </a:r>
          </a:p>
          <a:p>
            <a:r>
              <a:rPr lang="it-IT" dirty="0">
                <a:solidFill>
                  <a:schemeClr val="accent3"/>
                </a:solidFill>
              </a:rPr>
              <a:t> </a:t>
            </a:r>
            <a:r>
              <a:rPr lang="it-IT" u="sng" dirty="0"/>
              <a:t>il carico massimo ammissibile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3"/>
                </a:solidFill>
              </a:rPr>
              <a:t>………ed il marchio</a:t>
            </a:r>
            <a:endParaRPr lang="it-IT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911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chemeClr val="accent3"/>
                </a:solidFill>
              </a:rPr>
              <a:t>IL TRASPORTO</a:t>
            </a:r>
            <a:endParaRPr lang="it-IT" dirty="0">
              <a:solidFill>
                <a:schemeClr val="accent3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111372"/>
            <a:ext cx="4962172" cy="2872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11371"/>
            <a:ext cx="2726804" cy="530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52" y="4184938"/>
            <a:ext cx="4955270" cy="2196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694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48680"/>
            <a:ext cx="4248472" cy="5845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0303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a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631</TotalTime>
  <Words>668</Words>
  <Application>Microsoft Office PowerPoint</Application>
  <PresentationFormat>Presentazione su schermo (4:3)</PresentationFormat>
  <Paragraphs>69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Carta</vt:lpstr>
      <vt:lpstr>SCALE PORTATILI</vt:lpstr>
      <vt:lpstr>Presentazione standard di PowerPoint</vt:lpstr>
      <vt:lpstr>Per garantire la sicurezza nel loro utilizzo è possibile:</vt:lpstr>
      <vt:lpstr>Controlli a vista prima dell’utilizzo:</vt:lpstr>
      <vt:lpstr>Presentazione standard di PowerPoint</vt:lpstr>
      <vt:lpstr>Il libretto di istruzioni….</vt:lpstr>
      <vt:lpstr>………ed il marchio</vt:lpstr>
      <vt:lpstr>IL TRASPORTO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SCALE AD APPOGGIO</vt:lpstr>
      <vt:lpstr>Presentazione standard di PowerPoint</vt:lpstr>
      <vt:lpstr>Presentazione standard di PowerPoint</vt:lpstr>
      <vt:lpstr>Presentazione standard di PowerPoint</vt:lpstr>
      <vt:lpstr>SCALE DOPPIE</vt:lpstr>
      <vt:lpstr>Presentazione standard di PowerPoint</vt:lpstr>
      <vt:lpstr>Presentazione standard di PowerPoint</vt:lpstr>
      <vt:lpstr>USO SCORRETTO….</vt:lpstr>
      <vt:lpstr>USO SCORRETTO….</vt:lpstr>
      <vt:lpstr>Presentazione standard di PowerPoint</vt:lpstr>
      <vt:lpstr>MANUTENZIONE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SCALE PORTATILI</dc:title>
  <dc:creator>xxx</dc:creator>
  <cp:lastModifiedBy>Marco</cp:lastModifiedBy>
  <cp:revision>29</cp:revision>
  <dcterms:created xsi:type="dcterms:W3CDTF">2012-09-30T11:32:40Z</dcterms:created>
  <dcterms:modified xsi:type="dcterms:W3CDTF">2013-01-10T18:27:41Z</dcterms:modified>
</cp:coreProperties>
</file>