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5"/>
  </p:notesMasterIdLst>
  <p:sldIdLst>
    <p:sldId id="256" r:id="rId2"/>
    <p:sldId id="261" r:id="rId3"/>
    <p:sldId id="270" r:id="rId4"/>
    <p:sldId id="285" r:id="rId5"/>
    <p:sldId id="286" r:id="rId6"/>
    <p:sldId id="287" r:id="rId7"/>
    <p:sldId id="289" r:id="rId8"/>
    <p:sldId id="292" r:id="rId9"/>
    <p:sldId id="257" r:id="rId10"/>
    <p:sldId id="258" r:id="rId11"/>
    <p:sldId id="259" r:id="rId12"/>
    <p:sldId id="260" r:id="rId13"/>
    <p:sldId id="262" r:id="rId14"/>
    <p:sldId id="263" r:id="rId15"/>
    <p:sldId id="266" r:id="rId16"/>
    <p:sldId id="265" r:id="rId17"/>
    <p:sldId id="291" r:id="rId18"/>
    <p:sldId id="290" r:id="rId19"/>
    <p:sldId id="269" r:id="rId20"/>
    <p:sldId id="267" r:id="rId21"/>
    <p:sldId id="275" r:id="rId22"/>
    <p:sldId id="280" r:id="rId23"/>
    <p:sldId id="268" r:id="rId24"/>
    <p:sldId id="276" r:id="rId25"/>
    <p:sldId id="277" r:id="rId26"/>
    <p:sldId id="278" r:id="rId27"/>
    <p:sldId id="279" r:id="rId28"/>
    <p:sldId id="281" r:id="rId29"/>
    <p:sldId id="282" r:id="rId30"/>
    <p:sldId id="284" r:id="rId31"/>
    <p:sldId id="283" r:id="rId32"/>
    <p:sldId id="273" r:id="rId33"/>
    <p:sldId id="272" r:id="rId3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44" autoAdjust="0"/>
    <p:restoredTop sz="94660"/>
  </p:normalViewPr>
  <p:slideViewPr>
    <p:cSldViewPr>
      <p:cViewPr varScale="1">
        <p:scale>
          <a:sx n="69" d="100"/>
          <a:sy n="69" d="100"/>
        </p:scale>
        <p:origin x="-6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723F64-785D-416B-A895-8FBBF399CB01}" type="datetimeFigureOut">
              <a:rPr lang="it-IT" smtClean="0"/>
              <a:pPr/>
              <a:t>10/02/2013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D0DE1C-EFC4-4ABE-AB24-54246BB2F9F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8887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Frutiger 45 Light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Frutiger 45 Light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Frutiger 45 Light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Frutiger 45 Light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Frutiger 45 Light" pitchFamily="34" charset="0"/>
              </a:defRPr>
            </a:lvl5pPr>
            <a:lvl6pPr marL="2514600" indent="-22860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rutiger 45 Light" pitchFamily="34" charset="0"/>
              </a:defRPr>
            </a:lvl6pPr>
            <a:lvl7pPr marL="2971800" indent="-22860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rutiger 45 Light" pitchFamily="34" charset="0"/>
              </a:defRPr>
            </a:lvl7pPr>
            <a:lvl8pPr marL="3429000" indent="-22860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rutiger 45 Light" pitchFamily="34" charset="0"/>
              </a:defRPr>
            </a:lvl8pPr>
            <a:lvl9pPr marL="3886200" indent="-22860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rutiger 45 Light" pitchFamily="34" charset="0"/>
              </a:defRPr>
            </a:lvl9pPr>
          </a:lstStyle>
          <a:p>
            <a:fld id="{64575D04-C615-43DE-BCF8-E9C314D71BE3}" type="slidenum">
              <a:rPr lang="it-IT" sz="1200" smtClean="0"/>
              <a:pPr/>
              <a:t>22</a:t>
            </a:fld>
            <a:endParaRPr lang="it-IT" sz="120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2000" cy="342900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Frutiger 45 Light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Frutiger 45 Light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Frutiger 45 Light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Frutiger 45 Light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Frutiger 45 Light" pitchFamily="34" charset="0"/>
              </a:defRPr>
            </a:lvl5pPr>
            <a:lvl6pPr marL="2514600" indent="-22860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rutiger 45 Light" pitchFamily="34" charset="0"/>
              </a:defRPr>
            </a:lvl6pPr>
            <a:lvl7pPr marL="2971800" indent="-22860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rutiger 45 Light" pitchFamily="34" charset="0"/>
              </a:defRPr>
            </a:lvl7pPr>
            <a:lvl8pPr marL="3429000" indent="-22860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rutiger 45 Light" pitchFamily="34" charset="0"/>
              </a:defRPr>
            </a:lvl8pPr>
            <a:lvl9pPr marL="3886200" indent="-22860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rutiger 45 Light" pitchFamily="34" charset="0"/>
              </a:defRPr>
            </a:lvl9pPr>
          </a:lstStyle>
          <a:p>
            <a:fld id="{3D1D1632-6BDD-4AED-BA99-0152A86AFDC0}" type="slidenum">
              <a:rPr lang="it-IT" sz="1200" smtClean="0"/>
              <a:pPr/>
              <a:t>25</a:t>
            </a:fld>
            <a:endParaRPr lang="it-IT" sz="120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2000" cy="3429000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Frutiger 45 Light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Frutiger 45 Light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Frutiger 45 Light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Frutiger 45 Light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Frutiger 45 Light" pitchFamily="34" charset="0"/>
              </a:defRPr>
            </a:lvl5pPr>
            <a:lvl6pPr marL="2514600" indent="-22860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rutiger 45 Light" pitchFamily="34" charset="0"/>
              </a:defRPr>
            </a:lvl6pPr>
            <a:lvl7pPr marL="2971800" indent="-22860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rutiger 45 Light" pitchFamily="34" charset="0"/>
              </a:defRPr>
            </a:lvl7pPr>
            <a:lvl8pPr marL="3429000" indent="-22860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rutiger 45 Light" pitchFamily="34" charset="0"/>
              </a:defRPr>
            </a:lvl8pPr>
            <a:lvl9pPr marL="3886200" indent="-22860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rutiger 45 Light" pitchFamily="34" charset="0"/>
              </a:defRPr>
            </a:lvl9pPr>
          </a:lstStyle>
          <a:p>
            <a:fld id="{728015EB-E8AE-4BD1-8F73-5E99FF451D4B}" type="slidenum">
              <a:rPr lang="it-IT" sz="1200" smtClean="0"/>
              <a:pPr/>
              <a:t>26</a:t>
            </a:fld>
            <a:endParaRPr lang="it-IT" sz="1200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2000" cy="3429000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Frutiger 45 Light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Frutiger 45 Light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Frutiger 45 Light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Frutiger 45 Light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Frutiger 45 Light" pitchFamily="34" charset="0"/>
              </a:defRPr>
            </a:lvl5pPr>
            <a:lvl6pPr marL="2514600" indent="-22860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rutiger 45 Light" pitchFamily="34" charset="0"/>
              </a:defRPr>
            </a:lvl6pPr>
            <a:lvl7pPr marL="2971800" indent="-22860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rutiger 45 Light" pitchFamily="34" charset="0"/>
              </a:defRPr>
            </a:lvl7pPr>
            <a:lvl8pPr marL="3429000" indent="-22860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rutiger 45 Light" pitchFamily="34" charset="0"/>
              </a:defRPr>
            </a:lvl8pPr>
            <a:lvl9pPr marL="3886200" indent="-22860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rutiger 45 Light" pitchFamily="34" charset="0"/>
              </a:defRPr>
            </a:lvl9pPr>
          </a:lstStyle>
          <a:p>
            <a:fld id="{7C23E2CB-1797-4596-8800-16AD15CA0A0D}" type="slidenum">
              <a:rPr lang="it-IT" sz="1200" smtClean="0"/>
              <a:pPr/>
              <a:t>27</a:t>
            </a:fld>
            <a:endParaRPr lang="it-IT" sz="1200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2000" cy="3429000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Frutiger 45 Light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Frutiger 45 Light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Frutiger 45 Light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Frutiger 45 Light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Frutiger 45 Light" pitchFamily="34" charset="0"/>
              </a:defRPr>
            </a:lvl5pPr>
            <a:lvl6pPr marL="2514600" indent="-22860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rutiger 45 Light" pitchFamily="34" charset="0"/>
              </a:defRPr>
            </a:lvl6pPr>
            <a:lvl7pPr marL="2971800" indent="-22860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rutiger 45 Light" pitchFamily="34" charset="0"/>
              </a:defRPr>
            </a:lvl7pPr>
            <a:lvl8pPr marL="3429000" indent="-22860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rutiger 45 Light" pitchFamily="34" charset="0"/>
              </a:defRPr>
            </a:lvl8pPr>
            <a:lvl9pPr marL="3886200" indent="-22860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rutiger 45 Light" pitchFamily="34" charset="0"/>
              </a:defRPr>
            </a:lvl9pPr>
          </a:lstStyle>
          <a:p>
            <a:fld id="{1E627B06-C023-4E8C-AFC8-BAB6C9020B49}" type="slidenum">
              <a:rPr lang="it-IT" sz="1200" smtClean="0"/>
              <a:pPr/>
              <a:t>28</a:t>
            </a:fld>
            <a:endParaRPr lang="it-IT" sz="1200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2000" cy="3429000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Frutiger 45 Light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Frutiger 45 Light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Frutiger 45 Light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Frutiger 45 Light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Frutiger 45 Light" pitchFamily="34" charset="0"/>
              </a:defRPr>
            </a:lvl5pPr>
            <a:lvl6pPr marL="2514600" indent="-22860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rutiger 45 Light" pitchFamily="34" charset="0"/>
              </a:defRPr>
            </a:lvl6pPr>
            <a:lvl7pPr marL="2971800" indent="-22860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rutiger 45 Light" pitchFamily="34" charset="0"/>
              </a:defRPr>
            </a:lvl7pPr>
            <a:lvl8pPr marL="3429000" indent="-22860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rutiger 45 Light" pitchFamily="34" charset="0"/>
              </a:defRPr>
            </a:lvl8pPr>
            <a:lvl9pPr marL="3886200" indent="-22860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rutiger 45 Light" pitchFamily="34" charset="0"/>
              </a:defRPr>
            </a:lvl9pPr>
          </a:lstStyle>
          <a:p>
            <a:fld id="{108FD1C5-0CC9-471C-ADCE-9FA30584FB2D}" type="slidenum">
              <a:rPr lang="it-IT" sz="1200" smtClean="0"/>
              <a:pPr/>
              <a:t>29</a:t>
            </a:fld>
            <a:endParaRPr lang="it-IT" sz="1200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2000" cy="342900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7F49D355-16BD-4E45-BD9A-5EA878CF7CBD}" type="datetimeFigureOut">
              <a:rPr lang="it-IT" smtClean="0"/>
              <a:pPr/>
              <a:t>10/02/2013</a:t>
            </a:fld>
            <a:endParaRPr lang="it-IT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10/02/2013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10/02/2013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10/02/2013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10/02/2013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10/02/2013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10/02/2013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10/02/2013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10/02/2013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10/02/2013</a:t>
            </a:fld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10/02/2013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7F49D355-16BD-4E45-BD9A-5EA878CF7CBD}" type="datetimeFigureOut">
              <a:rPr lang="it-IT" smtClean="0"/>
              <a:pPr/>
              <a:t>10/02/2013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gif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ame.com/it/infotec/manuale/tecni04c.asp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716016" y="2276872"/>
            <a:ext cx="3313355" cy="1189870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 smtClean="0">
                <a:solidFill>
                  <a:schemeClr val="tx1"/>
                </a:solidFill>
              </a:rPr>
              <a:t>RISCHIO ELETTRICO</a:t>
            </a:r>
            <a:endParaRPr lang="it-IT" sz="3200" b="1" dirty="0">
              <a:solidFill>
                <a:schemeClr val="tx1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050595" y="3427309"/>
            <a:ext cx="4752528" cy="721772"/>
          </a:xfrm>
        </p:spPr>
        <p:txBody>
          <a:bodyPr/>
          <a:lstStyle/>
          <a:p>
            <a:pPr algn="ctr"/>
            <a:endParaRPr lang="it-IT" b="1" dirty="0"/>
          </a:p>
        </p:txBody>
      </p:sp>
      <p:grpSp>
        <p:nvGrpSpPr>
          <p:cNvPr id="4" name="Gruppo 3"/>
          <p:cNvGrpSpPr>
            <a:grpSpLocks/>
          </p:cNvGrpSpPr>
          <p:nvPr/>
        </p:nvGrpSpPr>
        <p:grpSpPr bwMode="auto">
          <a:xfrm>
            <a:off x="4860032" y="548680"/>
            <a:ext cx="3096344" cy="833774"/>
            <a:chOff x="1087431" y="1092860"/>
            <a:chExt cx="28771" cy="5834"/>
          </a:xfrm>
        </p:grpSpPr>
        <p:sp>
          <p:nvSpPr>
            <p:cNvPr id="5" name="Rectangle 13"/>
            <p:cNvSpPr>
              <a:spLocks noChangeArrowheads="1"/>
            </p:cNvSpPr>
            <p:nvPr/>
          </p:nvSpPr>
          <p:spPr bwMode="auto">
            <a:xfrm>
              <a:off x="1087431" y="1092860"/>
              <a:ext cx="16813" cy="5814"/>
            </a:xfrm>
            <a:prstGeom prst="rect">
              <a:avLst/>
            </a:prstGeom>
            <a:gradFill rotWithShape="1">
              <a:gsLst>
                <a:gs pos="0">
                  <a:srgbClr val="CCCCE6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it-IT"/>
            </a:p>
          </p:txBody>
        </p:sp>
        <p:sp>
          <p:nvSpPr>
            <p:cNvPr id="6" name="Rectangle 14"/>
            <p:cNvSpPr>
              <a:spLocks noChangeArrowheads="1"/>
            </p:cNvSpPr>
            <p:nvPr/>
          </p:nvSpPr>
          <p:spPr bwMode="auto">
            <a:xfrm>
              <a:off x="1092526" y="1094319"/>
              <a:ext cx="23676" cy="2917"/>
            </a:xfrm>
            <a:prstGeom prst="rect">
              <a:avLst/>
            </a:prstGeom>
            <a:solidFill>
              <a:srgbClr val="000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pPr algn="r">
                <a:lnSpc>
                  <a:spcPct val="115000"/>
                </a:lnSpc>
                <a:spcAft>
                  <a:spcPts val="1000"/>
                </a:spcAft>
              </a:pPr>
              <a:r>
                <a:rPr lang="it-IT" sz="1600" b="1" dirty="0">
                  <a:solidFill>
                    <a:schemeClr val="bg1"/>
                  </a:solidFill>
                  <a:effectLst/>
                  <a:latin typeface="Calibri"/>
                  <a:ea typeface="Calibri"/>
                  <a:cs typeface="Times New Roman"/>
                </a:rPr>
                <a:t>Nuovo Studio Associato 626</a:t>
              </a:r>
              <a:endParaRPr lang="it-IT" sz="1600" dirty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it-IT" sz="1000" b="1" dirty="0">
                  <a:effectLst/>
                  <a:latin typeface="Calibri"/>
                  <a:ea typeface="Calibri"/>
                  <a:cs typeface="Times New Roman"/>
                </a:rPr>
                <a:t> </a:t>
              </a:r>
              <a:endParaRPr lang="it-IT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7" name="Rectangle 15"/>
            <p:cNvSpPr>
              <a:spLocks noChangeArrowheads="1"/>
            </p:cNvSpPr>
            <p:nvPr/>
          </p:nvSpPr>
          <p:spPr bwMode="auto">
            <a:xfrm>
              <a:off x="1092526" y="1094319"/>
              <a:ext cx="1273" cy="1458"/>
            </a:xfrm>
            <a:prstGeom prst="rect">
              <a:avLst/>
            </a:prstGeom>
            <a:solidFill>
              <a:srgbClr val="9999C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it-IT"/>
            </a:p>
          </p:txBody>
        </p:sp>
        <p:sp>
          <p:nvSpPr>
            <p:cNvPr id="8" name="Rectangle 16"/>
            <p:cNvSpPr>
              <a:spLocks noChangeArrowheads="1"/>
            </p:cNvSpPr>
            <p:nvPr/>
          </p:nvSpPr>
          <p:spPr bwMode="auto">
            <a:xfrm>
              <a:off x="1092526" y="1092860"/>
              <a:ext cx="1273" cy="1459"/>
            </a:xfrm>
            <a:prstGeom prst="rect">
              <a:avLst/>
            </a:prstGeom>
            <a:solidFill>
              <a:srgbClr val="CCCC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it-IT"/>
            </a:p>
          </p:txBody>
        </p:sp>
        <p:sp>
          <p:nvSpPr>
            <p:cNvPr id="9" name="Rectangle 17"/>
            <p:cNvSpPr>
              <a:spLocks noChangeArrowheads="1"/>
            </p:cNvSpPr>
            <p:nvPr/>
          </p:nvSpPr>
          <p:spPr bwMode="auto">
            <a:xfrm>
              <a:off x="1091252" y="1094319"/>
              <a:ext cx="1274" cy="1458"/>
            </a:xfrm>
            <a:prstGeom prst="rect">
              <a:avLst/>
            </a:prstGeom>
            <a:solidFill>
              <a:srgbClr val="CCCC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it-IT"/>
            </a:p>
          </p:txBody>
        </p:sp>
        <p:sp>
          <p:nvSpPr>
            <p:cNvPr id="10" name="Rectangle 18"/>
            <p:cNvSpPr>
              <a:spLocks noChangeArrowheads="1"/>
            </p:cNvSpPr>
            <p:nvPr/>
          </p:nvSpPr>
          <p:spPr bwMode="auto">
            <a:xfrm>
              <a:off x="1089978" y="1095777"/>
              <a:ext cx="1274" cy="1459"/>
            </a:xfrm>
            <a:prstGeom prst="rect">
              <a:avLst/>
            </a:prstGeom>
            <a:solidFill>
              <a:srgbClr val="CCCC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it-IT"/>
            </a:p>
          </p:txBody>
        </p:sp>
        <p:sp>
          <p:nvSpPr>
            <p:cNvPr id="11" name="Rectangle 19"/>
            <p:cNvSpPr>
              <a:spLocks noChangeArrowheads="1"/>
            </p:cNvSpPr>
            <p:nvPr/>
          </p:nvSpPr>
          <p:spPr bwMode="auto">
            <a:xfrm>
              <a:off x="1091252" y="1095777"/>
              <a:ext cx="1274" cy="1459"/>
            </a:xfrm>
            <a:prstGeom prst="rect">
              <a:avLst/>
            </a:prstGeom>
            <a:solidFill>
              <a:srgbClr val="9999C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it-IT"/>
            </a:p>
          </p:txBody>
        </p:sp>
        <p:sp>
          <p:nvSpPr>
            <p:cNvPr id="12" name="Rectangle 20"/>
            <p:cNvSpPr>
              <a:spLocks noChangeArrowheads="1"/>
            </p:cNvSpPr>
            <p:nvPr/>
          </p:nvSpPr>
          <p:spPr bwMode="auto">
            <a:xfrm>
              <a:off x="1089978" y="1097236"/>
              <a:ext cx="1274" cy="1458"/>
            </a:xfrm>
            <a:prstGeom prst="rect">
              <a:avLst/>
            </a:prstGeom>
            <a:solidFill>
              <a:srgbClr val="9999C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it-IT"/>
            </a:p>
          </p:txBody>
        </p:sp>
        <p:sp>
          <p:nvSpPr>
            <p:cNvPr id="13" name="Rectangle 21"/>
            <p:cNvSpPr>
              <a:spLocks noChangeArrowheads="1"/>
            </p:cNvSpPr>
            <p:nvPr/>
          </p:nvSpPr>
          <p:spPr bwMode="auto">
            <a:xfrm>
              <a:off x="1088704" y="1094319"/>
              <a:ext cx="1274" cy="1458"/>
            </a:xfrm>
            <a:prstGeom prst="rect">
              <a:avLst/>
            </a:prstGeom>
            <a:solidFill>
              <a:srgbClr val="000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it-IT"/>
            </a:p>
          </p:txBody>
        </p:sp>
      </p:grpSp>
      <p:sp>
        <p:nvSpPr>
          <p:cNvPr id="15" name="Sottotitolo 2"/>
          <p:cNvSpPr txBox="1">
            <a:spLocks/>
          </p:cNvSpPr>
          <p:nvPr/>
        </p:nvSpPr>
        <p:spPr>
          <a:xfrm>
            <a:off x="3995936" y="5301208"/>
            <a:ext cx="4752528" cy="7217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rgbClr val="42424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b="1" dirty="0" smtClean="0"/>
              <a:t>Norma CEI 64/8 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50919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1560" y="1700808"/>
            <a:ext cx="7992888" cy="4392488"/>
          </a:xfrm>
        </p:spPr>
        <p:txBody>
          <a:bodyPr/>
          <a:lstStyle/>
          <a:p>
            <a:pPr marL="355600" indent="-355600" algn="just">
              <a:lnSpc>
                <a:spcPct val="105000"/>
              </a:lnSpc>
              <a:spcBef>
                <a:spcPct val="70000"/>
              </a:spcBef>
              <a:buNone/>
            </a:pPr>
            <a:r>
              <a:rPr lang="it-IT" b="1" dirty="0" smtClean="0">
                <a:solidFill>
                  <a:schemeClr val="tx1"/>
                </a:solidFill>
              </a:rPr>
              <a:t>la protezione contro i contatti diretti si ottiene mediante</a:t>
            </a:r>
          </a:p>
          <a:p>
            <a:pPr marL="355600" indent="-355600" algn="just">
              <a:lnSpc>
                <a:spcPct val="105000"/>
              </a:lnSpc>
              <a:spcBef>
                <a:spcPct val="70000"/>
              </a:spcBef>
            </a:pPr>
            <a:r>
              <a:rPr lang="it-IT" b="1" dirty="0" smtClean="0">
                <a:solidFill>
                  <a:srgbClr val="FF0000"/>
                </a:solidFill>
              </a:rPr>
              <a:t>Isolamento delle parti attive;</a:t>
            </a:r>
            <a:endParaRPr lang="it-IT" b="1" dirty="0" smtClean="0">
              <a:solidFill>
                <a:schemeClr val="tx1"/>
              </a:solidFill>
            </a:endParaRPr>
          </a:p>
          <a:p>
            <a:pPr marL="355600" indent="-355600" algn="just">
              <a:lnSpc>
                <a:spcPct val="105000"/>
              </a:lnSpc>
              <a:spcBef>
                <a:spcPct val="70000"/>
              </a:spcBef>
            </a:pPr>
            <a:r>
              <a:rPr lang="it-IT" b="1" dirty="0" smtClean="0">
                <a:solidFill>
                  <a:srgbClr val="FF0000"/>
                </a:solidFill>
              </a:rPr>
              <a:t>Protezione mediante involucri o barriere </a:t>
            </a:r>
            <a:r>
              <a:rPr lang="it-IT" b="1" dirty="0" smtClean="0">
                <a:solidFill>
                  <a:schemeClr val="tx1"/>
                </a:solidFill>
              </a:rPr>
              <a:t>(</a:t>
            </a:r>
            <a:r>
              <a:rPr lang="it-IT" b="1" dirty="0" err="1" smtClean="0">
                <a:solidFill>
                  <a:schemeClr val="tx1"/>
                </a:solidFill>
              </a:rPr>
              <a:t>Es</a:t>
            </a:r>
            <a:r>
              <a:rPr lang="it-IT" b="1" dirty="0" smtClean="0">
                <a:solidFill>
                  <a:schemeClr val="tx1"/>
                </a:solidFill>
              </a:rPr>
              <a:t>: IP 42)</a:t>
            </a:r>
            <a:endParaRPr lang="it-IT" sz="1800" b="1" dirty="0" smtClean="0">
              <a:solidFill>
                <a:schemeClr val="tx1"/>
              </a:solidFill>
            </a:endParaRPr>
          </a:p>
          <a:p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024744" cy="114300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Contatti diretti</a:t>
            </a:r>
            <a:endParaRPr lang="it-IT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024744" cy="114300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Isolante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683568" y="1556792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 smtClean="0"/>
              <a:t>le parti attive devono essere completamente ricoperte con un isolamento che possa essere rimosso solo mediante </a:t>
            </a:r>
            <a:r>
              <a:rPr lang="it-IT" sz="2400" b="1" dirty="0" smtClean="0">
                <a:solidFill>
                  <a:srgbClr val="FF0000"/>
                </a:solidFill>
              </a:rPr>
              <a:t>DISTRUZIONE</a:t>
            </a:r>
            <a:r>
              <a:rPr lang="it-IT" sz="2400" b="1" dirty="0" smtClean="0"/>
              <a:t>.</a:t>
            </a:r>
          </a:p>
        </p:txBody>
      </p:sp>
      <p:pic>
        <p:nvPicPr>
          <p:cNvPr id="1026" name="Immagine 0" descr="Descrizione: Immagin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177464"/>
            <a:ext cx="7344816" cy="3191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55576" y="1412776"/>
            <a:ext cx="7632848" cy="4752528"/>
          </a:xfrm>
        </p:spPr>
        <p:txBody>
          <a:bodyPr/>
          <a:lstStyle/>
          <a:p>
            <a:r>
              <a:rPr lang="it-IT" sz="2800" b="1" dirty="0" smtClean="0">
                <a:solidFill>
                  <a:schemeClr val="tx1"/>
                </a:solidFill>
              </a:rPr>
              <a:t>La protezione contro i contatti indiretti ha l’obbiettivo di tutelare le persone in caso di guasto dell’isolamento delle parti attive</a:t>
            </a:r>
          </a:p>
          <a:p>
            <a:pPr>
              <a:buNone/>
            </a:pPr>
            <a:endParaRPr lang="it-IT" dirty="0"/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024744" cy="114300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Contatti indiretti</a:t>
            </a:r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6" name="Immagine 5" descr="doppio%20isolament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3645024"/>
            <a:ext cx="2016224" cy="1990039"/>
          </a:xfrm>
          <a:prstGeom prst="rect">
            <a:avLst/>
          </a:prstGeom>
        </p:spPr>
      </p:pic>
      <p:pic>
        <p:nvPicPr>
          <p:cNvPr id="7" name="Picture 8" descr="interr_b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501008"/>
            <a:ext cx="2016224" cy="2237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024744" cy="114300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Interruttore </a:t>
            </a:r>
            <a:r>
              <a:rPr lang="it-IT" dirty="0" err="1" smtClean="0">
                <a:solidFill>
                  <a:schemeClr val="tx1"/>
                </a:solidFill>
              </a:rPr>
              <a:t>differenziale…</a:t>
            </a:r>
            <a:r>
              <a:rPr lang="it-IT" dirty="0" smtClean="0">
                <a:solidFill>
                  <a:schemeClr val="tx1"/>
                </a:solidFill>
              </a:rPr>
              <a:t>.</a:t>
            </a:r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5" name="Immagin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484784"/>
            <a:ext cx="5540871" cy="4861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groun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42650" y="1340768"/>
            <a:ext cx="3672408" cy="4790098"/>
          </a:xfrm>
        </p:spPr>
      </p:pic>
      <p:pic>
        <p:nvPicPr>
          <p:cNvPr id="5" name="Immagine 4" descr="Spina_Presa_Terr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2072545"/>
            <a:ext cx="3248061" cy="3168352"/>
          </a:xfrm>
          <a:prstGeom prst="rect">
            <a:avLst/>
          </a:prstGeom>
        </p:spPr>
      </p:pic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err="1" smtClean="0">
                <a:solidFill>
                  <a:schemeClr val="tx1"/>
                </a:solidFill>
              </a:rPr>
              <a:t>…e</a:t>
            </a:r>
            <a:r>
              <a:rPr lang="it-IT" dirty="0" smtClean="0">
                <a:solidFill>
                  <a:schemeClr val="tx1"/>
                </a:solidFill>
              </a:rPr>
              <a:t> le correnti di dispersione</a:t>
            </a:r>
            <a:endParaRPr lang="it-IT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Funziona?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42913" y="1340768"/>
            <a:ext cx="8399462" cy="55172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Gli interruttori differenziali hanno il difetto che quando non funzionano più non avvisano; </a:t>
            </a: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 controllo banale</a:t>
            </a: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Tx/>
              <a:buNone/>
              <a:tabLst/>
              <a:defRPr/>
            </a:pPr>
            <a:endParaRPr lang="it-IT" sz="2400" b="1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Tx/>
              <a:buNone/>
              <a:tabLst/>
              <a:defRPr/>
            </a:pPr>
            <a:endParaRPr kumimoji="0" lang="it-IT" sz="2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Tx/>
              <a:buNone/>
              <a:tabLst/>
              <a:defRPr/>
            </a:pPr>
            <a:endParaRPr lang="it-IT" sz="2400" b="1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Tx/>
              <a:buNone/>
              <a:tabLst/>
              <a:defRPr/>
            </a:pPr>
            <a:endParaRPr kumimoji="0" lang="it-IT" sz="2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Tx/>
              <a:buNone/>
              <a:tabLst/>
              <a:defRPr/>
            </a:pPr>
            <a:endParaRPr kumimoji="0" lang="it-IT" sz="2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Tx/>
              <a:buNone/>
              <a:tabLst/>
              <a:defRPr/>
            </a:pPr>
            <a:endParaRPr lang="it-IT" sz="2400" b="1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Tx/>
              <a:buNone/>
              <a:tabLst/>
              <a:defRPr/>
            </a:pPr>
            <a:endParaRPr kumimoji="0" lang="it-IT" sz="2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>
              <a:spcBef>
                <a:spcPct val="20000"/>
              </a:spcBef>
              <a:buClr>
                <a:schemeClr val="accent1"/>
              </a:buClr>
              <a:buSzPct val="76000"/>
            </a:pP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Se provando l’interruttore differenziale si constata che non funziona più cosa fare se </a:t>
            </a:r>
            <a:r>
              <a:rPr lang="it-IT" sz="2400" b="1" dirty="0" smtClean="0"/>
              <a:t> il differenziale alimenta </a:t>
            </a:r>
            <a:r>
              <a:rPr kumimoji="0" lang="it-IT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…………</a:t>
            </a: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..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Tx/>
              <a:buNone/>
              <a:tabLst/>
              <a:defRPr/>
            </a:pPr>
            <a:endParaRPr kumimoji="0" lang="it-IT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Tx/>
              <a:buNone/>
              <a:tabLst/>
              <a:defRPr/>
            </a:pPr>
            <a:endParaRPr kumimoji="0" lang="it-IT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Tx/>
              <a:buNone/>
              <a:tabLst/>
              <a:defRPr/>
            </a:pPr>
            <a:endParaRPr kumimoji="0" lang="it-IT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Tx/>
              <a:buNone/>
              <a:tabLst/>
              <a:defRPr/>
            </a:pPr>
            <a:endParaRPr kumimoji="0" lang="it-IT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Tx/>
              <a:buNone/>
              <a:tabLst/>
              <a:defRPr/>
            </a:pPr>
            <a:endParaRPr kumimoji="0" lang="it-IT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Tx/>
              <a:buNone/>
              <a:tabLst/>
              <a:defRPr/>
            </a:pPr>
            <a:endParaRPr kumimoji="0" lang="it-IT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 descr="http://www.nuovapromoteoimpianti.it/public/22573048_Differenziale_Foto.gif"/>
          <p:cNvPicPr preferRelativeResize="0">
            <a:picLocks noChangeArrowheads="1" noCrop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763688" y="2132856"/>
            <a:ext cx="5256584" cy="2960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899592" y="1412776"/>
            <a:ext cx="7344816" cy="485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Aft>
                <a:spcPct val="75000"/>
              </a:spcAft>
              <a:buFont typeface="+mj-lt"/>
              <a:buAutoNum type="arabicParenR"/>
            </a:pPr>
            <a:r>
              <a:rPr lang="it-IT" sz="2400" b="1" dirty="0" smtClean="0"/>
              <a:t>apparecchi di illuminazione a soffitto ..................................</a:t>
            </a:r>
          </a:p>
          <a:p>
            <a:pPr marL="342900" indent="-342900">
              <a:lnSpc>
                <a:spcPct val="90000"/>
              </a:lnSpc>
              <a:spcAft>
                <a:spcPct val="75000"/>
              </a:spcAft>
              <a:buFont typeface="+mj-lt"/>
              <a:buAutoNum type="arabicParenR"/>
            </a:pPr>
            <a:r>
              <a:rPr lang="it-IT" sz="2400" b="1" dirty="0" smtClean="0"/>
              <a:t>apparecchi a doppio isolamento ..................................</a:t>
            </a:r>
          </a:p>
          <a:p>
            <a:pPr marL="342900" indent="-342900">
              <a:lnSpc>
                <a:spcPct val="90000"/>
              </a:lnSpc>
              <a:spcAft>
                <a:spcPct val="75000"/>
              </a:spcAft>
              <a:buFont typeface="+mj-lt"/>
              <a:buAutoNum type="arabicParenR"/>
            </a:pPr>
            <a:r>
              <a:rPr lang="it-IT" sz="2400" b="1" dirty="0" smtClean="0"/>
              <a:t>apparecchi con involucro completamente in  materiale isolante (es. VDT) ..................................</a:t>
            </a:r>
          </a:p>
          <a:p>
            <a:pPr marL="342900" indent="-342900">
              <a:lnSpc>
                <a:spcPct val="90000"/>
              </a:lnSpc>
              <a:spcAft>
                <a:spcPct val="75000"/>
              </a:spcAft>
              <a:buFont typeface="+mj-lt"/>
              <a:buAutoNum type="arabicParenR"/>
            </a:pPr>
            <a:r>
              <a:rPr lang="it-IT" sz="2400" b="1" dirty="0" smtClean="0"/>
              <a:t>prese elettriche                                                  ..................................</a:t>
            </a:r>
          </a:p>
          <a:p>
            <a:pPr marL="342900" indent="-342900">
              <a:lnSpc>
                <a:spcPct val="90000"/>
              </a:lnSpc>
              <a:spcAft>
                <a:spcPct val="75000"/>
              </a:spcAft>
              <a:buFont typeface="+mj-lt"/>
              <a:buAutoNum type="arabicParenR"/>
            </a:pPr>
            <a:r>
              <a:rPr lang="it-IT" sz="2400" b="1" dirty="0" smtClean="0"/>
              <a:t>apparecchi elettrici con carcassa in metallo ..................................</a:t>
            </a:r>
            <a:endParaRPr lang="it-IT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6864" cy="1143000"/>
          </a:xfrm>
        </p:spPr>
        <p:txBody>
          <a:bodyPr>
            <a:normAutofit/>
          </a:bodyPr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Interruttore magnetotermico</a:t>
            </a:r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340768"/>
            <a:ext cx="4293338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2649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047029"/>
            <a:ext cx="2581250" cy="3415434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429" y="3501008"/>
            <a:ext cx="2103643" cy="2817379"/>
          </a:xfrm>
          <a:prstGeom prst="rect">
            <a:avLst/>
          </a:prstGeom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68524" y="1047029"/>
            <a:ext cx="4407531" cy="2696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0403" tIns="55202" rIns="110403" bIns="55202">
            <a:spAutoFit/>
          </a:bodyPr>
          <a:lstStyle>
            <a:lvl1pPr defTabSz="806450">
              <a:defRPr sz="2000">
                <a:solidFill>
                  <a:schemeClr val="tx1"/>
                </a:solidFill>
                <a:latin typeface="Frutiger 45 Light" pitchFamily="34" charset="0"/>
              </a:defRPr>
            </a:lvl1pPr>
            <a:lvl2pPr marL="742950" indent="-285750" defTabSz="806450">
              <a:defRPr sz="2000">
                <a:solidFill>
                  <a:schemeClr val="tx1"/>
                </a:solidFill>
                <a:latin typeface="Frutiger 45 Light" pitchFamily="34" charset="0"/>
              </a:defRPr>
            </a:lvl2pPr>
            <a:lvl3pPr marL="1143000" indent="-228600" defTabSz="806450">
              <a:defRPr sz="2000">
                <a:solidFill>
                  <a:schemeClr val="tx1"/>
                </a:solidFill>
                <a:latin typeface="Frutiger 45 Light" pitchFamily="34" charset="0"/>
              </a:defRPr>
            </a:lvl3pPr>
            <a:lvl4pPr marL="1600200" indent="-228600" defTabSz="806450">
              <a:defRPr sz="2000">
                <a:solidFill>
                  <a:schemeClr val="tx1"/>
                </a:solidFill>
                <a:latin typeface="Frutiger 45 Light" pitchFamily="34" charset="0"/>
              </a:defRPr>
            </a:lvl4pPr>
            <a:lvl5pPr marL="2057400" indent="-228600" defTabSz="806450">
              <a:defRPr sz="2000">
                <a:solidFill>
                  <a:schemeClr val="tx1"/>
                </a:solidFill>
                <a:latin typeface="Frutiger 45 Light" pitchFamily="34" charset="0"/>
              </a:defRPr>
            </a:lvl5pPr>
            <a:lvl6pPr marL="2514600" indent="-228600" defTabSz="80645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rutiger 45 Light" pitchFamily="34" charset="0"/>
              </a:defRPr>
            </a:lvl6pPr>
            <a:lvl7pPr marL="2971800" indent="-228600" defTabSz="80645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rutiger 45 Light" pitchFamily="34" charset="0"/>
              </a:defRPr>
            </a:lvl7pPr>
            <a:lvl8pPr marL="3429000" indent="-228600" defTabSz="80645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rutiger 45 Light" pitchFamily="34" charset="0"/>
              </a:defRPr>
            </a:lvl8pPr>
            <a:lvl9pPr marL="3886200" indent="-228600" defTabSz="80645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rutiger 45 Light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20000"/>
              </a:spcBef>
            </a:pPr>
            <a:r>
              <a:rPr lang="it-IT" sz="2800" b="1" dirty="0" smtClean="0"/>
              <a:t>Ogni circuito elettrico è da considerare in tensione fino a prova contraria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158274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iciti1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3054798"/>
            <a:ext cx="6552728" cy="3254522"/>
          </a:xfrm>
        </p:spPr>
      </p:pic>
      <p:sp>
        <p:nvSpPr>
          <p:cNvPr id="5" name="Rettangolo 4"/>
          <p:cNvSpPr/>
          <p:nvPr/>
        </p:nvSpPr>
        <p:spPr>
          <a:xfrm>
            <a:off x="1331640" y="1686646"/>
            <a:ext cx="1584176" cy="115212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>
                <a:solidFill>
                  <a:schemeClr val="tx1"/>
                </a:solidFill>
              </a:rPr>
              <a:t>&lt;1500 W</a:t>
            </a:r>
          </a:p>
          <a:p>
            <a:pPr algn="ctr"/>
            <a:r>
              <a:rPr lang="it-IT" sz="2400" b="1" dirty="0" err="1" smtClean="0">
                <a:solidFill>
                  <a:schemeClr val="tx1"/>
                </a:solidFill>
              </a:rPr>
              <a:t>max</a:t>
            </a:r>
            <a:r>
              <a:rPr lang="it-IT" sz="2400" b="1" dirty="0" smtClean="0">
                <a:solidFill>
                  <a:schemeClr val="tx1"/>
                </a:solidFill>
              </a:rPr>
              <a:t> 10 A</a:t>
            </a:r>
            <a:endParaRPr lang="it-IT" sz="2400" b="1" dirty="0">
              <a:solidFill>
                <a:schemeClr val="tx1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915816" y="1686646"/>
            <a:ext cx="1584176" cy="115212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>
                <a:solidFill>
                  <a:schemeClr val="tx1"/>
                </a:solidFill>
              </a:rPr>
              <a:t>&gt; 1500 W</a:t>
            </a:r>
          </a:p>
          <a:p>
            <a:pPr algn="ctr"/>
            <a:r>
              <a:rPr lang="it-IT" sz="2400" b="1" dirty="0" smtClean="0">
                <a:solidFill>
                  <a:schemeClr val="tx1"/>
                </a:solidFill>
              </a:rPr>
              <a:t>max16 A</a:t>
            </a:r>
            <a:endParaRPr lang="it-IT" sz="2400" b="1" dirty="0">
              <a:solidFill>
                <a:schemeClr val="tx1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4499992" y="1686646"/>
            <a:ext cx="3240360" cy="115212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chemeClr val="tx1"/>
                </a:solidFill>
              </a:rPr>
              <a:t>&gt;</a:t>
            </a:r>
            <a:r>
              <a:rPr lang="it-IT" sz="2400" b="1" dirty="0" smtClean="0">
                <a:solidFill>
                  <a:schemeClr val="tx1"/>
                </a:solidFill>
              </a:rPr>
              <a:t> 1500 W</a:t>
            </a:r>
          </a:p>
          <a:p>
            <a:pPr algn="ctr"/>
            <a:r>
              <a:rPr lang="it-IT" sz="2400" b="1" dirty="0" smtClean="0">
                <a:solidFill>
                  <a:schemeClr val="tx1"/>
                </a:solidFill>
              </a:rPr>
              <a:t>Max 16 A</a:t>
            </a:r>
            <a:endParaRPr lang="it-IT" sz="2400" b="1" dirty="0">
              <a:solidFill>
                <a:schemeClr val="tx1"/>
              </a:solidFill>
            </a:endParaRPr>
          </a:p>
        </p:txBody>
      </p:sp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Prese e spine</a:t>
            </a:r>
            <a:endParaRPr lang="it-IT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6141903-rischio-elettrico-giallo-firmare-su-uno-sfondo-bianco-parte-di-una-ser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2132856"/>
            <a:ext cx="4293096" cy="4293096"/>
          </a:xfrm>
          <a:prstGeom prst="rect">
            <a:avLst/>
          </a:prstGeom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43492" y="2276873"/>
            <a:ext cx="6777317" cy="1512168"/>
          </a:xfrm>
        </p:spPr>
        <p:txBody>
          <a:bodyPr>
            <a:normAutofit/>
          </a:bodyPr>
          <a:lstStyle/>
          <a:p>
            <a:r>
              <a:rPr lang="it-IT" sz="3200" dirty="0" smtClean="0">
                <a:solidFill>
                  <a:schemeClr val="tx1"/>
                </a:solidFill>
              </a:rPr>
              <a:t>È il più diffuso</a:t>
            </a:r>
          </a:p>
          <a:p>
            <a:r>
              <a:rPr lang="it-IT" sz="3200" dirty="0" smtClean="0">
                <a:solidFill>
                  <a:schemeClr val="tx1"/>
                </a:solidFill>
              </a:rPr>
              <a:t>È il meno percepito</a:t>
            </a:r>
          </a:p>
          <a:p>
            <a:pPr>
              <a:buNone/>
            </a:pPr>
            <a:endParaRPr lang="it-IT" sz="3200" dirty="0" smtClean="0">
              <a:solidFill>
                <a:schemeClr val="tx1"/>
              </a:solidFill>
            </a:endParaRPr>
          </a:p>
          <a:p>
            <a:endParaRPr lang="it-IT" sz="3200" dirty="0">
              <a:solidFill>
                <a:schemeClr val="tx1"/>
              </a:solidFill>
            </a:endParaRPr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024744" cy="114300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Rischio elettrico:</a:t>
            </a:r>
            <a:endParaRPr lang="it-IT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070301Spin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7032" y="1609586"/>
            <a:ext cx="3628944" cy="2014064"/>
          </a:xfrm>
          <a:prstGeom prst="rect">
            <a:avLst/>
          </a:prstGeom>
        </p:spPr>
      </p:pic>
      <p:pic>
        <p:nvPicPr>
          <p:cNvPr id="6" name="Picture 15" descr="adatta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352" y="3136609"/>
            <a:ext cx="3589957" cy="31848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20" y="4005064"/>
            <a:ext cx="2114550" cy="2114550"/>
          </a:xfrm>
          <a:prstGeom prst="rect">
            <a:avLst/>
          </a:prstGeom>
        </p:spPr>
      </p:pic>
      <p:cxnSp>
        <p:nvCxnSpPr>
          <p:cNvPr id="8" name="Connettore 7 7"/>
          <p:cNvCxnSpPr/>
          <p:nvPr/>
        </p:nvCxnSpPr>
        <p:spPr>
          <a:xfrm flipV="1">
            <a:off x="2704057" y="4654546"/>
            <a:ext cx="864096" cy="407793"/>
          </a:xfrm>
          <a:prstGeom prst="curvedConnector3">
            <a:avLst>
              <a:gd name="adj1" fmla="val 50000"/>
            </a:avLst>
          </a:prstGeom>
          <a:ln w="381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magin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351" y="4246753"/>
            <a:ext cx="815586" cy="815586"/>
          </a:xfrm>
          <a:prstGeom prst="rect">
            <a:avLst/>
          </a:prstGeom>
        </p:spPr>
      </p:pic>
      <p:cxnSp>
        <p:nvCxnSpPr>
          <p:cNvPr id="18" name="Connettore 7 17"/>
          <p:cNvCxnSpPr/>
          <p:nvPr/>
        </p:nvCxnSpPr>
        <p:spPr>
          <a:xfrm rot="16200000" flipH="1">
            <a:off x="3430779" y="3306699"/>
            <a:ext cx="835738" cy="560991"/>
          </a:xfrm>
          <a:prstGeom prst="curvedConnector3">
            <a:avLst>
              <a:gd name="adj1" fmla="val 50000"/>
            </a:avLst>
          </a:prstGeom>
          <a:ln w="381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4129144" y="980728"/>
            <a:ext cx="4412277" cy="1896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0403" tIns="55202" rIns="110403" bIns="55202">
            <a:spAutoFit/>
          </a:bodyPr>
          <a:lstStyle>
            <a:lvl1pPr defTabSz="806450">
              <a:defRPr sz="2000">
                <a:solidFill>
                  <a:schemeClr val="tx1"/>
                </a:solidFill>
                <a:latin typeface="Frutiger 45 Light" pitchFamily="34" charset="0"/>
              </a:defRPr>
            </a:lvl1pPr>
            <a:lvl2pPr marL="742950" indent="-285750" defTabSz="806450">
              <a:defRPr sz="2000">
                <a:solidFill>
                  <a:schemeClr val="tx1"/>
                </a:solidFill>
                <a:latin typeface="Frutiger 45 Light" pitchFamily="34" charset="0"/>
              </a:defRPr>
            </a:lvl2pPr>
            <a:lvl3pPr marL="1143000" indent="-228600" defTabSz="806450">
              <a:defRPr sz="2000">
                <a:solidFill>
                  <a:schemeClr val="tx1"/>
                </a:solidFill>
                <a:latin typeface="Frutiger 45 Light" pitchFamily="34" charset="0"/>
              </a:defRPr>
            </a:lvl3pPr>
            <a:lvl4pPr marL="1600200" indent="-228600" defTabSz="806450">
              <a:defRPr sz="2000">
                <a:solidFill>
                  <a:schemeClr val="tx1"/>
                </a:solidFill>
                <a:latin typeface="Frutiger 45 Light" pitchFamily="34" charset="0"/>
              </a:defRPr>
            </a:lvl4pPr>
            <a:lvl5pPr marL="2057400" indent="-228600" defTabSz="806450">
              <a:defRPr sz="2000">
                <a:solidFill>
                  <a:schemeClr val="tx1"/>
                </a:solidFill>
                <a:latin typeface="Frutiger 45 Light" pitchFamily="34" charset="0"/>
              </a:defRPr>
            </a:lvl5pPr>
            <a:lvl6pPr marL="2514600" indent="-228600" defTabSz="80645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rutiger 45 Light" pitchFamily="34" charset="0"/>
              </a:defRPr>
            </a:lvl6pPr>
            <a:lvl7pPr marL="2971800" indent="-228600" defTabSz="80645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rutiger 45 Light" pitchFamily="34" charset="0"/>
              </a:defRPr>
            </a:lvl7pPr>
            <a:lvl8pPr marL="3429000" indent="-228600" defTabSz="80645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rutiger 45 Light" pitchFamily="34" charset="0"/>
              </a:defRPr>
            </a:lvl8pPr>
            <a:lvl9pPr marL="3886200" indent="-228600" defTabSz="80645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rutiger 45 Light" pitchFamily="34" charset="0"/>
              </a:defRPr>
            </a:lvl9pPr>
          </a:lstStyle>
          <a:p>
            <a:pPr>
              <a:lnSpc>
                <a:spcPct val="145000"/>
              </a:lnSpc>
              <a:spcBef>
                <a:spcPct val="30000"/>
              </a:spcBef>
            </a:pPr>
            <a:r>
              <a:rPr lang="it-IT" b="1" dirty="0">
                <a:latin typeface="Verdana" pitchFamily="34" charset="0"/>
              </a:rPr>
              <a:t>Se una spina non entra in una presa, non tentare collegamenti  di  </a:t>
            </a:r>
            <a:r>
              <a:rPr lang="it-IT" b="1" dirty="0" smtClean="0">
                <a:latin typeface="Verdana" pitchFamily="34" charset="0"/>
              </a:rPr>
              <a:t>fortuna o </a:t>
            </a:r>
            <a:r>
              <a:rPr lang="it-IT" b="1" dirty="0" smtClean="0">
                <a:solidFill>
                  <a:srgbClr val="FF0000"/>
                </a:solidFill>
                <a:latin typeface="Verdana" pitchFamily="34" charset="0"/>
              </a:rPr>
              <a:t>forzati</a:t>
            </a:r>
            <a:endParaRPr lang="it-IT" b="1" dirty="0">
              <a:solidFill>
                <a:srgbClr val="FF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 descr="tubo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44824"/>
            <a:ext cx="3219450" cy="33575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44627" y="1844824"/>
            <a:ext cx="4654550" cy="2853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0403" tIns="55202" rIns="110403" bIns="55202">
            <a:spAutoFit/>
          </a:bodyPr>
          <a:lstStyle>
            <a:lvl1pPr defTabSz="806450">
              <a:defRPr sz="2000">
                <a:solidFill>
                  <a:schemeClr val="tx1"/>
                </a:solidFill>
                <a:latin typeface="Frutiger 45 Light" pitchFamily="34" charset="0"/>
              </a:defRPr>
            </a:lvl1pPr>
            <a:lvl2pPr marL="742950" indent="-285750" defTabSz="806450">
              <a:defRPr sz="2000">
                <a:solidFill>
                  <a:schemeClr val="tx1"/>
                </a:solidFill>
                <a:latin typeface="Frutiger 45 Light" pitchFamily="34" charset="0"/>
              </a:defRPr>
            </a:lvl2pPr>
            <a:lvl3pPr marL="1143000" indent="-228600" defTabSz="806450">
              <a:defRPr sz="2000">
                <a:solidFill>
                  <a:schemeClr val="tx1"/>
                </a:solidFill>
                <a:latin typeface="Frutiger 45 Light" pitchFamily="34" charset="0"/>
              </a:defRPr>
            </a:lvl3pPr>
            <a:lvl4pPr marL="1600200" indent="-228600" defTabSz="806450">
              <a:defRPr sz="2000">
                <a:solidFill>
                  <a:schemeClr val="tx1"/>
                </a:solidFill>
                <a:latin typeface="Frutiger 45 Light" pitchFamily="34" charset="0"/>
              </a:defRPr>
            </a:lvl4pPr>
            <a:lvl5pPr marL="2057400" indent="-228600" defTabSz="806450">
              <a:defRPr sz="2000">
                <a:solidFill>
                  <a:schemeClr val="tx1"/>
                </a:solidFill>
                <a:latin typeface="Frutiger 45 Light" pitchFamily="34" charset="0"/>
              </a:defRPr>
            </a:lvl5pPr>
            <a:lvl6pPr marL="2514600" indent="-228600" defTabSz="80645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rutiger 45 Light" pitchFamily="34" charset="0"/>
              </a:defRPr>
            </a:lvl6pPr>
            <a:lvl7pPr marL="2971800" indent="-228600" defTabSz="80645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rutiger 45 Light" pitchFamily="34" charset="0"/>
              </a:defRPr>
            </a:lvl7pPr>
            <a:lvl8pPr marL="3429000" indent="-228600" defTabSz="80645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rutiger 45 Light" pitchFamily="34" charset="0"/>
              </a:defRPr>
            </a:lvl8pPr>
            <a:lvl9pPr marL="3886200" indent="-228600" defTabSz="80645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rutiger 45 Light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30000"/>
              </a:spcBef>
            </a:pPr>
            <a:r>
              <a:rPr lang="it-IT" sz="2800" b="1" dirty="0"/>
              <a:t>Controllare che non vi siano cavi, spine, prese, interruttori ecc. lesionati, con parti conduttrici non protette</a:t>
            </a:r>
          </a:p>
        </p:txBody>
      </p:sp>
    </p:spTree>
    <p:extLst>
      <p:ext uri="{BB962C8B-B14F-4D97-AF65-F5344CB8AC3E}">
        <p14:creationId xmlns:p14="http://schemas.microsoft.com/office/powerpoint/2010/main" val="78930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568325" y="2515741"/>
            <a:ext cx="3340100" cy="173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0403" tIns="55202" rIns="110403" bIns="55202">
            <a:spAutoFit/>
          </a:bodyPr>
          <a:lstStyle>
            <a:lvl1pPr defTabSz="806450">
              <a:defRPr sz="2000">
                <a:solidFill>
                  <a:schemeClr val="tx1"/>
                </a:solidFill>
                <a:latin typeface="Frutiger 45 Light" pitchFamily="34" charset="0"/>
              </a:defRPr>
            </a:lvl1pPr>
            <a:lvl2pPr marL="742950" indent="-285750" defTabSz="806450">
              <a:defRPr sz="2000">
                <a:solidFill>
                  <a:schemeClr val="tx1"/>
                </a:solidFill>
                <a:latin typeface="Frutiger 45 Light" pitchFamily="34" charset="0"/>
              </a:defRPr>
            </a:lvl2pPr>
            <a:lvl3pPr marL="1143000" indent="-228600" defTabSz="806450">
              <a:defRPr sz="2000">
                <a:solidFill>
                  <a:schemeClr val="tx1"/>
                </a:solidFill>
                <a:latin typeface="Frutiger 45 Light" pitchFamily="34" charset="0"/>
              </a:defRPr>
            </a:lvl3pPr>
            <a:lvl4pPr marL="1600200" indent="-228600" defTabSz="806450">
              <a:defRPr sz="2000">
                <a:solidFill>
                  <a:schemeClr val="tx1"/>
                </a:solidFill>
                <a:latin typeface="Frutiger 45 Light" pitchFamily="34" charset="0"/>
              </a:defRPr>
            </a:lvl4pPr>
            <a:lvl5pPr marL="2057400" indent="-228600" defTabSz="806450">
              <a:defRPr sz="2000">
                <a:solidFill>
                  <a:schemeClr val="tx1"/>
                </a:solidFill>
                <a:latin typeface="Frutiger 45 Light" pitchFamily="34" charset="0"/>
              </a:defRPr>
            </a:lvl5pPr>
            <a:lvl6pPr marL="2514600" indent="-228600" defTabSz="80645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rutiger 45 Light" pitchFamily="34" charset="0"/>
              </a:defRPr>
            </a:lvl6pPr>
            <a:lvl7pPr marL="2971800" indent="-228600" defTabSz="80645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rutiger 45 Light" pitchFamily="34" charset="0"/>
              </a:defRPr>
            </a:lvl7pPr>
            <a:lvl8pPr marL="3429000" indent="-228600" defTabSz="80645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rutiger 45 Light" pitchFamily="34" charset="0"/>
              </a:defRPr>
            </a:lvl8pPr>
            <a:lvl9pPr marL="3886200" indent="-228600" defTabSz="80645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rutiger 45 Light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30000"/>
              </a:spcBef>
            </a:pPr>
            <a:r>
              <a:rPr lang="it-IT" sz="2800" b="1" dirty="0"/>
              <a:t>Non eseguire riparazioni di fortuna</a:t>
            </a:r>
          </a:p>
        </p:txBody>
      </p:sp>
      <p:pic>
        <p:nvPicPr>
          <p:cNvPr id="16388" name="Picture 5" descr="Senza titolo-7 cop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340768"/>
            <a:ext cx="4373563" cy="3940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>
            <a:off x="568325" y="5313402"/>
            <a:ext cx="801719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Vietato usare il nastro isolante !!</a:t>
            </a:r>
            <a:endParaRPr lang="it-IT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46837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20101216100807_Energiapulitadirettamentenellapresadellacorrent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0082" y="1700808"/>
            <a:ext cx="8173205" cy="4804519"/>
          </a:xfrm>
        </p:spPr>
      </p:pic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1907704" y="836712"/>
            <a:ext cx="5925337" cy="1166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0403" tIns="55202" rIns="110403" bIns="55202">
            <a:spAutoFit/>
          </a:bodyPr>
          <a:lstStyle>
            <a:lvl1pPr defTabSz="806450">
              <a:defRPr sz="2000">
                <a:solidFill>
                  <a:schemeClr val="tx1"/>
                </a:solidFill>
                <a:latin typeface="Frutiger 45 Light" pitchFamily="34" charset="0"/>
              </a:defRPr>
            </a:lvl1pPr>
            <a:lvl2pPr marL="742950" indent="-285750" defTabSz="806450">
              <a:defRPr sz="2000">
                <a:solidFill>
                  <a:schemeClr val="tx1"/>
                </a:solidFill>
                <a:latin typeface="Frutiger 45 Light" pitchFamily="34" charset="0"/>
              </a:defRPr>
            </a:lvl2pPr>
            <a:lvl3pPr marL="1143000" indent="-228600" defTabSz="806450">
              <a:defRPr sz="2000">
                <a:solidFill>
                  <a:schemeClr val="tx1"/>
                </a:solidFill>
                <a:latin typeface="Frutiger 45 Light" pitchFamily="34" charset="0"/>
              </a:defRPr>
            </a:lvl3pPr>
            <a:lvl4pPr marL="1600200" indent="-228600" defTabSz="806450">
              <a:defRPr sz="2000">
                <a:solidFill>
                  <a:schemeClr val="tx1"/>
                </a:solidFill>
                <a:latin typeface="Frutiger 45 Light" pitchFamily="34" charset="0"/>
              </a:defRPr>
            </a:lvl4pPr>
            <a:lvl5pPr marL="2057400" indent="-228600" defTabSz="806450">
              <a:defRPr sz="2000">
                <a:solidFill>
                  <a:schemeClr val="tx1"/>
                </a:solidFill>
                <a:latin typeface="Frutiger 45 Light" pitchFamily="34" charset="0"/>
              </a:defRPr>
            </a:lvl5pPr>
            <a:lvl6pPr marL="2514600" indent="-228600" defTabSz="80645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rutiger 45 Light" pitchFamily="34" charset="0"/>
              </a:defRPr>
            </a:lvl6pPr>
            <a:lvl7pPr marL="2971800" indent="-228600" defTabSz="80645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rutiger 45 Light" pitchFamily="34" charset="0"/>
              </a:defRPr>
            </a:lvl7pPr>
            <a:lvl8pPr marL="3429000" indent="-228600" defTabSz="80645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rutiger 45 Light" pitchFamily="34" charset="0"/>
              </a:defRPr>
            </a:lvl8pPr>
            <a:lvl9pPr marL="3886200" indent="-228600" defTabSz="80645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rutiger 45 Light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30000"/>
              </a:spcBef>
            </a:pPr>
            <a:r>
              <a:rPr lang="it-IT" sz="2800" b="1" dirty="0"/>
              <a:t>non togliere  la spina dalla presa tirandola per il cavo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Senza titolo-13 cop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988840"/>
            <a:ext cx="3157538" cy="2800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611560" y="1772816"/>
            <a:ext cx="4481512" cy="3336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>
            <a:spAutoFit/>
          </a:bodyPr>
          <a:lstStyle/>
          <a:p>
            <a:pPr algn="ctr" defTabSz="806450">
              <a:lnSpc>
                <a:spcPct val="155000"/>
              </a:lnSpc>
              <a:spcBef>
                <a:spcPct val="30000"/>
              </a:spcBef>
            </a:pPr>
            <a:r>
              <a:rPr lang="it-IT" sz="2800" b="1" dirty="0">
                <a:latin typeface="Frutiger 45 Light" pitchFamily="34" charset="0"/>
              </a:rPr>
              <a:t>Non utilizzare fornelli, stufe elettriche e qualunque altro dispositivo elettrico con </a:t>
            </a:r>
            <a:r>
              <a:rPr lang="it-IT" sz="2400" b="1" dirty="0">
                <a:solidFill>
                  <a:srgbClr val="C21C0A"/>
                </a:solidFill>
                <a:latin typeface="Verdana" pitchFamily="34" charset="0"/>
              </a:rPr>
              <a:t>RESISTENZA IN VISTA</a:t>
            </a:r>
          </a:p>
        </p:txBody>
      </p:sp>
    </p:spTree>
    <p:extLst>
      <p:ext uri="{BB962C8B-B14F-4D97-AF65-F5344CB8AC3E}">
        <p14:creationId xmlns:p14="http://schemas.microsoft.com/office/powerpoint/2010/main" val="112452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807614" y="2403509"/>
            <a:ext cx="3321050" cy="260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0403" tIns="55202" rIns="110403" bIns="55202">
            <a:spAutoFit/>
          </a:bodyPr>
          <a:lstStyle>
            <a:lvl1pPr defTabSz="806450">
              <a:defRPr sz="2000">
                <a:solidFill>
                  <a:schemeClr val="tx1"/>
                </a:solidFill>
                <a:latin typeface="Frutiger 45 Light" pitchFamily="34" charset="0"/>
              </a:defRPr>
            </a:lvl1pPr>
            <a:lvl2pPr marL="742950" indent="-285750" defTabSz="806450">
              <a:defRPr sz="2000">
                <a:solidFill>
                  <a:schemeClr val="tx1"/>
                </a:solidFill>
                <a:latin typeface="Frutiger 45 Light" pitchFamily="34" charset="0"/>
              </a:defRPr>
            </a:lvl2pPr>
            <a:lvl3pPr marL="1143000" indent="-228600" defTabSz="806450">
              <a:defRPr sz="2000">
                <a:solidFill>
                  <a:schemeClr val="tx1"/>
                </a:solidFill>
                <a:latin typeface="Frutiger 45 Light" pitchFamily="34" charset="0"/>
              </a:defRPr>
            </a:lvl3pPr>
            <a:lvl4pPr marL="1600200" indent="-228600" defTabSz="806450">
              <a:defRPr sz="2000">
                <a:solidFill>
                  <a:schemeClr val="tx1"/>
                </a:solidFill>
                <a:latin typeface="Frutiger 45 Light" pitchFamily="34" charset="0"/>
              </a:defRPr>
            </a:lvl4pPr>
            <a:lvl5pPr marL="2057400" indent="-228600" defTabSz="806450">
              <a:defRPr sz="2000">
                <a:solidFill>
                  <a:schemeClr val="tx1"/>
                </a:solidFill>
                <a:latin typeface="Frutiger 45 Light" pitchFamily="34" charset="0"/>
              </a:defRPr>
            </a:lvl5pPr>
            <a:lvl6pPr marL="2514600" indent="-228600" defTabSz="80645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rutiger 45 Light" pitchFamily="34" charset="0"/>
              </a:defRPr>
            </a:lvl6pPr>
            <a:lvl7pPr marL="2971800" indent="-228600" defTabSz="80645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rutiger 45 Light" pitchFamily="34" charset="0"/>
              </a:defRPr>
            </a:lvl7pPr>
            <a:lvl8pPr marL="3429000" indent="-228600" defTabSz="80645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rutiger 45 Light" pitchFamily="34" charset="0"/>
              </a:defRPr>
            </a:lvl8pPr>
            <a:lvl9pPr marL="3886200" indent="-228600" defTabSz="80645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rutiger 45 Light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20000"/>
              </a:spcBef>
            </a:pPr>
            <a:r>
              <a:rPr lang="it-IT" sz="2800" b="1" dirty="0"/>
              <a:t>Non  toccare apparecchi elettrici con le mani bagnate</a:t>
            </a:r>
          </a:p>
        </p:txBody>
      </p:sp>
      <p:pic>
        <p:nvPicPr>
          <p:cNvPr id="13316" name="Picture 8" descr="Senza titolo-5 cop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012" y="1844824"/>
            <a:ext cx="4073423" cy="38351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42955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395536" y="2420888"/>
            <a:ext cx="3528392" cy="2616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0403" tIns="55202" rIns="110403" bIns="55202">
            <a:spAutoFit/>
          </a:bodyPr>
          <a:lstStyle>
            <a:lvl1pPr defTabSz="806450">
              <a:defRPr sz="2000">
                <a:solidFill>
                  <a:schemeClr val="tx1"/>
                </a:solidFill>
                <a:latin typeface="Frutiger 45 Light" pitchFamily="34" charset="0"/>
              </a:defRPr>
            </a:lvl1pPr>
            <a:lvl2pPr marL="742950" indent="-285750" defTabSz="806450">
              <a:defRPr sz="2000">
                <a:solidFill>
                  <a:schemeClr val="tx1"/>
                </a:solidFill>
                <a:latin typeface="Frutiger 45 Light" pitchFamily="34" charset="0"/>
              </a:defRPr>
            </a:lvl2pPr>
            <a:lvl3pPr marL="1143000" indent="-228600" defTabSz="806450">
              <a:defRPr sz="2000">
                <a:solidFill>
                  <a:schemeClr val="tx1"/>
                </a:solidFill>
                <a:latin typeface="Frutiger 45 Light" pitchFamily="34" charset="0"/>
              </a:defRPr>
            </a:lvl3pPr>
            <a:lvl4pPr marL="1600200" indent="-228600" defTabSz="806450">
              <a:defRPr sz="2000">
                <a:solidFill>
                  <a:schemeClr val="tx1"/>
                </a:solidFill>
                <a:latin typeface="Frutiger 45 Light" pitchFamily="34" charset="0"/>
              </a:defRPr>
            </a:lvl4pPr>
            <a:lvl5pPr marL="2057400" indent="-228600" defTabSz="806450">
              <a:defRPr sz="2000">
                <a:solidFill>
                  <a:schemeClr val="tx1"/>
                </a:solidFill>
                <a:latin typeface="Frutiger 45 Light" pitchFamily="34" charset="0"/>
              </a:defRPr>
            </a:lvl5pPr>
            <a:lvl6pPr marL="2514600" indent="-228600" defTabSz="80645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rutiger 45 Light" pitchFamily="34" charset="0"/>
              </a:defRPr>
            </a:lvl6pPr>
            <a:lvl7pPr marL="2971800" indent="-228600" defTabSz="80645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rutiger 45 Light" pitchFamily="34" charset="0"/>
              </a:defRPr>
            </a:lvl7pPr>
            <a:lvl8pPr marL="3429000" indent="-228600" defTabSz="80645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rutiger 45 Light" pitchFamily="34" charset="0"/>
              </a:defRPr>
            </a:lvl8pPr>
            <a:lvl9pPr marL="3886200" indent="-228600" defTabSz="80645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rutiger 45 Light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20000"/>
              </a:spcBef>
            </a:pPr>
            <a:r>
              <a:rPr lang="it-IT" sz="2800" b="1" dirty="0"/>
              <a:t>Evitare che i cavi siano posti in maniera  disordinata</a:t>
            </a:r>
          </a:p>
        </p:txBody>
      </p:sp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391" y="1392349"/>
            <a:ext cx="4773613" cy="421481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0741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94499" y="1628800"/>
            <a:ext cx="4348858" cy="3897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0403" tIns="55202" rIns="110403" bIns="55202">
            <a:spAutoFit/>
          </a:bodyPr>
          <a:lstStyle>
            <a:lvl1pPr defTabSz="806450">
              <a:defRPr sz="2000">
                <a:solidFill>
                  <a:schemeClr val="tx1"/>
                </a:solidFill>
                <a:latin typeface="Frutiger 45 Light" pitchFamily="34" charset="0"/>
              </a:defRPr>
            </a:lvl1pPr>
            <a:lvl2pPr marL="742950" indent="-285750" defTabSz="806450">
              <a:defRPr sz="2000">
                <a:solidFill>
                  <a:schemeClr val="tx1"/>
                </a:solidFill>
                <a:latin typeface="Frutiger 45 Light" pitchFamily="34" charset="0"/>
              </a:defRPr>
            </a:lvl2pPr>
            <a:lvl3pPr marL="1143000" indent="-228600" defTabSz="806450">
              <a:defRPr sz="2000">
                <a:solidFill>
                  <a:schemeClr val="tx1"/>
                </a:solidFill>
                <a:latin typeface="Frutiger 45 Light" pitchFamily="34" charset="0"/>
              </a:defRPr>
            </a:lvl3pPr>
            <a:lvl4pPr marL="1600200" indent="-228600" defTabSz="806450">
              <a:defRPr sz="2000">
                <a:solidFill>
                  <a:schemeClr val="tx1"/>
                </a:solidFill>
                <a:latin typeface="Frutiger 45 Light" pitchFamily="34" charset="0"/>
              </a:defRPr>
            </a:lvl4pPr>
            <a:lvl5pPr marL="2057400" indent="-228600" defTabSz="806450">
              <a:defRPr sz="2000">
                <a:solidFill>
                  <a:schemeClr val="tx1"/>
                </a:solidFill>
                <a:latin typeface="Frutiger 45 Light" pitchFamily="34" charset="0"/>
              </a:defRPr>
            </a:lvl5pPr>
            <a:lvl6pPr marL="2514600" indent="-228600" defTabSz="80645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rutiger 45 Light" pitchFamily="34" charset="0"/>
              </a:defRPr>
            </a:lvl6pPr>
            <a:lvl7pPr marL="2971800" indent="-228600" defTabSz="80645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rutiger 45 Light" pitchFamily="34" charset="0"/>
              </a:defRPr>
            </a:lvl7pPr>
            <a:lvl8pPr marL="3429000" indent="-228600" defTabSz="80645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rutiger 45 Light" pitchFamily="34" charset="0"/>
              </a:defRPr>
            </a:lvl8pPr>
            <a:lvl9pPr marL="3886200" indent="-228600" defTabSz="80645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rutiger 45 Light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20000"/>
              </a:spcBef>
            </a:pPr>
            <a:r>
              <a:rPr lang="it-IT" sz="2800" b="1" dirty="0"/>
              <a:t>Non sovraccaricare una circuiti elettrici, usando </a:t>
            </a:r>
            <a:r>
              <a:rPr lang="it-IT" sz="2800" b="1" dirty="0" err="1"/>
              <a:t>multiprese</a:t>
            </a:r>
            <a:r>
              <a:rPr lang="it-IT" sz="2800" b="1" dirty="0"/>
              <a:t> e ciabatte con collegamenti  a  cascata</a:t>
            </a:r>
          </a:p>
          <a:p>
            <a:pPr>
              <a:lnSpc>
                <a:spcPct val="150000"/>
              </a:lnSpc>
              <a:spcBef>
                <a:spcPct val="30000"/>
              </a:spcBef>
            </a:pPr>
            <a:endParaRPr lang="it-IT" b="1" dirty="0"/>
          </a:p>
        </p:txBody>
      </p:sp>
      <p:pic>
        <p:nvPicPr>
          <p:cNvPr id="15364" name="Picture 5" descr="Senza titolo-1 cop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76437"/>
            <a:ext cx="3527425" cy="32083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2871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568325" y="1562100"/>
            <a:ext cx="3340100" cy="2616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0403" tIns="55202" rIns="110403" bIns="55202">
            <a:spAutoFit/>
          </a:bodyPr>
          <a:lstStyle>
            <a:lvl1pPr defTabSz="806450">
              <a:defRPr sz="2000">
                <a:solidFill>
                  <a:schemeClr val="tx1"/>
                </a:solidFill>
                <a:latin typeface="Frutiger 45 Light" pitchFamily="34" charset="0"/>
              </a:defRPr>
            </a:lvl1pPr>
            <a:lvl2pPr marL="742950" indent="-285750" defTabSz="806450">
              <a:defRPr sz="2000">
                <a:solidFill>
                  <a:schemeClr val="tx1"/>
                </a:solidFill>
                <a:latin typeface="Frutiger 45 Light" pitchFamily="34" charset="0"/>
              </a:defRPr>
            </a:lvl2pPr>
            <a:lvl3pPr marL="1143000" indent="-228600" defTabSz="806450">
              <a:defRPr sz="2000">
                <a:solidFill>
                  <a:schemeClr val="tx1"/>
                </a:solidFill>
                <a:latin typeface="Frutiger 45 Light" pitchFamily="34" charset="0"/>
              </a:defRPr>
            </a:lvl3pPr>
            <a:lvl4pPr marL="1600200" indent="-228600" defTabSz="806450">
              <a:defRPr sz="2000">
                <a:solidFill>
                  <a:schemeClr val="tx1"/>
                </a:solidFill>
                <a:latin typeface="Frutiger 45 Light" pitchFamily="34" charset="0"/>
              </a:defRPr>
            </a:lvl4pPr>
            <a:lvl5pPr marL="2057400" indent="-228600" defTabSz="806450">
              <a:defRPr sz="2000">
                <a:solidFill>
                  <a:schemeClr val="tx1"/>
                </a:solidFill>
                <a:latin typeface="Frutiger 45 Light" pitchFamily="34" charset="0"/>
              </a:defRPr>
            </a:lvl5pPr>
            <a:lvl6pPr marL="2514600" indent="-228600" defTabSz="80645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rutiger 45 Light" pitchFamily="34" charset="0"/>
              </a:defRPr>
            </a:lvl6pPr>
            <a:lvl7pPr marL="2971800" indent="-228600" defTabSz="80645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rutiger 45 Light" pitchFamily="34" charset="0"/>
              </a:defRPr>
            </a:lvl7pPr>
            <a:lvl8pPr marL="3429000" indent="-228600" defTabSz="80645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rutiger 45 Light" pitchFamily="34" charset="0"/>
              </a:defRPr>
            </a:lvl8pPr>
            <a:lvl9pPr marL="3886200" indent="-228600" defTabSz="80645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rutiger 45 Light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135000"/>
            </a:pPr>
            <a:r>
              <a:rPr lang="it-IT" sz="2800" b="1" dirty="0" smtClean="0"/>
              <a:t>Evitare </a:t>
            </a:r>
            <a:r>
              <a:rPr lang="it-IT" sz="2800" b="1" dirty="0"/>
              <a:t>che i cavi siano posti in zone di passaggio o calpestabili</a:t>
            </a:r>
          </a:p>
        </p:txBody>
      </p:sp>
      <p:pic>
        <p:nvPicPr>
          <p:cNvPr id="17412" name="Picture 6" descr="spineiec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81638"/>
            <a:ext cx="4289425" cy="412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/>
          <p:cNvSpPr/>
          <p:nvPr/>
        </p:nvSpPr>
        <p:spPr>
          <a:xfrm>
            <a:off x="568325" y="5590981"/>
            <a:ext cx="79330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tabLst>
                <a:tab pos="92075" algn="l"/>
                <a:tab pos="274638" algn="l"/>
                <a:tab pos="457200" algn="l"/>
                <a:tab pos="914400" algn="l"/>
                <a:tab pos="2925763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  <a:tab pos="15087600" algn="l"/>
              </a:tabLst>
            </a:pPr>
            <a:r>
              <a:rPr lang="it-IT" b="1" dirty="0"/>
              <a:t>Eventuali prolunghe devono essere rimosse immediatamente dopo l’uso; non devono comunque essere di ostacolo al passaggio.</a:t>
            </a:r>
          </a:p>
        </p:txBody>
      </p:sp>
    </p:spTree>
    <p:extLst>
      <p:ext uri="{BB962C8B-B14F-4D97-AF65-F5344CB8AC3E}">
        <p14:creationId xmlns:p14="http://schemas.microsoft.com/office/powerpoint/2010/main" val="10315090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793006" y="2492896"/>
            <a:ext cx="2986906" cy="2696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0403" tIns="55202" rIns="110403" bIns="55202">
            <a:spAutoFit/>
          </a:bodyPr>
          <a:lstStyle>
            <a:lvl1pPr defTabSz="806450">
              <a:defRPr sz="2000">
                <a:solidFill>
                  <a:schemeClr val="tx1"/>
                </a:solidFill>
                <a:latin typeface="Frutiger 45 Light" pitchFamily="34" charset="0"/>
              </a:defRPr>
            </a:lvl1pPr>
            <a:lvl2pPr marL="742950" indent="-285750" defTabSz="806450">
              <a:defRPr sz="2000">
                <a:solidFill>
                  <a:schemeClr val="tx1"/>
                </a:solidFill>
                <a:latin typeface="Frutiger 45 Light" pitchFamily="34" charset="0"/>
              </a:defRPr>
            </a:lvl2pPr>
            <a:lvl3pPr marL="1143000" indent="-228600" defTabSz="806450">
              <a:defRPr sz="2000">
                <a:solidFill>
                  <a:schemeClr val="tx1"/>
                </a:solidFill>
                <a:latin typeface="Frutiger 45 Light" pitchFamily="34" charset="0"/>
              </a:defRPr>
            </a:lvl3pPr>
            <a:lvl4pPr marL="1600200" indent="-228600" defTabSz="806450">
              <a:defRPr sz="2000">
                <a:solidFill>
                  <a:schemeClr val="tx1"/>
                </a:solidFill>
                <a:latin typeface="Frutiger 45 Light" pitchFamily="34" charset="0"/>
              </a:defRPr>
            </a:lvl4pPr>
            <a:lvl5pPr marL="2057400" indent="-228600" defTabSz="806450">
              <a:defRPr sz="2000">
                <a:solidFill>
                  <a:schemeClr val="tx1"/>
                </a:solidFill>
                <a:latin typeface="Frutiger 45 Light" pitchFamily="34" charset="0"/>
              </a:defRPr>
            </a:lvl5pPr>
            <a:lvl6pPr marL="2514600" indent="-228600" defTabSz="80645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rutiger 45 Light" pitchFamily="34" charset="0"/>
              </a:defRPr>
            </a:lvl6pPr>
            <a:lvl7pPr marL="2971800" indent="-228600" defTabSz="80645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rutiger 45 Light" pitchFamily="34" charset="0"/>
              </a:defRPr>
            </a:lvl7pPr>
            <a:lvl8pPr marL="3429000" indent="-228600" defTabSz="80645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rutiger 45 Light" pitchFamily="34" charset="0"/>
              </a:defRPr>
            </a:lvl8pPr>
            <a:lvl9pPr marL="3886200" indent="-228600" defTabSz="80645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rutiger 45 Light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30000"/>
              </a:spcBef>
            </a:pPr>
            <a:r>
              <a:rPr lang="it-IT" sz="2800" b="1" dirty="0"/>
              <a:t>Non  lasciare portalampade privi di lampadina</a:t>
            </a:r>
          </a:p>
        </p:txBody>
      </p:sp>
      <p:pic>
        <p:nvPicPr>
          <p:cNvPr id="18436" name="Picture 5" descr="Senza titolo-12 cop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438" y="1772816"/>
            <a:ext cx="4217987" cy="38433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8404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1043608" y="260648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it-IT" dirty="0" smtClean="0">
                <a:solidFill>
                  <a:schemeClr val="tx1"/>
                </a:solidFill>
              </a:rPr>
              <a:t>Corrente nel corpo umano</a:t>
            </a:r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55" y="1700808"/>
            <a:ext cx="7944049" cy="4309646"/>
          </a:xfrm>
          <a:prstGeom prst="rect">
            <a:avLst/>
          </a:prstGeom>
        </p:spPr>
      </p:pic>
      <p:sp>
        <p:nvSpPr>
          <p:cNvPr id="9" name="Titolo 1"/>
          <p:cNvSpPr txBox="1">
            <a:spLocks/>
          </p:cNvSpPr>
          <p:nvPr/>
        </p:nvSpPr>
        <p:spPr>
          <a:xfrm>
            <a:off x="1175115" y="5373216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it-IT" sz="2800" b="1" dirty="0">
                <a:solidFill>
                  <a:schemeClr val="tx1"/>
                </a:solidFill>
              </a:rPr>
              <a:t>a</a:t>
            </a:r>
            <a:r>
              <a:rPr lang="it-IT" sz="2800" b="1" dirty="0" smtClean="0">
                <a:solidFill>
                  <a:schemeClr val="tx1"/>
                </a:solidFill>
              </a:rPr>
              <a:t>ttività biologica</a:t>
            </a:r>
            <a:r>
              <a:rPr lang="it-IT" sz="2800" b="1" dirty="0" smtClean="0">
                <a:solidFill>
                  <a:schemeClr val="tx1"/>
                </a:solidFill>
                <a:sym typeface="Wingdings" pitchFamily="2" charset="2"/>
              </a:rPr>
              <a:t>attività elettrica</a:t>
            </a:r>
            <a:endParaRPr lang="it-IT" sz="2800" b="1" dirty="0">
              <a:solidFill>
                <a:schemeClr val="tx1"/>
              </a:solidFill>
            </a:endParaRPr>
          </a:p>
        </p:txBody>
      </p:sp>
      <p:sp>
        <p:nvSpPr>
          <p:cNvPr id="10" name="Freccia circolare a destra 9"/>
          <p:cNvSpPr/>
          <p:nvPr/>
        </p:nvSpPr>
        <p:spPr>
          <a:xfrm>
            <a:off x="3979915" y="2780928"/>
            <a:ext cx="1152128" cy="2664296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5132043" y="2564904"/>
            <a:ext cx="2295557" cy="5715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it-IT" sz="2800" b="1" dirty="0" smtClean="0">
                <a:solidFill>
                  <a:schemeClr val="tx1"/>
                </a:solidFill>
                <a:sym typeface="Wingdings" pitchFamily="2" charset="2"/>
              </a:rPr>
              <a:t>+ elettricità</a:t>
            </a:r>
            <a:endParaRPr lang="it-IT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700808"/>
            <a:ext cx="5222145" cy="4320480"/>
          </a:xfrm>
          <a:prstGeom prst="rect">
            <a:avLst/>
          </a:prstGeom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427984" y="1052736"/>
            <a:ext cx="3706986" cy="1404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0403" tIns="55202" rIns="110403" bIns="55202">
            <a:spAutoFit/>
          </a:bodyPr>
          <a:lstStyle>
            <a:lvl1pPr defTabSz="806450">
              <a:defRPr sz="2000">
                <a:solidFill>
                  <a:schemeClr val="tx1"/>
                </a:solidFill>
                <a:latin typeface="Frutiger 45 Light" pitchFamily="34" charset="0"/>
              </a:defRPr>
            </a:lvl1pPr>
            <a:lvl2pPr marL="742950" indent="-285750" defTabSz="806450">
              <a:defRPr sz="2000">
                <a:solidFill>
                  <a:schemeClr val="tx1"/>
                </a:solidFill>
                <a:latin typeface="Frutiger 45 Light" pitchFamily="34" charset="0"/>
              </a:defRPr>
            </a:lvl2pPr>
            <a:lvl3pPr marL="1143000" indent="-228600" defTabSz="806450">
              <a:defRPr sz="2000">
                <a:solidFill>
                  <a:schemeClr val="tx1"/>
                </a:solidFill>
                <a:latin typeface="Frutiger 45 Light" pitchFamily="34" charset="0"/>
              </a:defRPr>
            </a:lvl3pPr>
            <a:lvl4pPr marL="1600200" indent="-228600" defTabSz="806450">
              <a:defRPr sz="2000">
                <a:solidFill>
                  <a:schemeClr val="tx1"/>
                </a:solidFill>
                <a:latin typeface="Frutiger 45 Light" pitchFamily="34" charset="0"/>
              </a:defRPr>
            </a:lvl4pPr>
            <a:lvl5pPr marL="2057400" indent="-228600" defTabSz="806450">
              <a:defRPr sz="2000">
                <a:solidFill>
                  <a:schemeClr val="tx1"/>
                </a:solidFill>
                <a:latin typeface="Frutiger 45 Light" pitchFamily="34" charset="0"/>
              </a:defRPr>
            </a:lvl5pPr>
            <a:lvl6pPr marL="2514600" indent="-228600" defTabSz="80645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rutiger 45 Light" pitchFamily="34" charset="0"/>
              </a:defRPr>
            </a:lvl6pPr>
            <a:lvl7pPr marL="2971800" indent="-228600" defTabSz="80645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rutiger 45 Light" pitchFamily="34" charset="0"/>
              </a:defRPr>
            </a:lvl7pPr>
            <a:lvl8pPr marL="3429000" indent="-228600" defTabSz="80645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rutiger 45 Light" pitchFamily="34" charset="0"/>
              </a:defRPr>
            </a:lvl8pPr>
            <a:lvl9pPr marL="3886200" indent="-228600" defTabSz="80645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rutiger 45 Light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30000"/>
              </a:spcBef>
            </a:pPr>
            <a:r>
              <a:rPr lang="it-IT" sz="2800" b="1" dirty="0" smtClean="0"/>
              <a:t>E se qualcuno è rimasto fulminato…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391199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49274" y="1196752"/>
            <a:ext cx="8055173" cy="5613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0403" tIns="55202" rIns="110403" bIns="55202">
            <a:spAutoFit/>
          </a:bodyPr>
          <a:lstStyle>
            <a:lvl1pPr marL="361950" indent="-361950" defTabSz="806450">
              <a:defRPr sz="2000">
                <a:solidFill>
                  <a:schemeClr val="tx1"/>
                </a:solidFill>
                <a:latin typeface="Frutiger 45 Light" pitchFamily="34" charset="0"/>
              </a:defRPr>
            </a:lvl1pPr>
            <a:lvl2pPr marL="742950" indent="-285750" defTabSz="806450">
              <a:defRPr sz="2000">
                <a:solidFill>
                  <a:schemeClr val="tx1"/>
                </a:solidFill>
                <a:latin typeface="Frutiger 45 Light" pitchFamily="34" charset="0"/>
              </a:defRPr>
            </a:lvl2pPr>
            <a:lvl3pPr marL="1143000" indent="-228600" defTabSz="806450">
              <a:defRPr sz="2000">
                <a:solidFill>
                  <a:schemeClr val="tx1"/>
                </a:solidFill>
                <a:latin typeface="Frutiger 45 Light" pitchFamily="34" charset="0"/>
              </a:defRPr>
            </a:lvl3pPr>
            <a:lvl4pPr marL="1600200" indent="-228600" defTabSz="806450">
              <a:defRPr sz="2000">
                <a:solidFill>
                  <a:schemeClr val="tx1"/>
                </a:solidFill>
                <a:latin typeface="Frutiger 45 Light" pitchFamily="34" charset="0"/>
              </a:defRPr>
            </a:lvl4pPr>
            <a:lvl5pPr marL="2057400" indent="-228600" defTabSz="806450">
              <a:defRPr sz="2000">
                <a:solidFill>
                  <a:schemeClr val="tx1"/>
                </a:solidFill>
                <a:latin typeface="Frutiger 45 Light" pitchFamily="34" charset="0"/>
              </a:defRPr>
            </a:lvl5pPr>
            <a:lvl6pPr marL="2514600" indent="-228600" defTabSz="80645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rutiger 45 Light" pitchFamily="34" charset="0"/>
              </a:defRPr>
            </a:lvl6pPr>
            <a:lvl7pPr marL="2971800" indent="-228600" defTabSz="80645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rutiger 45 Light" pitchFamily="34" charset="0"/>
              </a:defRPr>
            </a:lvl7pPr>
            <a:lvl8pPr marL="3429000" indent="-228600" defTabSz="80645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rutiger 45 Light" pitchFamily="34" charset="0"/>
              </a:defRPr>
            </a:lvl8pPr>
            <a:lvl9pPr marL="3886200" indent="-228600" defTabSz="80645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rutiger 45 Light" pitchFamily="34" charset="0"/>
              </a:defRPr>
            </a:lvl9pPr>
          </a:lstStyle>
          <a:p>
            <a:pPr>
              <a:spcBef>
                <a:spcPts val="600"/>
              </a:spcBef>
            </a:pPr>
            <a:r>
              <a:rPr lang="it-IT" sz="2400" b="1" dirty="0"/>
              <a:t>Ogni dipendente </a:t>
            </a:r>
            <a:r>
              <a:rPr lang="it-IT" sz="2400" b="1" dirty="0" err="1"/>
              <a:t>é</a:t>
            </a:r>
            <a:r>
              <a:rPr lang="it-IT" sz="2400" b="1" dirty="0"/>
              <a:t> tenuto a:</a:t>
            </a:r>
          </a:p>
          <a:p>
            <a:pPr>
              <a:spcBef>
                <a:spcPts val="600"/>
              </a:spcBef>
              <a:buFontTx/>
              <a:buChar char="•"/>
            </a:pPr>
            <a:r>
              <a:rPr lang="it-IT" sz="2400" b="1" dirty="0">
                <a:solidFill>
                  <a:srgbClr val="FF0000"/>
                </a:solidFill>
              </a:rPr>
              <a:t>verificare</a:t>
            </a:r>
            <a:r>
              <a:rPr lang="it-IT" sz="2400" b="1" dirty="0"/>
              <a:t> l’integrità delle apparecchiature elettriche prima del loro utilizzo; in particolare controllare l’integrità delle spine, dei conduttori di allacciamento, dei dispositivi o involucri di </a:t>
            </a:r>
            <a:r>
              <a:rPr lang="it-IT" sz="2400" b="1" dirty="0" smtClean="0"/>
              <a:t>protezione,</a:t>
            </a:r>
          </a:p>
          <a:p>
            <a:pPr>
              <a:spcBef>
                <a:spcPts val="600"/>
              </a:spcBef>
              <a:buFontTx/>
              <a:buChar char="•"/>
            </a:pPr>
            <a:r>
              <a:rPr lang="it-IT" sz="2400" b="1" dirty="0" smtClean="0">
                <a:solidFill>
                  <a:srgbClr val="FF0000"/>
                </a:solidFill>
              </a:rPr>
              <a:t>segnalare</a:t>
            </a:r>
            <a:r>
              <a:rPr lang="it-IT" sz="2400" b="1" dirty="0" smtClean="0"/>
              <a:t> </a:t>
            </a:r>
            <a:r>
              <a:rPr lang="it-IT" sz="2400" b="1" dirty="0"/>
              <a:t>al proprio superiore ogni malfunzionamento o condizioni di rischio (isolante deteriorato, componenti danneggiati, surriscaldamenti, </a:t>
            </a:r>
            <a:r>
              <a:rPr lang="it-IT" sz="2400" b="1" dirty="0" smtClean="0"/>
              <a:t>….).</a:t>
            </a:r>
          </a:p>
          <a:p>
            <a:pPr>
              <a:spcBef>
                <a:spcPts val="600"/>
              </a:spcBef>
              <a:buFontTx/>
              <a:buChar char="•"/>
            </a:pPr>
            <a:r>
              <a:rPr lang="it-IT" sz="2400" b="1" dirty="0"/>
              <a:t>Non lasciare </a:t>
            </a:r>
            <a:r>
              <a:rPr lang="it-IT" sz="2400" b="1" dirty="0">
                <a:solidFill>
                  <a:srgbClr val="FF0000"/>
                </a:solidFill>
              </a:rPr>
              <a:t>incustodite</a:t>
            </a:r>
            <a:r>
              <a:rPr lang="it-IT" sz="2400" b="1" dirty="0"/>
              <a:t> apparecchiature elettriche di tipo mobile o portatile collegate all’impianto elettrico.</a:t>
            </a:r>
          </a:p>
          <a:p>
            <a:pPr algn="just">
              <a:lnSpc>
                <a:spcPct val="105000"/>
              </a:lnSpc>
              <a:spcBef>
                <a:spcPct val="55000"/>
              </a:spcBef>
              <a:buFontTx/>
              <a:buChar char="•"/>
            </a:pPr>
            <a:endParaRPr lang="it-IT" b="1" dirty="0"/>
          </a:p>
        </p:txBody>
      </p:sp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Regolamento per la sicurezza</a:t>
            </a:r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51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3568" y="2114181"/>
            <a:ext cx="7772400" cy="118813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defTabSz="806775">
              <a:lnSpc>
                <a:spcPct val="120000"/>
              </a:lnSpc>
              <a:spcBef>
                <a:spcPct val="45000"/>
              </a:spcBef>
            </a:pPr>
            <a:r>
              <a:rPr lang="it-IT" sz="2500" dirty="0" smtClean="0">
                <a:solidFill>
                  <a:schemeClr val="tx1"/>
                </a:solidFill>
              </a:rPr>
              <a:t/>
            </a:r>
            <a:br>
              <a:rPr lang="it-IT" sz="2500" dirty="0" smtClean="0">
                <a:solidFill>
                  <a:schemeClr val="tx1"/>
                </a:solidFill>
              </a:rPr>
            </a:br>
            <a:r>
              <a:rPr lang="it-IT" sz="2500" dirty="0" smtClean="0">
                <a:solidFill>
                  <a:srgbClr val="FF0000"/>
                </a:solidFill>
              </a:rPr>
              <a:t>es: sostituzione di una lampadina fulminata</a:t>
            </a:r>
            <a:r>
              <a:rPr lang="it-IT" sz="2500" dirty="0" smtClean="0">
                <a:solidFill>
                  <a:schemeClr val="tx1"/>
                </a:solidFill>
              </a:rPr>
              <a:t/>
            </a:r>
            <a:br>
              <a:rPr lang="it-IT" sz="2500" dirty="0" smtClean="0">
                <a:solidFill>
                  <a:schemeClr val="tx1"/>
                </a:solidFill>
              </a:rPr>
            </a:br>
            <a:r>
              <a:rPr lang="it-IT" sz="2500" dirty="0" smtClean="0">
                <a:solidFill>
                  <a:srgbClr val="FF0000"/>
                </a:solidFill>
              </a:rPr>
              <a:t> </a:t>
            </a:r>
            <a:endParaRPr lang="it-IT" sz="2500" dirty="0">
              <a:solidFill>
                <a:srgbClr val="FF000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827584" y="3429000"/>
            <a:ext cx="7920718" cy="182365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806775">
              <a:lnSpc>
                <a:spcPct val="115000"/>
              </a:lnSpc>
              <a:spcBef>
                <a:spcPct val="70000"/>
              </a:spcBef>
              <a:buNone/>
            </a:pPr>
            <a:r>
              <a:rPr lang="it-IT" b="1" dirty="0" smtClean="0">
                <a:solidFill>
                  <a:schemeClr val="tx1"/>
                </a:solidFill>
              </a:rPr>
              <a:t>1) SCOMPOSIZIONE DEL LAVORO IN FASI OPERATIVE</a:t>
            </a:r>
          </a:p>
          <a:p>
            <a:pPr marL="0" indent="0" defTabSz="806775">
              <a:lnSpc>
                <a:spcPct val="115000"/>
              </a:lnSpc>
              <a:spcBef>
                <a:spcPct val="70000"/>
              </a:spcBef>
              <a:buNone/>
            </a:pPr>
            <a:r>
              <a:rPr lang="it-IT" b="1" dirty="0" smtClean="0">
                <a:solidFill>
                  <a:schemeClr val="tx1"/>
                </a:solidFill>
              </a:rPr>
              <a:t>2) INDIVIDUAZIONE DEI RISCHI</a:t>
            </a:r>
          </a:p>
          <a:p>
            <a:pPr marL="0" indent="0" defTabSz="806775">
              <a:lnSpc>
                <a:spcPct val="115000"/>
              </a:lnSpc>
              <a:spcBef>
                <a:spcPct val="70000"/>
              </a:spcBef>
              <a:buNone/>
            </a:pPr>
            <a:r>
              <a:rPr lang="it-IT" b="1" dirty="0" smtClean="0">
                <a:solidFill>
                  <a:schemeClr val="tx1"/>
                </a:solidFill>
              </a:rPr>
              <a:t>3) VALUTAZIONE DEI RISCHI</a:t>
            </a:r>
          </a:p>
          <a:p>
            <a:pPr marL="0" indent="0" defTabSz="806775">
              <a:lnSpc>
                <a:spcPct val="115000"/>
              </a:lnSpc>
              <a:spcBef>
                <a:spcPct val="70000"/>
              </a:spcBef>
              <a:buNone/>
            </a:pPr>
            <a:r>
              <a:rPr lang="it-IT" b="1" dirty="0" smtClean="0">
                <a:solidFill>
                  <a:schemeClr val="tx1"/>
                </a:solidFill>
              </a:rPr>
              <a:t>4) INDIVIDUAZIONE DELLE MISURE DI PREVENZIONE E PROTEZIONE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755576" y="1052736"/>
            <a:ext cx="76283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it-IT" sz="3200" dirty="0">
                <a:latin typeface="+mj-lt"/>
                <a:ea typeface="+mj-ea"/>
                <a:cs typeface="+mj-cs"/>
              </a:rPr>
              <a:t>PREPARAZIONE ESECUTIVA DI LAVORI COMPLESSI</a:t>
            </a:r>
          </a:p>
        </p:txBody>
      </p:sp>
    </p:spTree>
    <p:extLst>
      <p:ext uri="{BB962C8B-B14F-4D97-AF65-F5344CB8AC3E}">
        <p14:creationId xmlns:p14="http://schemas.microsoft.com/office/powerpoint/2010/main" val="289987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0580" name="Group 19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6229107"/>
              </p:ext>
            </p:extLst>
          </p:nvPr>
        </p:nvGraphicFramePr>
        <p:xfrm>
          <a:off x="539551" y="764703"/>
          <a:ext cx="7992889" cy="5388283"/>
        </p:xfrm>
        <a:graphic>
          <a:graphicData uri="http://schemas.openxmlformats.org/drawingml/2006/table">
            <a:tbl>
              <a:tblPr/>
              <a:tblGrid>
                <a:gridCol w="1512742"/>
                <a:gridCol w="882760"/>
                <a:gridCol w="814855"/>
                <a:gridCol w="814855"/>
                <a:gridCol w="1290187"/>
                <a:gridCol w="1215955"/>
                <a:gridCol w="1461535"/>
              </a:tblGrid>
              <a:tr h="616075">
                <a:tc>
                  <a:txBody>
                    <a:bodyPr/>
                    <a:lstStyle/>
                    <a:p>
                      <a:pPr marL="0" marR="0" lvl="0" indent="0" algn="ctr" defTabSz="1036638" rtl="0" eaLnBrk="1" fontAlgn="b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utiger 45 Light" pitchFamily="34" charset="0"/>
                      </a:endParaRPr>
                    </a:p>
                    <a:p>
                      <a:pPr marL="0" marR="0" lvl="0" indent="0" algn="ctr" defTabSz="1036638" rtl="0" eaLnBrk="1" fontAlgn="b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utiger 45 Light" pitchFamily="34" charset="0"/>
                        </a:rPr>
                        <a:t>FASI OPERATIVE</a:t>
                      </a:r>
                      <a:endParaRPr kumimoji="0" lang="it-IT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utiger 45 Light" pitchFamily="34" charset="0"/>
                      </a:endParaRPr>
                    </a:p>
                  </a:txBody>
                  <a:tcPr marL="88825" marR="88825" marT="47584" marB="475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366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utiger 45 Light" pitchFamily="34" charset="0"/>
                        </a:rPr>
                        <a:t>RISCHI</a:t>
                      </a:r>
                    </a:p>
                  </a:txBody>
                  <a:tcPr marL="88825" marR="88825" marT="47584" marB="475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36638" rtl="0" eaLnBrk="1" fontAlgn="b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utiger 45 Light" pitchFamily="34" charset="0"/>
                        </a:rPr>
                        <a:t>VAL</a:t>
                      </a:r>
                      <a:r>
                        <a:rPr kumimoji="0" lang="it-IT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utiger 45 Light" pitchFamily="34" charset="0"/>
                        </a:rPr>
                        <a:t>. RISCHI</a:t>
                      </a:r>
                    </a:p>
                  </a:txBody>
                  <a:tcPr marL="88825" marR="88825" marT="47584" marB="475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36638" rtl="0" eaLnBrk="1" fontAlgn="b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utiger 45 Light" pitchFamily="34" charset="0"/>
                        </a:rPr>
                        <a:t>VAL. RISCHI</a:t>
                      </a:r>
                    </a:p>
                  </a:txBody>
                  <a:tcPr marL="88825" marR="88825" marT="47584" marB="475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366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utiger 45 Light" pitchFamily="34" charset="0"/>
                        </a:rPr>
                        <a:t>VALUTAZIONE</a:t>
                      </a:r>
                    </a:p>
                  </a:txBody>
                  <a:tcPr marL="88825" marR="88825" marT="47584" marB="475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36638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utiger 45 Light" pitchFamily="34" charset="0"/>
                        </a:rPr>
                        <a:t>MISURE DI </a:t>
                      </a:r>
                    </a:p>
                  </a:txBody>
                  <a:tcPr marL="88825" marR="88825" marT="47584" marB="475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366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utiger 45 Light" pitchFamily="34" charset="0"/>
                        </a:rPr>
                        <a:t>D. P. I.</a:t>
                      </a:r>
                    </a:p>
                  </a:txBody>
                  <a:tcPr marL="88825" marR="88825" marT="47584" marB="475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527">
                <a:tc>
                  <a:txBody>
                    <a:bodyPr/>
                    <a:lstStyle/>
                    <a:p>
                      <a:pPr marL="0" marR="0" lvl="0" indent="0" algn="ctr" defTabSz="10366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utiger 45 Light" pitchFamily="34" charset="0"/>
                          <a:cs typeface="Arial" charset="0"/>
                        </a:rPr>
                        <a:t> </a:t>
                      </a:r>
                      <a:endParaRPr kumimoji="0" lang="it-IT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utiger 45 Light" pitchFamily="34" charset="0"/>
                      </a:endParaRPr>
                    </a:p>
                  </a:txBody>
                  <a:tcPr marL="88825" marR="88825" marT="47584" marB="475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366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utiger 45 Light" pitchFamily="34" charset="0"/>
                          <a:cs typeface="Arial" charset="0"/>
                        </a:rPr>
                        <a:t> </a:t>
                      </a:r>
                      <a:endParaRPr kumimoji="0" lang="it-IT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utiger 45 Light" pitchFamily="34" charset="0"/>
                      </a:endParaRPr>
                    </a:p>
                  </a:txBody>
                  <a:tcPr marL="88825" marR="88825" marT="47584" marB="475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366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Frutiger 45 Light" pitchFamily="34" charset="0"/>
                          <a:cs typeface="Arial" charset="0"/>
                        </a:rPr>
                        <a:t>P</a:t>
                      </a:r>
                      <a:endParaRPr kumimoji="0" lang="it-IT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utiger 45 Light" pitchFamily="34" charset="0"/>
                      </a:endParaRPr>
                    </a:p>
                  </a:txBody>
                  <a:tcPr marL="88825" marR="88825" marT="47584" marB="475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36638" rtl="0" eaLnBrk="1" fontAlgn="b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Frutiger 45 Light" pitchFamily="34" charset="0"/>
                          <a:cs typeface="Arial" charset="0"/>
                        </a:rPr>
                        <a:t>G</a:t>
                      </a:r>
                      <a:endParaRPr kumimoji="0" lang="it-IT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utiger 45 Light" pitchFamily="34" charset="0"/>
                      </a:endParaRPr>
                    </a:p>
                  </a:txBody>
                  <a:tcPr marL="88825" marR="88825" marT="47584" marB="475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366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utiger 45 Light" pitchFamily="34" charset="0"/>
                          <a:cs typeface="Arial" charset="0"/>
                        </a:rPr>
                        <a:t>COMPLES</a:t>
                      </a:r>
                      <a:br>
                        <a:rPr kumimoji="0" lang="it-IT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utiger 45 Light" pitchFamily="34" charset="0"/>
                          <a:cs typeface="Arial" charset="0"/>
                        </a:rPr>
                      </a:br>
                      <a:r>
                        <a:rPr kumimoji="0" lang="it-IT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utiger 45 Light" pitchFamily="34" charset="0"/>
                          <a:cs typeface="Arial" charset="0"/>
                        </a:rPr>
                        <a:t>SIVA</a:t>
                      </a:r>
                      <a:endParaRPr kumimoji="0" lang="it-IT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utiger 45 Light" pitchFamily="34" charset="0"/>
                      </a:endParaRPr>
                    </a:p>
                  </a:txBody>
                  <a:tcPr marL="88825" marR="88825" marT="47584" marB="475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366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utiger 45 Light" pitchFamily="34" charset="0"/>
                          <a:cs typeface="Arial" charset="0"/>
                        </a:rPr>
                        <a:t>PREVEN</a:t>
                      </a:r>
                      <a:br>
                        <a:rPr kumimoji="0" lang="it-IT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utiger 45 Light" pitchFamily="34" charset="0"/>
                          <a:cs typeface="Arial" charset="0"/>
                        </a:rPr>
                      </a:br>
                      <a:r>
                        <a:rPr kumimoji="0" lang="it-IT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utiger 45 Light" pitchFamily="34" charset="0"/>
                          <a:cs typeface="Arial" charset="0"/>
                        </a:rPr>
                        <a:t>ZIONE</a:t>
                      </a:r>
                      <a:endParaRPr kumimoji="0" lang="it-IT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utiger 45 Light" pitchFamily="34" charset="0"/>
                      </a:endParaRPr>
                    </a:p>
                  </a:txBody>
                  <a:tcPr marL="88825" marR="88825" marT="47584" marB="475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366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utiger 45 Light" pitchFamily="34" charset="0"/>
                          <a:cs typeface="Arial" charset="0"/>
                        </a:rPr>
                        <a:t>DA  UTILIZZARE</a:t>
                      </a:r>
                      <a:endParaRPr kumimoji="0" lang="it-IT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utiger 45 Light" pitchFamily="34" charset="0"/>
                      </a:endParaRPr>
                    </a:p>
                  </a:txBody>
                  <a:tcPr marL="88825" marR="88825" marT="47584" marB="475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6537">
                <a:tc rowSpan="4">
                  <a:txBody>
                    <a:bodyPr/>
                    <a:lstStyle/>
                    <a:p>
                      <a:pPr marL="0" marR="0" lvl="0" indent="0" algn="l" defTabSz="10366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8825" marR="88825" marT="47584" marB="475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366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pitchFamily="18" charset="0"/>
                        </a:rPr>
                        <a:t> 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8825" marR="88825" marT="47584" marB="475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366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pitchFamily="18" charset="0"/>
                        </a:rPr>
                        <a:t> 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8825" marR="88825" marT="47584" marB="475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366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pitchFamily="18" charset="0"/>
                        </a:rPr>
                        <a:t> 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8825" marR="88825" marT="47584" marB="475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366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pitchFamily="18" charset="0"/>
                        </a:rPr>
                        <a:t> 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8825" marR="88825" marT="47584" marB="475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366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pitchFamily="18" charset="0"/>
                        </a:rPr>
                        <a:t> 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8825" marR="88825" marT="47584" marB="475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366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pitchFamily="18" charset="0"/>
                        </a:rPr>
                        <a:t> 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8825" marR="88825" marT="47584" marB="475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6537">
                <a:tc vMerge="1">
                  <a:txBody>
                    <a:bodyPr/>
                    <a:lstStyle/>
                    <a:p>
                      <a:pPr marL="0" marR="0" lvl="0" indent="0" algn="l" defTabSz="10366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8825" marR="88825" marT="47584" marB="475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366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pitchFamily="18" charset="0"/>
                        </a:rPr>
                        <a:t> 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8825" marR="88825" marT="47584" marB="475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366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pitchFamily="18" charset="0"/>
                        </a:rPr>
                        <a:t> 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8825" marR="88825" marT="47584" marB="475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366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pitchFamily="18" charset="0"/>
                        </a:rPr>
                        <a:t> 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8825" marR="88825" marT="47584" marB="475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366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pitchFamily="18" charset="0"/>
                        </a:rPr>
                        <a:t> 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8825" marR="88825" marT="47584" marB="475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366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pitchFamily="18" charset="0"/>
                        </a:rPr>
                        <a:t> 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8825" marR="88825" marT="47584" marB="475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366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pitchFamily="18" charset="0"/>
                        </a:rPr>
                        <a:t> 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8825" marR="88825" marT="47584" marB="475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6537">
                <a:tc vMerge="1">
                  <a:txBody>
                    <a:bodyPr/>
                    <a:lstStyle/>
                    <a:p>
                      <a:pPr marL="0" marR="0" lvl="0" indent="0" algn="l" defTabSz="10366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8825" marR="88825" marT="47584" marB="475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366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pitchFamily="18" charset="0"/>
                        </a:rPr>
                        <a:t> 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8825" marR="88825" marT="47584" marB="475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366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pitchFamily="18" charset="0"/>
                        </a:rPr>
                        <a:t> 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8825" marR="88825" marT="47584" marB="475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366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pitchFamily="18" charset="0"/>
                        </a:rPr>
                        <a:t> 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8825" marR="88825" marT="47584" marB="475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366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pitchFamily="18" charset="0"/>
                        </a:rPr>
                        <a:t> 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8825" marR="88825" marT="47584" marB="475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366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pitchFamily="18" charset="0"/>
                        </a:rPr>
                        <a:t> 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8825" marR="88825" marT="47584" marB="475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366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pitchFamily="18" charset="0"/>
                        </a:rPr>
                        <a:t> 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8825" marR="88825" marT="47584" marB="475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6537">
                <a:tc vMerge="1">
                  <a:txBody>
                    <a:bodyPr/>
                    <a:lstStyle/>
                    <a:p>
                      <a:pPr marL="0" marR="0" lvl="0" indent="0" algn="l" defTabSz="10366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8825" marR="88825" marT="47584" marB="475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366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pitchFamily="18" charset="0"/>
                        </a:rPr>
                        <a:t> 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8825" marR="88825" marT="47584" marB="475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366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pitchFamily="18" charset="0"/>
                        </a:rPr>
                        <a:t> 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8825" marR="88825" marT="47584" marB="475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366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pitchFamily="18" charset="0"/>
                        </a:rPr>
                        <a:t> 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8825" marR="88825" marT="47584" marB="475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366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pitchFamily="18" charset="0"/>
                        </a:rPr>
                        <a:t> 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8825" marR="88825" marT="47584" marB="475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366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pitchFamily="18" charset="0"/>
                        </a:rPr>
                        <a:t> 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8825" marR="88825" marT="47584" marB="475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366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pitchFamily="18" charset="0"/>
                        </a:rPr>
                        <a:t> 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8825" marR="88825" marT="47584" marB="475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6537">
                <a:tc>
                  <a:txBody>
                    <a:bodyPr/>
                    <a:lstStyle/>
                    <a:p>
                      <a:pPr marL="0" marR="0" lvl="0" indent="0" algn="l" defTabSz="10366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pitchFamily="18" charset="0"/>
                        </a:rPr>
                        <a:t> 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8825" marR="88825" marT="47584" marB="475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366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pitchFamily="18" charset="0"/>
                        </a:rPr>
                        <a:t> 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8825" marR="88825" marT="47584" marB="475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366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pitchFamily="18" charset="0"/>
                        </a:rPr>
                        <a:t> 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8825" marR="88825" marT="47584" marB="475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366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pitchFamily="18" charset="0"/>
                        </a:rPr>
                        <a:t> 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8825" marR="88825" marT="47584" marB="475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366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pitchFamily="18" charset="0"/>
                        </a:rPr>
                        <a:t> 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8825" marR="88825" marT="47584" marB="475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366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pitchFamily="18" charset="0"/>
                        </a:rPr>
                        <a:t> 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8825" marR="88825" marT="47584" marB="475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366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pitchFamily="18" charset="0"/>
                        </a:rPr>
                        <a:t> 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8825" marR="88825" marT="47584" marB="475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6537">
                <a:tc>
                  <a:txBody>
                    <a:bodyPr/>
                    <a:lstStyle/>
                    <a:p>
                      <a:pPr marL="0" marR="0" lvl="0" indent="0" algn="l" defTabSz="10366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pitchFamily="18" charset="0"/>
                        </a:rPr>
                        <a:t> 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8825" marR="88825" marT="47584" marB="475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366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pitchFamily="18" charset="0"/>
                        </a:rPr>
                        <a:t> 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8825" marR="88825" marT="47584" marB="475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366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pitchFamily="18" charset="0"/>
                        </a:rPr>
                        <a:t> 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8825" marR="88825" marT="47584" marB="475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366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pitchFamily="18" charset="0"/>
                        </a:rPr>
                        <a:t> 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8825" marR="88825" marT="47584" marB="475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366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pitchFamily="18" charset="0"/>
                        </a:rPr>
                        <a:t> 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8825" marR="88825" marT="47584" marB="475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366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pitchFamily="18" charset="0"/>
                        </a:rPr>
                        <a:t> 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8825" marR="88825" marT="47584" marB="475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366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pitchFamily="18" charset="0"/>
                        </a:rPr>
                        <a:t> 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8825" marR="88825" marT="47584" marB="475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6537">
                <a:tc>
                  <a:txBody>
                    <a:bodyPr/>
                    <a:lstStyle/>
                    <a:p>
                      <a:pPr marL="0" marR="0" lvl="0" indent="0" algn="l" defTabSz="10366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pitchFamily="18" charset="0"/>
                        </a:rPr>
                        <a:t> 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8825" marR="88825" marT="47584" marB="475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366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pitchFamily="18" charset="0"/>
                        </a:rPr>
                        <a:t> 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8825" marR="88825" marT="47584" marB="475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366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pitchFamily="18" charset="0"/>
                        </a:rPr>
                        <a:t> 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8825" marR="88825" marT="47584" marB="475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366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pitchFamily="18" charset="0"/>
                        </a:rPr>
                        <a:t> 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8825" marR="88825" marT="47584" marB="475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366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pitchFamily="18" charset="0"/>
                        </a:rPr>
                        <a:t> 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8825" marR="88825" marT="47584" marB="475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366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pitchFamily="18" charset="0"/>
                        </a:rPr>
                        <a:t> 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8825" marR="88825" marT="47584" marB="475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366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pitchFamily="18" charset="0"/>
                        </a:rPr>
                        <a:t> 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8825" marR="88825" marT="47584" marB="475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6537">
                <a:tc>
                  <a:txBody>
                    <a:bodyPr/>
                    <a:lstStyle/>
                    <a:p>
                      <a:pPr marL="0" marR="0" lvl="0" indent="0" algn="l" defTabSz="10366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pitchFamily="18" charset="0"/>
                        </a:rPr>
                        <a:t> 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8825" marR="88825" marT="47584" marB="475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366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pitchFamily="18" charset="0"/>
                        </a:rPr>
                        <a:t> 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8825" marR="88825" marT="47584" marB="475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366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pitchFamily="18" charset="0"/>
                        </a:rPr>
                        <a:t> 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8825" marR="88825" marT="47584" marB="475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366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pitchFamily="18" charset="0"/>
                        </a:rPr>
                        <a:t> 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8825" marR="88825" marT="47584" marB="475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366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pitchFamily="18" charset="0"/>
                        </a:rPr>
                        <a:t> 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8825" marR="88825" marT="47584" marB="475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366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pitchFamily="18" charset="0"/>
                        </a:rPr>
                        <a:t> 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8825" marR="88825" marT="47584" marB="475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366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pitchFamily="18" charset="0"/>
                        </a:rPr>
                        <a:t> 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8825" marR="88825" marT="47584" marB="475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6537">
                <a:tc>
                  <a:txBody>
                    <a:bodyPr/>
                    <a:lstStyle/>
                    <a:p>
                      <a:pPr marL="0" marR="0" lvl="0" indent="0" algn="l" defTabSz="10366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pitchFamily="18" charset="0"/>
                        </a:rPr>
                        <a:t> 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8825" marR="88825" marT="47584" marB="475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366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pitchFamily="18" charset="0"/>
                        </a:rPr>
                        <a:t> 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8825" marR="88825" marT="47584" marB="475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366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pitchFamily="18" charset="0"/>
                        </a:rPr>
                        <a:t> 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8825" marR="88825" marT="47584" marB="475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366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pitchFamily="18" charset="0"/>
                        </a:rPr>
                        <a:t> 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8825" marR="88825" marT="47584" marB="475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366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pitchFamily="18" charset="0"/>
                        </a:rPr>
                        <a:t> 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8825" marR="88825" marT="47584" marB="475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366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pitchFamily="18" charset="0"/>
                        </a:rPr>
                        <a:t> 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8825" marR="88825" marT="47584" marB="475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366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pitchFamily="18" charset="0"/>
                        </a:rPr>
                        <a:t> 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8825" marR="88825" marT="47584" marB="475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6537">
                <a:tc>
                  <a:txBody>
                    <a:bodyPr/>
                    <a:lstStyle/>
                    <a:p>
                      <a:pPr marL="0" marR="0" lvl="0" indent="0" algn="l" defTabSz="10366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pitchFamily="18" charset="0"/>
                        </a:rPr>
                        <a:t> 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8825" marR="88825" marT="47584" marB="475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366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pitchFamily="18" charset="0"/>
                        </a:rPr>
                        <a:t> 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8825" marR="88825" marT="47584" marB="475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366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pitchFamily="18" charset="0"/>
                        </a:rPr>
                        <a:t> 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8825" marR="88825" marT="47584" marB="475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366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pitchFamily="18" charset="0"/>
                        </a:rPr>
                        <a:t> 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8825" marR="88825" marT="47584" marB="475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366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pitchFamily="18" charset="0"/>
                        </a:rPr>
                        <a:t> 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8825" marR="88825" marT="47584" marB="475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366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pitchFamily="18" charset="0"/>
                        </a:rPr>
                        <a:t> 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8825" marR="88825" marT="47584" marB="475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366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pitchFamily="18" charset="0"/>
                        </a:rPr>
                        <a:t> 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8825" marR="88825" marT="47584" marB="475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6537">
                <a:tc>
                  <a:txBody>
                    <a:bodyPr/>
                    <a:lstStyle/>
                    <a:p>
                      <a:pPr marL="0" marR="0" lvl="0" indent="0" algn="l" defTabSz="10366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pitchFamily="18" charset="0"/>
                        </a:rPr>
                        <a:t> 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8825" marR="88825" marT="47584" marB="475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366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pitchFamily="18" charset="0"/>
                        </a:rPr>
                        <a:t> 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8825" marR="88825" marT="47584" marB="475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366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pitchFamily="18" charset="0"/>
                        </a:rPr>
                        <a:t> 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8825" marR="88825" marT="47584" marB="475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366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pitchFamily="18" charset="0"/>
                        </a:rPr>
                        <a:t> 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8825" marR="88825" marT="47584" marB="475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366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pitchFamily="18" charset="0"/>
                        </a:rPr>
                        <a:t> 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8825" marR="88825" marT="47584" marB="475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366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pitchFamily="18" charset="0"/>
                        </a:rPr>
                        <a:t> 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8825" marR="88825" marT="47584" marB="475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366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pitchFamily="18" charset="0"/>
                        </a:rPr>
                        <a:t> 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8825" marR="88825" marT="47584" marB="475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6537">
                <a:tc>
                  <a:txBody>
                    <a:bodyPr/>
                    <a:lstStyle/>
                    <a:p>
                      <a:pPr marL="0" marR="0" lvl="0" indent="0" algn="l" defTabSz="10366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pitchFamily="18" charset="0"/>
                        </a:rPr>
                        <a:t> 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8825" marR="88825" marT="47584" marB="475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366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pitchFamily="18" charset="0"/>
                        </a:rPr>
                        <a:t> 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8825" marR="88825" marT="47584" marB="475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366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pitchFamily="18" charset="0"/>
                        </a:rPr>
                        <a:t> 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8825" marR="88825" marT="47584" marB="475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366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pitchFamily="18" charset="0"/>
                        </a:rPr>
                        <a:t> 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8825" marR="88825" marT="47584" marB="475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366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pitchFamily="18" charset="0"/>
                        </a:rPr>
                        <a:t> 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8825" marR="88825" marT="47584" marB="475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366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pitchFamily="18" charset="0"/>
                        </a:rPr>
                        <a:t> 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8825" marR="88825" marT="47584" marB="475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366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pitchFamily="18" charset="0"/>
                        </a:rPr>
                        <a:t> 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8825" marR="88825" marT="47584" marB="475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6537">
                <a:tc>
                  <a:txBody>
                    <a:bodyPr/>
                    <a:lstStyle/>
                    <a:p>
                      <a:pPr marL="0" marR="0" lvl="0" indent="0" algn="l" defTabSz="10366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pitchFamily="18" charset="0"/>
                        </a:rPr>
                        <a:t> 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8825" marR="88825" marT="47584" marB="475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366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pitchFamily="18" charset="0"/>
                        </a:rPr>
                        <a:t> 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8825" marR="88825" marT="47584" marB="475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366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pitchFamily="18" charset="0"/>
                        </a:rPr>
                        <a:t> 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8825" marR="88825" marT="47584" marB="475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366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pitchFamily="18" charset="0"/>
                        </a:rPr>
                        <a:t> 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8825" marR="88825" marT="47584" marB="475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366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pitchFamily="18" charset="0"/>
                        </a:rPr>
                        <a:t> 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8825" marR="88825" marT="47584" marB="475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366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pitchFamily="18" charset="0"/>
                        </a:rPr>
                        <a:t> 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8825" marR="88825" marT="47584" marB="475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366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pitchFamily="18" charset="0"/>
                        </a:rPr>
                        <a:t> 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8825" marR="88825" marT="47584" marB="475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6537">
                <a:tc>
                  <a:txBody>
                    <a:bodyPr/>
                    <a:lstStyle/>
                    <a:p>
                      <a:pPr marL="0" marR="0" lvl="0" indent="0" algn="l" defTabSz="10366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pitchFamily="18" charset="0"/>
                        </a:rPr>
                        <a:t> 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8825" marR="88825" marT="47584" marB="475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366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pitchFamily="18" charset="0"/>
                        </a:rPr>
                        <a:t> 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8825" marR="88825" marT="47584" marB="475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366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pitchFamily="18" charset="0"/>
                        </a:rPr>
                        <a:t> 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8825" marR="88825" marT="47584" marB="475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366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pitchFamily="18" charset="0"/>
                        </a:rPr>
                        <a:t> 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8825" marR="88825" marT="47584" marB="475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366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pitchFamily="18" charset="0"/>
                        </a:rPr>
                        <a:t> 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8825" marR="88825" marT="47584" marB="475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366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pitchFamily="18" charset="0"/>
                        </a:rPr>
                        <a:t> 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8825" marR="88825" marT="47584" marB="475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366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pitchFamily="18" charset="0"/>
                        </a:rPr>
                        <a:t> 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8825" marR="88825" marT="47584" marB="475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6537">
                <a:tc>
                  <a:txBody>
                    <a:bodyPr/>
                    <a:lstStyle/>
                    <a:p>
                      <a:pPr marL="0" marR="0" lvl="0" indent="0" algn="l" defTabSz="10366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pitchFamily="18" charset="0"/>
                        </a:rPr>
                        <a:t> 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8825" marR="88825" marT="47584" marB="475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366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pitchFamily="18" charset="0"/>
                        </a:rPr>
                        <a:t> 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8825" marR="88825" marT="47584" marB="475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366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pitchFamily="18" charset="0"/>
                        </a:rPr>
                        <a:t> 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8825" marR="88825" marT="47584" marB="475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366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pitchFamily="18" charset="0"/>
                        </a:rPr>
                        <a:t> 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8825" marR="88825" marT="47584" marB="475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366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pitchFamily="18" charset="0"/>
                        </a:rPr>
                        <a:t> 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8825" marR="88825" marT="47584" marB="475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366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pitchFamily="18" charset="0"/>
                        </a:rPr>
                        <a:t> 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8825" marR="88825" marT="47584" marB="475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366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pitchFamily="18" charset="0"/>
                        </a:rPr>
                        <a:t> 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8825" marR="88825" marT="47584" marB="475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6537">
                <a:tc>
                  <a:txBody>
                    <a:bodyPr/>
                    <a:lstStyle/>
                    <a:p>
                      <a:pPr marL="0" marR="0" lvl="0" indent="0" algn="l" defTabSz="10366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pitchFamily="18" charset="0"/>
                        </a:rPr>
                        <a:t> 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8825" marR="88825" marT="47584" marB="475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366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pitchFamily="18" charset="0"/>
                        </a:rPr>
                        <a:t> 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8825" marR="88825" marT="47584" marB="475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366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pitchFamily="18" charset="0"/>
                        </a:rPr>
                        <a:t> 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8825" marR="88825" marT="47584" marB="475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366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pitchFamily="18" charset="0"/>
                        </a:rPr>
                        <a:t> 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8825" marR="88825" marT="47584" marB="475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366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pitchFamily="18" charset="0"/>
                        </a:rPr>
                        <a:t> 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8825" marR="88825" marT="47584" marB="475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366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pitchFamily="18" charset="0"/>
                        </a:rPr>
                        <a:t> 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8825" marR="88825" marT="47584" marB="475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366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pitchFamily="18" charset="0"/>
                        </a:rPr>
                        <a:t> 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8825" marR="88825" marT="47584" marB="475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6537">
                <a:tc>
                  <a:txBody>
                    <a:bodyPr/>
                    <a:lstStyle/>
                    <a:p>
                      <a:pPr marL="0" marR="0" lvl="0" indent="0" algn="l" defTabSz="10366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pitchFamily="18" charset="0"/>
                        </a:rPr>
                        <a:t> 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8825" marR="88825" marT="47584" marB="475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366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pitchFamily="18" charset="0"/>
                        </a:rPr>
                        <a:t> 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8825" marR="88825" marT="47584" marB="475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366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pitchFamily="18" charset="0"/>
                        </a:rPr>
                        <a:t> 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8825" marR="88825" marT="47584" marB="475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366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pitchFamily="18" charset="0"/>
                        </a:rPr>
                        <a:t> 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8825" marR="88825" marT="47584" marB="475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366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pitchFamily="18" charset="0"/>
                        </a:rPr>
                        <a:t> 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8825" marR="88825" marT="47584" marB="475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366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pitchFamily="18" charset="0"/>
                        </a:rPr>
                        <a:t> 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8825" marR="88825" marT="47584" marB="475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366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pitchFamily="18" charset="0"/>
                        </a:rPr>
                        <a:t> 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8825" marR="88825" marT="47584" marB="475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6537">
                <a:tc>
                  <a:txBody>
                    <a:bodyPr/>
                    <a:lstStyle/>
                    <a:p>
                      <a:pPr marL="0" marR="0" lvl="0" indent="0" algn="l" defTabSz="10366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pitchFamily="18" charset="0"/>
                        </a:rPr>
                        <a:t> 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8825" marR="88825" marT="47584" marB="475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366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pitchFamily="18" charset="0"/>
                        </a:rPr>
                        <a:t> 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8825" marR="88825" marT="47584" marB="475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366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pitchFamily="18" charset="0"/>
                        </a:rPr>
                        <a:t> 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8825" marR="88825" marT="47584" marB="475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366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pitchFamily="18" charset="0"/>
                        </a:rPr>
                        <a:t> 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8825" marR="88825" marT="47584" marB="475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366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pitchFamily="18" charset="0"/>
                        </a:rPr>
                        <a:t> 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8825" marR="88825" marT="47584" marB="475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366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pitchFamily="18" charset="0"/>
                        </a:rPr>
                        <a:t> 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8825" marR="88825" marT="47584" marB="475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366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pitchFamily="18" charset="0"/>
                        </a:rPr>
                        <a:t> 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8825" marR="88825" marT="47584" marB="475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6537">
                <a:tc>
                  <a:txBody>
                    <a:bodyPr/>
                    <a:lstStyle/>
                    <a:p>
                      <a:pPr marL="0" marR="0" lvl="0" indent="0" algn="l" defTabSz="10366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pitchFamily="18" charset="0"/>
                        </a:rPr>
                        <a:t> 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8825" marR="88825" marT="47584" marB="475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366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pitchFamily="18" charset="0"/>
                        </a:rPr>
                        <a:t> 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8825" marR="88825" marT="47584" marB="475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366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pitchFamily="18" charset="0"/>
                        </a:rPr>
                        <a:t> 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8825" marR="88825" marT="47584" marB="475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366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pitchFamily="18" charset="0"/>
                        </a:rPr>
                        <a:t> 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8825" marR="88825" marT="47584" marB="475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366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pitchFamily="18" charset="0"/>
                        </a:rPr>
                        <a:t> 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8825" marR="88825" marT="47584" marB="475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366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pitchFamily="18" charset="0"/>
                        </a:rPr>
                        <a:t> 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8825" marR="88825" marT="47584" marB="475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366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pitchFamily="18" charset="0"/>
                        </a:rPr>
                        <a:t> 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8825" marR="88825" marT="47584" marB="475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6537">
                <a:tc>
                  <a:txBody>
                    <a:bodyPr/>
                    <a:lstStyle/>
                    <a:p>
                      <a:pPr marL="0" marR="0" lvl="0" indent="0" algn="l" defTabSz="10366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pitchFamily="18" charset="0"/>
                        </a:rPr>
                        <a:t> 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8825" marR="88825" marT="47584" marB="475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366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pitchFamily="18" charset="0"/>
                        </a:rPr>
                        <a:t> 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8825" marR="88825" marT="47584" marB="475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366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pitchFamily="18" charset="0"/>
                        </a:rPr>
                        <a:t> 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8825" marR="88825" marT="47584" marB="475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366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pitchFamily="18" charset="0"/>
                        </a:rPr>
                        <a:t> 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8825" marR="88825" marT="47584" marB="475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366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pitchFamily="18" charset="0"/>
                        </a:rPr>
                        <a:t> 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8825" marR="88825" marT="47584" marB="475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366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pitchFamily="18" charset="0"/>
                        </a:rPr>
                        <a:t> 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8825" marR="88825" marT="47584" marB="475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366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pitchFamily="18" charset="0"/>
                        </a:rPr>
                        <a:t> 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8825" marR="88825" marT="47584" marB="475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065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1043608" y="260648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it-IT" dirty="0" smtClean="0">
                <a:solidFill>
                  <a:schemeClr val="tx1"/>
                </a:solidFill>
              </a:rPr>
              <a:t>Effetti: tetanizzazione</a:t>
            </a:r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67" y="2424207"/>
            <a:ext cx="7820025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arentesi graffa aperta 5"/>
          <p:cNvSpPr/>
          <p:nvPr/>
        </p:nvSpPr>
        <p:spPr>
          <a:xfrm rot="5400000">
            <a:off x="3621856" y="-74109"/>
            <a:ext cx="360040" cy="4996632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Parentesi graffa aperta 7"/>
          <p:cNvSpPr/>
          <p:nvPr/>
        </p:nvSpPr>
        <p:spPr>
          <a:xfrm rot="5400000">
            <a:off x="7403970" y="1744094"/>
            <a:ext cx="332420" cy="1387848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2266860" y="1585325"/>
            <a:ext cx="3070031" cy="5715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it-IT" sz="2400" dirty="0" smtClean="0">
                <a:solidFill>
                  <a:schemeClr val="tx1"/>
                </a:solidFill>
                <a:sym typeface="Wingdings" pitchFamily="2" charset="2"/>
              </a:rPr>
              <a:t>Contrazioni ripetute</a:t>
            </a:r>
            <a:endParaRPr lang="it-IT" sz="2400" dirty="0">
              <a:solidFill>
                <a:schemeClr val="tx1"/>
              </a:solidFill>
            </a:endParaRPr>
          </a:p>
        </p:txBody>
      </p:sp>
      <p:sp>
        <p:nvSpPr>
          <p:cNvPr id="10" name="Titolo 1"/>
          <p:cNvSpPr txBox="1">
            <a:spLocks/>
          </p:cNvSpPr>
          <p:nvPr/>
        </p:nvSpPr>
        <p:spPr>
          <a:xfrm>
            <a:off x="6300192" y="1457942"/>
            <a:ext cx="2569284" cy="6988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it-IT" sz="2200" dirty="0">
                <a:solidFill>
                  <a:schemeClr val="tx1"/>
                </a:solidFill>
                <a:sym typeface="Wingdings" pitchFamily="2" charset="2"/>
              </a:rPr>
              <a:t>Tetano fuso</a:t>
            </a:r>
            <a:endParaRPr lang="it-IT" sz="2200" dirty="0">
              <a:solidFill>
                <a:schemeClr val="tx1"/>
              </a:solidFill>
            </a:endParaRPr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683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r="7370"/>
          <a:stretch/>
        </p:blipFill>
        <p:spPr>
          <a:xfrm>
            <a:off x="4860032" y="3239286"/>
            <a:ext cx="3744072" cy="3176067"/>
          </a:xfrm>
        </p:spPr>
      </p:pic>
      <p:sp>
        <p:nvSpPr>
          <p:cNvPr id="4" name="Titolo 1"/>
          <p:cNvSpPr txBox="1">
            <a:spLocks/>
          </p:cNvSpPr>
          <p:nvPr/>
        </p:nvSpPr>
        <p:spPr>
          <a:xfrm>
            <a:off x="1043608" y="260648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it-IT" dirty="0" smtClean="0">
                <a:solidFill>
                  <a:schemeClr val="tx1"/>
                </a:solidFill>
              </a:rPr>
              <a:t>Effetti: arresto respiratorio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6" name="Segnaposto contenuto 2"/>
          <p:cNvSpPr txBox="1">
            <a:spLocks/>
          </p:cNvSpPr>
          <p:nvPr/>
        </p:nvSpPr>
        <p:spPr>
          <a:xfrm>
            <a:off x="754765" y="2348880"/>
            <a:ext cx="5472608" cy="2808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>
                <a:solidFill>
                  <a:schemeClr val="tx1"/>
                </a:solidFill>
              </a:rPr>
              <a:t>Contrazione muscoli respiratori</a:t>
            </a:r>
          </a:p>
          <a:p>
            <a:r>
              <a:rPr lang="it-IT" dirty="0" smtClean="0">
                <a:solidFill>
                  <a:schemeClr val="tx1"/>
                </a:solidFill>
              </a:rPr>
              <a:t>Effetto secondario della tetanizzazione</a:t>
            </a:r>
          </a:p>
          <a:p>
            <a:pPr>
              <a:buFont typeface="Wingdings 2" pitchFamily="18" charset="2"/>
              <a:buNone/>
            </a:pPr>
            <a:endParaRPr lang="it-IT" sz="3200" dirty="0" smtClean="0">
              <a:solidFill>
                <a:schemeClr val="tx1"/>
              </a:solidFill>
            </a:endParaRPr>
          </a:p>
          <a:p>
            <a:endParaRPr lang="it-IT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61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827584" y="260648"/>
            <a:ext cx="7488832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it-IT" dirty="0" smtClean="0">
                <a:solidFill>
                  <a:schemeClr val="tx1"/>
                </a:solidFill>
              </a:rPr>
              <a:t>Effetti: fibrillazione ventricolare</a:t>
            </a:r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90692"/>
            <a:ext cx="6984776" cy="4696748"/>
          </a:xfrm>
          <a:prstGeom prst="rect">
            <a:avLst/>
          </a:prstGeom>
        </p:spPr>
      </p:pic>
      <p:sp>
        <p:nvSpPr>
          <p:cNvPr id="9" name="Freccia a destra con strisce 8"/>
          <p:cNvSpPr/>
          <p:nvPr/>
        </p:nvSpPr>
        <p:spPr>
          <a:xfrm rot="5400000">
            <a:off x="6120172" y="4170750"/>
            <a:ext cx="1152128" cy="792088"/>
          </a:xfrm>
          <a:prstGeom prst="striped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circolare a destra 9"/>
          <p:cNvSpPr/>
          <p:nvPr/>
        </p:nvSpPr>
        <p:spPr>
          <a:xfrm>
            <a:off x="574981" y="1556792"/>
            <a:ext cx="576064" cy="115212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1115616" y="1414668"/>
            <a:ext cx="4896544" cy="4142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it-IT" sz="2000" b="1" dirty="0" smtClean="0">
                <a:solidFill>
                  <a:schemeClr val="tx1"/>
                </a:solidFill>
                <a:sym typeface="Wingdings" pitchFamily="2" charset="2"/>
              </a:rPr>
              <a:t>Impulsi nervosi </a:t>
            </a:r>
            <a:r>
              <a:rPr lang="it-IT" sz="2000" b="1" dirty="0" smtClean="0">
                <a:solidFill>
                  <a:srgbClr val="FF0000"/>
                </a:solidFill>
                <a:sym typeface="Wingdings" pitchFamily="2" charset="2"/>
              </a:rPr>
              <a:t>(o correnti elettriche)</a:t>
            </a:r>
            <a:endParaRPr lang="it-IT" sz="2000" b="1" dirty="0">
              <a:solidFill>
                <a:srgbClr val="FF0000"/>
              </a:solidFill>
            </a:endParaRPr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5103033" y="3576499"/>
            <a:ext cx="3186405" cy="4142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it-IT" sz="2000" b="1" dirty="0" smtClean="0">
                <a:solidFill>
                  <a:schemeClr val="tx1"/>
                </a:solidFill>
                <a:sym typeface="Wingdings" pitchFamily="2" charset="2"/>
              </a:rPr>
              <a:t>Zona di recupero</a:t>
            </a:r>
            <a:endParaRPr lang="it-IT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96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>
          <a:xfrm>
            <a:off x="827584" y="260648"/>
            <a:ext cx="7488832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it-IT" dirty="0" smtClean="0">
                <a:solidFill>
                  <a:schemeClr val="tx1"/>
                </a:solidFill>
              </a:rPr>
              <a:t>Effetti: ustioni</a:t>
            </a:r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08" y="1484784"/>
            <a:ext cx="2304256" cy="3523592"/>
          </a:xfrm>
          <a:prstGeom prst="rect">
            <a:avLst/>
          </a:prstGeom>
        </p:spPr>
      </p:pic>
      <p:pic>
        <p:nvPicPr>
          <p:cNvPr id="8" name="Picture 6" descr="Image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883" y="1484784"/>
            <a:ext cx="3646533" cy="194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Image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264" y="3432859"/>
            <a:ext cx="5243465" cy="284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264" y="1484784"/>
            <a:ext cx="1593619" cy="1944215"/>
          </a:xfrm>
          <a:prstGeom prst="rect">
            <a:avLst/>
          </a:prstGeom>
        </p:spPr>
      </p:pic>
      <p:sp>
        <p:nvSpPr>
          <p:cNvPr id="10" name="Segnaposto contenuto 2"/>
          <p:cNvSpPr>
            <a:spLocks noGrp="1"/>
          </p:cNvSpPr>
          <p:nvPr>
            <p:ph idx="1"/>
          </p:nvPr>
        </p:nvSpPr>
        <p:spPr>
          <a:xfrm>
            <a:off x="611560" y="5138614"/>
            <a:ext cx="3421977" cy="1719386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Effetto Joule</a:t>
            </a:r>
          </a:p>
          <a:p>
            <a:r>
              <a:rPr lang="it-IT" dirty="0" smtClean="0">
                <a:solidFill>
                  <a:schemeClr val="tx1"/>
                </a:solidFill>
              </a:rPr>
              <a:t>Effetto pelle</a:t>
            </a:r>
          </a:p>
          <a:p>
            <a:pPr>
              <a:buNone/>
            </a:pPr>
            <a:endParaRPr lang="it-IT" sz="3200" dirty="0" smtClean="0">
              <a:solidFill>
                <a:schemeClr val="tx1"/>
              </a:solidFill>
            </a:endParaRPr>
          </a:p>
          <a:p>
            <a:endParaRPr lang="it-IT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39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3246363"/>
              </p:ext>
            </p:extLst>
          </p:nvPr>
        </p:nvGraphicFramePr>
        <p:xfrm>
          <a:off x="493422" y="1124744"/>
          <a:ext cx="8125116" cy="5157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Immagine bitmap" r:id="rId3" imgW="4505954" imgH="3057143" progId="PBrush">
                  <p:embed/>
                </p:oleObj>
              </mc:Choice>
              <mc:Fallback>
                <p:oleObj name="Immagine bitmap" r:id="rId3" imgW="4505954" imgH="3057143" progId="PBrus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422" y="1124744"/>
                        <a:ext cx="8125116" cy="51571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olo 1"/>
          <p:cNvSpPr txBox="1">
            <a:spLocks/>
          </p:cNvSpPr>
          <p:nvPr/>
        </p:nvSpPr>
        <p:spPr>
          <a:xfrm>
            <a:off x="1603652" y="5877272"/>
            <a:ext cx="5904656" cy="5715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it-IT" sz="2800" b="1" dirty="0" smtClean="0">
                <a:solidFill>
                  <a:schemeClr val="tx1"/>
                </a:solidFill>
                <a:sym typeface="Wingdings" pitchFamily="2" charset="2"/>
              </a:rPr>
              <a:t>Dipende inoltre dal percorso e dalla persona</a:t>
            </a:r>
            <a:endParaRPr lang="it-IT" sz="2800" b="1" dirty="0">
              <a:solidFill>
                <a:schemeClr val="tx1"/>
              </a:solidFill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186136" y="260648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it-IT" dirty="0" smtClean="0">
                <a:solidFill>
                  <a:schemeClr val="tx1"/>
                </a:solidFill>
              </a:rPr>
              <a:t>Pericolosità della corrente</a:t>
            </a:r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04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024744" cy="114300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Contatti elettrici</a:t>
            </a:r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4" name="Immagine 3" descr="contat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375383"/>
            <a:ext cx="8064896" cy="49417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Personalizzato 1">
      <a:dk1>
        <a:sysClr val="windowText" lastClr="000000"/>
      </a:dk1>
      <a:lt1>
        <a:srgbClr val="FFFFFF"/>
      </a:lt1>
      <a:dk2>
        <a:srgbClr val="FFFF19"/>
      </a:dk2>
      <a:lt2>
        <a:srgbClr val="FFFF65"/>
      </a:lt2>
      <a:accent1>
        <a:srgbClr val="FFFF00"/>
      </a:accent1>
      <a:accent2>
        <a:srgbClr val="7F7F7F"/>
      </a:accent2>
      <a:accent3>
        <a:srgbClr val="D2D200"/>
      </a:accent3>
      <a:accent4>
        <a:srgbClr val="FFFF0B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1035</TotalTime>
  <Words>546</Words>
  <Application>Microsoft Office PowerPoint</Application>
  <PresentationFormat>Presentazione su schermo (4:3)</PresentationFormat>
  <Paragraphs>244</Paragraphs>
  <Slides>33</Slides>
  <Notes>6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33</vt:i4>
      </vt:variant>
    </vt:vector>
  </HeadingPairs>
  <TitlesOfParts>
    <vt:vector size="35" baseType="lpstr">
      <vt:lpstr>Austin</vt:lpstr>
      <vt:lpstr>Immagine bitmap</vt:lpstr>
      <vt:lpstr>RISCHIO ELETTRICO</vt:lpstr>
      <vt:lpstr>Rischio elettrico: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Contatti elettrici</vt:lpstr>
      <vt:lpstr>Contatti diretti</vt:lpstr>
      <vt:lpstr>Isolante</vt:lpstr>
      <vt:lpstr>Contatti indiretti</vt:lpstr>
      <vt:lpstr>Interruttore differenziale….</vt:lpstr>
      <vt:lpstr>…e le correnti di dispersione</vt:lpstr>
      <vt:lpstr>Funziona?</vt:lpstr>
      <vt:lpstr>Presentazione standard di PowerPoint</vt:lpstr>
      <vt:lpstr>Interruttore magnetotermico</vt:lpstr>
      <vt:lpstr>Presentazione standard di PowerPoint</vt:lpstr>
      <vt:lpstr>Prese e spine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Regolamento per la sicurezza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M.M.C.</dc:title>
  <cp:lastModifiedBy>Marco</cp:lastModifiedBy>
  <cp:revision>120</cp:revision>
  <dcterms:modified xsi:type="dcterms:W3CDTF">2013-02-10T08:39:41Z</dcterms:modified>
</cp:coreProperties>
</file>