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7" r:id="rId4"/>
    <p:sldId id="293" r:id="rId5"/>
    <p:sldId id="294" r:id="rId6"/>
    <p:sldId id="259" r:id="rId7"/>
    <p:sldId id="260" r:id="rId8"/>
    <p:sldId id="261" r:id="rId9"/>
    <p:sldId id="262" r:id="rId10"/>
    <p:sldId id="263" r:id="rId11"/>
    <p:sldId id="268" r:id="rId12"/>
    <p:sldId id="264" r:id="rId13"/>
    <p:sldId id="265" r:id="rId14"/>
    <p:sldId id="267" r:id="rId15"/>
    <p:sldId id="292" r:id="rId16"/>
    <p:sldId id="270" r:id="rId17"/>
    <p:sldId id="271" r:id="rId18"/>
    <p:sldId id="272" r:id="rId19"/>
    <p:sldId id="274" r:id="rId20"/>
    <p:sldId id="275" r:id="rId21"/>
    <p:sldId id="276" r:id="rId22"/>
    <p:sldId id="273" r:id="rId23"/>
    <p:sldId id="277" r:id="rId24"/>
    <p:sldId id="279" r:id="rId25"/>
    <p:sldId id="280" r:id="rId26"/>
    <p:sldId id="281" r:id="rId27"/>
    <p:sldId id="291" r:id="rId28"/>
    <p:sldId id="282" r:id="rId29"/>
    <p:sldId id="283" r:id="rId30"/>
    <p:sldId id="290" r:id="rId31"/>
    <p:sldId id="289" r:id="rId32"/>
    <p:sldId id="285" r:id="rId33"/>
    <p:sldId id="286" r:id="rId3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83495A-7246-4322-97FB-CEE532D1A0C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E392082-9034-4284-9B8F-FF1860B4E760}">
      <dgm:prSet phldrT="[Testo]" custT="1"/>
      <dgm:spPr/>
      <dgm:t>
        <a:bodyPr/>
        <a:lstStyle/>
        <a:p>
          <a:r>
            <a:rPr lang="it-IT" sz="2000" b="1" dirty="0" smtClean="0"/>
            <a:t>SE</a:t>
          </a:r>
          <a:endParaRPr lang="it-IT" sz="2000" b="1" dirty="0"/>
        </a:p>
      </dgm:t>
    </dgm:pt>
    <dgm:pt modelId="{E3DB2E22-5528-499E-9001-0A05E7875F70}" type="parTrans" cxnId="{E43FF433-F174-4D93-8319-61D47112D651}">
      <dgm:prSet/>
      <dgm:spPr/>
      <dgm:t>
        <a:bodyPr/>
        <a:lstStyle/>
        <a:p>
          <a:endParaRPr lang="it-IT"/>
        </a:p>
      </dgm:t>
    </dgm:pt>
    <dgm:pt modelId="{10CE41BC-CC79-4EF9-8012-BF0BF146C502}" type="sibTrans" cxnId="{E43FF433-F174-4D93-8319-61D47112D651}">
      <dgm:prSet/>
      <dgm:spPr/>
      <dgm:t>
        <a:bodyPr/>
        <a:lstStyle/>
        <a:p>
          <a:endParaRPr lang="it-IT"/>
        </a:p>
      </dgm:t>
    </dgm:pt>
    <dgm:pt modelId="{2BADCFBC-B276-498C-8F63-FCAC033B5F19}">
      <dgm:prSet phldrT="[Testo]" custT="1"/>
      <dgm:spPr/>
      <dgm:t>
        <a:bodyPr/>
        <a:lstStyle/>
        <a:p>
          <a:r>
            <a:rPr lang="it-IT" sz="2000" dirty="0" smtClean="0"/>
            <a:t>CONDANNA A CARICO DELLA AMM. SCOLASTICA</a:t>
          </a:r>
          <a:endParaRPr lang="it-IT" sz="2000" dirty="0"/>
        </a:p>
      </dgm:t>
    </dgm:pt>
    <dgm:pt modelId="{FAA75A31-AD50-44C6-B8AC-0A7A5196213D}" type="parTrans" cxnId="{97A0E8F6-8001-4FED-A784-DED659590EC3}">
      <dgm:prSet/>
      <dgm:spPr/>
      <dgm:t>
        <a:bodyPr/>
        <a:lstStyle/>
        <a:p>
          <a:endParaRPr lang="it-IT"/>
        </a:p>
      </dgm:t>
    </dgm:pt>
    <dgm:pt modelId="{20720C6B-5950-43FF-A05D-B0D3B9DDFDD3}" type="sibTrans" cxnId="{97A0E8F6-8001-4FED-A784-DED659590EC3}">
      <dgm:prSet/>
      <dgm:spPr/>
      <dgm:t>
        <a:bodyPr/>
        <a:lstStyle/>
        <a:p>
          <a:endParaRPr lang="it-IT"/>
        </a:p>
      </dgm:t>
    </dgm:pt>
    <dgm:pt modelId="{2F02FD80-C471-45A0-AC2A-D2C415BE3C1F}">
      <dgm:prSet phldrT="[Testo]" custT="1"/>
      <dgm:spPr/>
      <dgm:t>
        <a:bodyPr/>
        <a:lstStyle/>
        <a:p>
          <a:r>
            <a:rPr lang="it-IT" sz="2000" b="1" dirty="0" smtClean="0"/>
            <a:t>ALLORA</a:t>
          </a:r>
          <a:endParaRPr lang="it-IT" sz="2000" b="1" dirty="0"/>
        </a:p>
      </dgm:t>
    </dgm:pt>
    <dgm:pt modelId="{35463AAF-3C20-4EDA-9963-1E45F9FCD260}" type="parTrans" cxnId="{0DAAD516-38FB-4C18-A6A2-DABFA5C651ED}">
      <dgm:prSet/>
      <dgm:spPr/>
      <dgm:t>
        <a:bodyPr/>
        <a:lstStyle/>
        <a:p>
          <a:endParaRPr lang="it-IT"/>
        </a:p>
      </dgm:t>
    </dgm:pt>
    <dgm:pt modelId="{D6CCF08F-BCD8-4595-A041-A850CD72A919}" type="sibTrans" cxnId="{0DAAD516-38FB-4C18-A6A2-DABFA5C651ED}">
      <dgm:prSet/>
      <dgm:spPr/>
      <dgm:t>
        <a:bodyPr/>
        <a:lstStyle/>
        <a:p>
          <a:endParaRPr lang="it-IT"/>
        </a:p>
      </dgm:t>
    </dgm:pt>
    <dgm:pt modelId="{D277FF02-3AB5-4BCF-94FC-29F4FA707CF9}">
      <dgm:prSet phldrT="[Testo]" custT="1"/>
      <dgm:spPr/>
      <dgm:t>
        <a:bodyPr/>
        <a:lstStyle/>
        <a:p>
          <a:r>
            <a:rPr lang="it-IT" sz="2000" dirty="0" smtClean="0"/>
            <a:t>IL RESPONSABILE DELLA OMESSA SORVEGLIANZA</a:t>
          </a:r>
          <a:endParaRPr lang="it-IT" sz="2000" dirty="0"/>
        </a:p>
      </dgm:t>
    </dgm:pt>
    <dgm:pt modelId="{CFE00974-ABAD-46DB-8AC8-35F2C68FD2FA}" type="parTrans" cxnId="{38ACB231-2910-4607-B600-C2579970AFE9}">
      <dgm:prSet/>
      <dgm:spPr/>
      <dgm:t>
        <a:bodyPr/>
        <a:lstStyle/>
        <a:p>
          <a:endParaRPr lang="it-IT"/>
        </a:p>
      </dgm:t>
    </dgm:pt>
    <dgm:pt modelId="{35E44C9F-5A31-4C85-8E53-C6A15C3D9FA6}" type="sibTrans" cxnId="{38ACB231-2910-4607-B600-C2579970AFE9}">
      <dgm:prSet/>
      <dgm:spPr/>
      <dgm:t>
        <a:bodyPr/>
        <a:lstStyle/>
        <a:p>
          <a:endParaRPr lang="it-IT"/>
        </a:p>
      </dgm:t>
    </dgm:pt>
    <dgm:pt modelId="{32D7F711-30BC-409B-9EFD-52552795BC05}">
      <dgm:prSet phldrT="[Testo]" custT="1"/>
      <dgm:spPr/>
      <dgm:t>
        <a:bodyPr/>
        <a:lstStyle/>
        <a:p>
          <a:r>
            <a:rPr lang="it-IT" sz="2000" b="1" dirty="0" smtClean="0"/>
            <a:t>È TENUTO</a:t>
          </a:r>
          <a:endParaRPr lang="it-IT" sz="2000" b="1" dirty="0"/>
        </a:p>
      </dgm:t>
    </dgm:pt>
    <dgm:pt modelId="{DFD47579-3BD0-40B5-BD0B-04B24DD0151B}" type="parTrans" cxnId="{C9F3B3E0-9E70-4C7D-8138-7472380B666B}">
      <dgm:prSet/>
      <dgm:spPr/>
      <dgm:t>
        <a:bodyPr/>
        <a:lstStyle/>
        <a:p>
          <a:endParaRPr lang="it-IT"/>
        </a:p>
      </dgm:t>
    </dgm:pt>
    <dgm:pt modelId="{3C7C3CDB-7917-4711-A736-41DC7A4C7D3C}" type="sibTrans" cxnId="{C9F3B3E0-9E70-4C7D-8138-7472380B666B}">
      <dgm:prSet/>
      <dgm:spPr/>
      <dgm:t>
        <a:bodyPr/>
        <a:lstStyle/>
        <a:p>
          <a:endParaRPr lang="it-IT"/>
        </a:p>
      </dgm:t>
    </dgm:pt>
    <dgm:pt modelId="{40FC2A25-F5F1-4465-B050-C5F96168BD37}">
      <dgm:prSet phldrT="[Testo]"/>
      <dgm:spPr/>
      <dgm:t>
        <a:bodyPr/>
        <a:lstStyle/>
        <a:p>
          <a:r>
            <a:rPr lang="it-IT" dirty="0" smtClean="0"/>
            <a:t>AL RISARCIMENTO SOLO </a:t>
          </a:r>
          <a:r>
            <a:rPr lang="it-IT" u="none" dirty="0" smtClean="0"/>
            <a:t>PER </a:t>
          </a:r>
          <a:r>
            <a:rPr lang="it-IT" u="sng" dirty="0" smtClean="0"/>
            <a:t>DOLO O COLPA</a:t>
          </a:r>
          <a:endParaRPr lang="it-IT" u="sng" dirty="0"/>
        </a:p>
      </dgm:t>
    </dgm:pt>
    <dgm:pt modelId="{7BF4F3A5-CC96-4061-AF9C-8189B80BFE37}" type="parTrans" cxnId="{1675ECA4-8179-4D07-9F52-41B955B510B1}">
      <dgm:prSet/>
      <dgm:spPr/>
      <dgm:t>
        <a:bodyPr/>
        <a:lstStyle/>
        <a:p>
          <a:endParaRPr lang="it-IT"/>
        </a:p>
      </dgm:t>
    </dgm:pt>
    <dgm:pt modelId="{68F5D834-6A9E-4139-AE6D-81C94A10721C}" type="sibTrans" cxnId="{1675ECA4-8179-4D07-9F52-41B955B510B1}">
      <dgm:prSet/>
      <dgm:spPr/>
      <dgm:t>
        <a:bodyPr/>
        <a:lstStyle/>
        <a:p>
          <a:endParaRPr lang="it-IT"/>
        </a:p>
      </dgm:t>
    </dgm:pt>
    <dgm:pt modelId="{A493FF73-C710-4EDB-B6F1-D312B2276F99}" type="pres">
      <dgm:prSet presAssocID="{8183495A-7246-4322-97FB-CEE532D1A0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B33BBEC-3908-4523-962D-11A113B741B1}" type="pres">
      <dgm:prSet presAssocID="{32D7F711-30BC-409B-9EFD-52552795BC05}" presName="boxAndChildren" presStyleCnt="0"/>
      <dgm:spPr/>
    </dgm:pt>
    <dgm:pt modelId="{0EC7CF69-DC4C-4B10-BAEF-22DFA822E0B1}" type="pres">
      <dgm:prSet presAssocID="{32D7F711-30BC-409B-9EFD-52552795BC05}" presName="parentTextBox" presStyleLbl="node1" presStyleIdx="0" presStyleCnt="3"/>
      <dgm:spPr/>
      <dgm:t>
        <a:bodyPr/>
        <a:lstStyle/>
        <a:p>
          <a:endParaRPr lang="it-IT"/>
        </a:p>
      </dgm:t>
    </dgm:pt>
    <dgm:pt modelId="{45D56523-B310-4A33-8F88-8DB3D670AAF0}" type="pres">
      <dgm:prSet presAssocID="{32D7F711-30BC-409B-9EFD-52552795BC05}" presName="entireBox" presStyleLbl="node1" presStyleIdx="0" presStyleCnt="3"/>
      <dgm:spPr/>
      <dgm:t>
        <a:bodyPr/>
        <a:lstStyle/>
        <a:p>
          <a:endParaRPr lang="it-IT"/>
        </a:p>
      </dgm:t>
    </dgm:pt>
    <dgm:pt modelId="{1E69F803-BE30-4E9F-B8A9-08B864C3D1B5}" type="pres">
      <dgm:prSet presAssocID="{32D7F711-30BC-409B-9EFD-52552795BC05}" presName="descendantBox" presStyleCnt="0"/>
      <dgm:spPr/>
    </dgm:pt>
    <dgm:pt modelId="{47725F66-8F38-423E-AE06-DB0B8E461B68}" type="pres">
      <dgm:prSet presAssocID="{40FC2A25-F5F1-4465-B050-C5F96168BD37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5F5592-E0D3-49D3-9820-2C8AB072986C}" type="pres">
      <dgm:prSet presAssocID="{D6CCF08F-BCD8-4595-A041-A850CD72A919}" presName="sp" presStyleCnt="0"/>
      <dgm:spPr/>
    </dgm:pt>
    <dgm:pt modelId="{E0258F97-3D41-42C6-8878-35E944698458}" type="pres">
      <dgm:prSet presAssocID="{2F02FD80-C471-45A0-AC2A-D2C415BE3C1F}" presName="arrowAndChildren" presStyleCnt="0"/>
      <dgm:spPr/>
    </dgm:pt>
    <dgm:pt modelId="{5067BB6C-6FCE-4A8F-81AD-69CEA7A3832F}" type="pres">
      <dgm:prSet presAssocID="{2F02FD80-C471-45A0-AC2A-D2C415BE3C1F}" presName="parentTextArrow" presStyleLbl="node1" presStyleIdx="0" presStyleCnt="3"/>
      <dgm:spPr/>
      <dgm:t>
        <a:bodyPr/>
        <a:lstStyle/>
        <a:p>
          <a:endParaRPr lang="it-IT"/>
        </a:p>
      </dgm:t>
    </dgm:pt>
    <dgm:pt modelId="{3559BD88-BF73-49B1-A1E3-7A7438513F0F}" type="pres">
      <dgm:prSet presAssocID="{2F02FD80-C471-45A0-AC2A-D2C415BE3C1F}" presName="arrow" presStyleLbl="node1" presStyleIdx="1" presStyleCnt="3"/>
      <dgm:spPr/>
      <dgm:t>
        <a:bodyPr/>
        <a:lstStyle/>
        <a:p>
          <a:endParaRPr lang="it-IT"/>
        </a:p>
      </dgm:t>
    </dgm:pt>
    <dgm:pt modelId="{64EDC9A7-42CA-4467-AF88-284E65B6B40C}" type="pres">
      <dgm:prSet presAssocID="{2F02FD80-C471-45A0-AC2A-D2C415BE3C1F}" presName="descendantArrow" presStyleCnt="0"/>
      <dgm:spPr/>
    </dgm:pt>
    <dgm:pt modelId="{136FDDB0-F497-4D86-AB71-07DD4579093E}" type="pres">
      <dgm:prSet presAssocID="{D277FF02-3AB5-4BCF-94FC-29F4FA707CF9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3F1BB47-9DD7-4E5E-822C-8E222FF86ECE}" type="pres">
      <dgm:prSet presAssocID="{10CE41BC-CC79-4EF9-8012-BF0BF146C502}" presName="sp" presStyleCnt="0"/>
      <dgm:spPr/>
    </dgm:pt>
    <dgm:pt modelId="{D04E81A8-141A-4E0C-A3C6-CDB054FE3B64}" type="pres">
      <dgm:prSet presAssocID="{0E392082-9034-4284-9B8F-FF1860B4E760}" presName="arrowAndChildren" presStyleCnt="0"/>
      <dgm:spPr/>
    </dgm:pt>
    <dgm:pt modelId="{1CFAD84B-9DDE-4C0A-B744-8694C850581F}" type="pres">
      <dgm:prSet presAssocID="{0E392082-9034-4284-9B8F-FF1860B4E760}" presName="parentTextArrow" presStyleLbl="node1" presStyleIdx="1" presStyleCnt="3"/>
      <dgm:spPr/>
      <dgm:t>
        <a:bodyPr/>
        <a:lstStyle/>
        <a:p>
          <a:endParaRPr lang="it-IT"/>
        </a:p>
      </dgm:t>
    </dgm:pt>
    <dgm:pt modelId="{4F04AC04-4228-4C4E-B0BD-71499BDBF58B}" type="pres">
      <dgm:prSet presAssocID="{0E392082-9034-4284-9B8F-FF1860B4E760}" presName="arrow" presStyleLbl="node1" presStyleIdx="2" presStyleCnt="3"/>
      <dgm:spPr/>
      <dgm:t>
        <a:bodyPr/>
        <a:lstStyle/>
        <a:p>
          <a:endParaRPr lang="it-IT"/>
        </a:p>
      </dgm:t>
    </dgm:pt>
    <dgm:pt modelId="{04608616-67DB-47F0-B368-9DC311F7B555}" type="pres">
      <dgm:prSet presAssocID="{0E392082-9034-4284-9B8F-FF1860B4E760}" presName="descendantArrow" presStyleCnt="0"/>
      <dgm:spPr/>
    </dgm:pt>
    <dgm:pt modelId="{C86992E6-390D-493F-B1A5-06617A7E7C78}" type="pres">
      <dgm:prSet presAssocID="{2BADCFBC-B276-498C-8F63-FCAC033B5F19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5223F7C-7676-4D7C-ABF1-81E319BCC0FE}" type="presOf" srcId="{32D7F711-30BC-409B-9EFD-52552795BC05}" destId="{0EC7CF69-DC4C-4B10-BAEF-22DFA822E0B1}" srcOrd="0" destOrd="0" presId="urn:microsoft.com/office/officeart/2005/8/layout/process4"/>
    <dgm:cxn modelId="{970689AC-F03F-4548-A85A-5C3FEB30C053}" type="presOf" srcId="{2F02FD80-C471-45A0-AC2A-D2C415BE3C1F}" destId="{3559BD88-BF73-49B1-A1E3-7A7438513F0F}" srcOrd="1" destOrd="0" presId="urn:microsoft.com/office/officeart/2005/8/layout/process4"/>
    <dgm:cxn modelId="{1675ECA4-8179-4D07-9F52-41B955B510B1}" srcId="{32D7F711-30BC-409B-9EFD-52552795BC05}" destId="{40FC2A25-F5F1-4465-B050-C5F96168BD37}" srcOrd="0" destOrd="0" parTransId="{7BF4F3A5-CC96-4061-AF9C-8189B80BFE37}" sibTransId="{68F5D834-6A9E-4139-AE6D-81C94A10721C}"/>
    <dgm:cxn modelId="{D12FF34B-373F-492B-B7B6-E7FCC0B629FB}" type="presOf" srcId="{2F02FD80-C471-45A0-AC2A-D2C415BE3C1F}" destId="{5067BB6C-6FCE-4A8F-81AD-69CEA7A3832F}" srcOrd="0" destOrd="0" presId="urn:microsoft.com/office/officeart/2005/8/layout/process4"/>
    <dgm:cxn modelId="{0DAAD516-38FB-4C18-A6A2-DABFA5C651ED}" srcId="{8183495A-7246-4322-97FB-CEE532D1A0CB}" destId="{2F02FD80-C471-45A0-AC2A-D2C415BE3C1F}" srcOrd="1" destOrd="0" parTransId="{35463AAF-3C20-4EDA-9963-1E45F9FCD260}" sibTransId="{D6CCF08F-BCD8-4595-A041-A850CD72A919}"/>
    <dgm:cxn modelId="{38ACB231-2910-4607-B600-C2579970AFE9}" srcId="{2F02FD80-C471-45A0-AC2A-D2C415BE3C1F}" destId="{D277FF02-3AB5-4BCF-94FC-29F4FA707CF9}" srcOrd="0" destOrd="0" parTransId="{CFE00974-ABAD-46DB-8AC8-35F2C68FD2FA}" sibTransId="{35E44C9F-5A31-4C85-8E53-C6A15C3D9FA6}"/>
    <dgm:cxn modelId="{589D1D2D-8F92-4B8C-AD42-8437F82FA57E}" type="presOf" srcId="{2BADCFBC-B276-498C-8F63-FCAC033B5F19}" destId="{C86992E6-390D-493F-B1A5-06617A7E7C78}" srcOrd="0" destOrd="0" presId="urn:microsoft.com/office/officeart/2005/8/layout/process4"/>
    <dgm:cxn modelId="{C9F3B3E0-9E70-4C7D-8138-7472380B666B}" srcId="{8183495A-7246-4322-97FB-CEE532D1A0CB}" destId="{32D7F711-30BC-409B-9EFD-52552795BC05}" srcOrd="2" destOrd="0" parTransId="{DFD47579-3BD0-40B5-BD0B-04B24DD0151B}" sibTransId="{3C7C3CDB-7917-4711-A736-41DC7A4C7D3C}"/>
    <dgm:cxn modelId="{501372E7-EC80-4D2D-B34A-6C4CD76A1EA8}" type="presOf" srcId="{0E392082-9034-4284-9B8F-FF1860B4E760}" destId="{4F04AC04-4228-4C4E-B0BD-71499BDBF58B}" srcOrd="1" destOrd="0" presId="urn:microsoft.com/office/officeart/2005/8/layout/process4"/>
    <dgm:cxn modelId="{5D22BF12-35B0-4196-9B24-EE7CC091D132}" type="presOf" srcId="{8183495A-7246-4322-97FB-CEE532D1A0CB}" destId="{A493FF73-C710-4EDB-B6F1-D312B2276F99}" srcOrd="0" destOrd="0" presId="urn:microsoft.com/office/officeart/2005/8/layout/process4"/>
    <dgm:cxn modelId="{E859A420-EF1F-46D5-91CD-7DF701490C5A}" type="presOf" srcId="{40FC2A25-F5F1-4465-B050-C5F96168BD37}" destId="{47725F66-8F38-423E-AE06-DB0B8E461B68}" srcOrd="0" destOrd="0" presId="urn:microsoft.com/office/officeart/2005/8/layout/process4"/>
    <dgm:cxn modelId="{323FE887-0E8F-4EA9-B8C8-9747FA731C93}" type="presOf" srcId="{D277FF02-3AB5-4BCF-94FC-29F4FA707CF9}" destId="{136FDDB0-F497-4D86-AB71-07DD4579093E}" srcOrd="0" destOrd="0" presId="urn:microsoft.com/office/officeart/2005/8/layout/process4"/>
    <dgm:cxn modelId="{E43FF433-F174-4D93-8319-61D47112D651}" srcId="{8183495A-7246-4322-97FB-CEE532D1A0CB}" destId="{0E392082-9034-4284-9B8F-FF1860B4E760}" srcOrd="0" destOrd="0" parTransId="{E3DB2E22-5528-499E-9001-0A05E7875F70}" sibTransId="{10CE41BC-CC79-4EF9-8012-BF0BF146C502}"/>
    <dgm:cxn modelId="{6169A374-74BF-4925-A99E-BE95134F893C}" type="presOf" srcId="{32D7F711-30BC-409B-9EFD-52552795BC05}" destId="{45D56523-B310-4A33-8F88-8DB3D670AAF0}" srcOrd="1" destOrd="0" presId="urn:microsoft.com/office/officeart/2005/8/layout/process4"/>
    <dgm:cxn modelId="{97A0E8F6-8001-4FED-A784-DED659590EC3}" srcId="{0E392082-9034-4284-9B8F-FF1860B4E760}" destId="{2BADCFBC-B276-498C-8F63-FCAC033B5F19}" srcOrd="0" destOrd="0" parTransId="{FAA75A31-AD50-44C6-B8AC-0A7A5196213D}" sibTransId="{20720C6B-5950-43FF-A05D-B0D3B9DDFDD3}"/>
    <dgm:cxn modelId="{ABC71477-55F3-4E99-861D-C10B637A2D98}" type="presOf" srcId="{0E392082-9034-4284-9B8F-FF1860B4E760}" destId="{1CFAD84B-9DDE-4C0A-B744-8694C850581F}" srcOrd="0" destOrd="0" presId="urn:microsoft.com/office/officeart/2005/8/layout/process4"/>
    <dgm:cxn modelId="{03EC0AED-77DB-48C0-9171-994F10E7F437}" type="presParOf" srcId="{A493FF73-C710-4EDB-B6F1-D312B2276F99}" destId="{3B33BBEC-3908-4523-962D-11A113B741B1}" srcOrd="0" destOrd="0" presId="urn:microsoft.com/office/officeart/2005/8/layout/process4"/>
    <dgm:cxn modelId="{22ECF946-4A2A-47B5-9CB6-78A99FCBA4B2}" type="presParOf" srcId="{3B33BBEC-3908-4523-962D-11A113B741B1}" destId="{0EC7CF69-DC4C-4B10-BAEF-22DFA822E0B1}" srcOrd="0" destOrd="0" presId="urn:microsoft.com/office/officeart/2005/8/layout/process4"/>
    <dgm:cxn modelId="{54868DE2-8B4C-443A-A5A6-686840C843B6}" type="presParOf" srcId="{3B33BBEC-3908-4523-962D-11A113B741B1}" destId="{45D56523-B310-4A33-8F88-8DB3D670AAF0}" srcOrd="1" destOrd="0" presId="urn:microsoft.com/office/officeart/2005/8/layout/process4"/>
    <dgm:cxn modelId="{3EB7BE7B-621A-4532-9935-D90AC306E5A9}" type="presParOf" srcId="{3B33BBEC-3908-4523-962D-11A113B741B1}" destId="{1E69F803-BE30-4E9F-B8A9-08B864C3D1B5}" srcOrd="2" destOrd="0" presId="urn:microsoft.com/office/officeart/2005/8/layout/process4"/>
    <dgm:cxn modelId="{D52AD9E2-EB0F-4475-A8EF-B68FAAF19214}" type="presParOf" srcId="{1E69F803-BE30-4E9F-B8A9-08B864C3D1B5}" destId="{47725F66-8F38-423E-AE06-DB0B8E461B68}" srcOrd="0" destOrd="0" presId="urn:microsoft.com/office/officeart/2005/8/layout/process4"/>
    <dgm:cxn modelId="{0C708D58-9A7B-4A2C-94B2-655244C1C20B}" type="presParOf" srcId="{A493FF73-C710-4EDB-B6F1-D312B2276F99}" destId="{775F5592-E0D3-49D3-9820-2C8AB072986C}" srcOrd="1" destOrd="0" presId="urn:microsoft.com/office/officeart/2005/8/layout/process4"/>
    <dgm:cxn modelId="{6E39AD47-61B3-46F9-8D05-11A0FDE317F9}" type="presParOf" srcId="{A493FF73-C710-4EDB-B6F1-D312B2276F99}" destId="{E0258F97-3D41-42C6-8878-35E944698458}" srcOrd="2" destOrd="0" presId="urn:microsoft.com/office/officeart/2005/8/layout/process4"/>
    <dgm:cxn modelId="{13A51DA2-E2CA-4BD7-917C-A550B8A2C4D7}" type="presParOf" srcId="{E0258F97-3D41-42C6-8878-35E944698458}" destId="{5067BB6C-6FCE-4A8F-81AD-69CEA7A3832F}" srcOrd="0" destOrd="0" presId="urn:microsoft.com/office/officeart/2005/8/layout/process4"/>
    <dgm:cxn modelId="{0F4C2841-21BD-4550-AA70-1B3B266484DF}" type="presParOf" srcId="{E0258F97-3D41-42C6-8878-35E944698458}" destId="{3559BD88-BF73-49B1-A1E3-7A7438513F0F}" srcOrd="1" destOrd="0" presId="urn:microsoft.com/office/officeart/2005/8/layout/process4"/>
    <dgm:cxn modelId="{A7432FE6-4CAF-487B-ABA3-752E21638541}" type="presParOf" srcId="{E0258F97-3D41-42C6-8878-35E944698458}" destId="{64EDC9A7-42CA-4467-AF88-284E65B6B40C}" srcOrd="2" destOrd="0" presId="urn:microsoft.com/office/officeart/2005/8/layout/process4"/>
    <dgm:cxn modelId="{20BE03E3-5F48-4E21-8948-A0B1875D430D}" type="presParOf" srcId="{64EDC9A7-42CA-4467-AF88-284E65B6B40C}" destId="{136FDDB0-F497-4D86-AB71-07DD4579093E}" srcOrd="0" destOrd="0" presId="urn:microsoft.com/office/officeart/2005/8/layout/process4"/>
    <dgm:cxn modelId="{E38280A8-A820-4722-9A68-92B9352EE65A}" type="presParOf" srcId="{A493FF73-C710-4EDB-B6F1-D312B2276F99}" destId="{C3F1BB47-9DD7-4E5E-822C-8E222FF86ECE}" srcOrd="3" destOrd="0" presId="urn:microsoft.com/office/officeart/2005/8/layout/process4"/>
    <dgm:cxn modelId="{3EFF09C9-EF0A-4C25-B8F3-39B403A421AA}" type="presParOf" srcId="{A493FF73-C710-4EDB-B6F1-D312B2276F99}" destId="{D04E81A8-141A-4E0C-A3C6-CDB054FE3B64}" srcOrd="4" destOrd="0" presId="urn:microsoft.com/office/officeart/2005/8/layout/process4"/>
    <dgm:cxn modelId="{290A44A7-2E7F-4CE0-9A5F-6608A26A5403}" type="presParOf" srcId="{D04E81A8-141A-4E0C-A3C6-CDB054FE3B64}" destId="{1CFAD84B-9DDE-4C0A-B744-8694C850581F}" srcOrd="0" destOrd="0" presId="urn:microsoft.com/office/officeart/2005/8/layout/process4"/>
    <dgm:cxn modelId="{965C7112-1C16-432F-9717-6340A48A3957}" type="presParOf" srcId="{D04E81A8-141A-4E0C-A3C6-CDB054FE3B64}" destId="{4F04AC04-4228-4C4E-B0BD-71499BDBF58B}" srcOrd="1" destOrd="0" presId="urn:microsoft.com/office/officeart/2005/8/layout/process4"/>
    <dgm:cxn modelId="{739F88A2-C4C5-4850-B7AE-CC2A10EFF5F8}" type="presParOf" srcId="{D04E81A8-141A-4E0C-A3C6-CDB054FE3B64}" destId="{04608616-67DB-47F0-B368-9DC311F7B555}" srcOrd="2" destOrd="0" presId="urn:microsoft.com/office/officeart/2005/8/layout/process4"/>
    <dgm:cxn modelId="{4C5CEA9C-3E72-451B-A15F-81A94FC6769F}" type="presParOf" srcId="{04608616-67DB-47F0-B368-9DC311F7B555}" destId="{C86992E6-390D-493F-B1A5-06617A7E7C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56523-B310-4A33-8F88-8DB3D670AAF0}">
      <dsp:nvSpPr>
        <dsp:cNvPr id="0" name=""/>
        <dsp:cNvSpPr/>
      </dsp:nvSpPr>
      <dsp:spPr>
        <a:xfrm>
          <a:off x="0" y="2640939"/>
          <a:ext cx="6777037" cy="866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È TENUTO</a:t>
          </a:r>
          <a:endParaRPr lang="it-IT" sz="2000" b="1" kern="1200" dirty="0"/>
        </a:p>
      </dsp:txBody>
      <dsp:txXfrm>
        <a:off x="0" y="2640939"/>
        <a:ext cx="6777037" cy="468080"/>
      </dsp:txXfrm>
    </dsp:sp>
    <dsp:sp modelId="{47725F66-8F38-423E-AE06-DB0B8E461B68}">
      <dsp:nvSpPr>
        <dsp:cNvPr id="0" name=""/>
        <dsp:cNvSpPr/>
      </dsp:nvSpPr>
      <dsp:spPr>
        <a:xfrm>
          <a:off x="0" y="3091683"/>
          <a:ext cx="6777037" cy="3987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AL RISARCIMENTO SOLO </a:t>
          </a:r>
          <a:r>
            <a:rPr lang="it-IT" sz="2300" u="none" kern="1200" dirty="0" smtClean="0"/>
            <a:t>PER </a:t>
          </a:r>
          <a:r>
            <a:rPr lang="it-IT" sz="2300" u="sng" kern="1200" dirty="0" smtClean="0"/>
            <a:t>DOLO O COLPA</a:t>
          </a:r>
          <a:endParaRPr lang="it-IT" sz="2300" u="sng" kern="1200" dirty="0"/>
        </a:p>
      </dsp:txBody>
      <dsp:txXfrm>
        <a:off x="0" y="3091683"/>
        <a:ext cx="6777037" cy="398735"/>
      </dsp:txXfrm>
    </dsp:sp>
    <dsp:sp modelId="{3559BD88-BF73-49B1-A1E3-7A7438513F0F}">
      <dsp:nvSpPr>
        <dsp:cNvPr id="0" name=""/>
        <dsp:cNvSpPr/>
      </dsp:nvSpPr>
      <dsp:spPr>
        <a:xfrm rot="10800000">
          <a:off x="0" y="1320779"/>
          <a:ext cx="6777037" cy="13331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ALLORA</a:t>
          </a:r>
          <a:endParaRPr lang="it-IT" sz="2000" b="1" kern="1200" dirty="0"/>
        </a:p>
      </dsp:txBody>
      <dsp:txXfrm rot="-10800000">
        <a:off x="0" y="1320779"/>
        <a:ext cx="6777037" cy="467939"/>
      </dsp:txXfrm>
    </dsp:sp>
    <dsp:sp modelId="{136FDDB0-F497-4D86-AB71-07DD4579093E}">
      <dsp:nvSpPr>
        <dsp:cNvPr id="0" name=""/>
        <dsp:cNvSpPr/>
      </dsp:nvSpPr>
      <dsp:spPr>
        <a:xfrm>
          <a:off x="0" y="1788719"/>
          <a:ext cx="6777037" cy="398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IL RESPONSABILE DELLA OMESSA SORVEGLIANZA</a:t>
          </a:r>
          <a:endParaRPr lang="it-IT" sz="2000" kern="1200" dirty="0"/>
        </a:p>
      </dsp:txBody>
      <dsp:txXfrm>
        <a:off x="0" y="1788719"/>
        <a:ext cx="6777037" cy="398615"/>
      </dsp:txXfrm>
    </dsp:sp>
    <dsp:sp modelId="{4F04AC04-4228-4C4E-B0BD-71499BDBF58B}">
      <dsp:nvSpPr>
        <dsp:cNvPr id="0" name=""/>
        <dsp:cNvSpPr/>
      </dsp:nvSpPr>
      <dsp:spPr>
        <a:xfrm rot="10800000">
          <a:off x="0" y="620"/>
          <a:ext cx="6777037" cy="13331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SE</a:t>
          </a:r>
          <a:endParaRPr lang="it-IT" sz="2000" b="1" kern="1200" dirty="0"/>
        </a:p>
      </dsp:txBody>
      <dsp:txXfrm rot="-10800000">
        <a:off x="0" y="620"/>
        <a:ext cx="6777037" cy="467939"/>
      </dsp:txXfrm>
    </dsp:sp>
    <dsp:sp modelId="{C86992E6-390D-493F-B1A5-06617A7E7C78}">
      <dsp:nvSpPr>
        <dsp:cNvPr id="0" name=""/>
        <dsp:cNvSpPr/>
      </dsp:nvSpPr>
      <dsp:spPr>
        <a:xfrm>
          <a:off x="0" y="468559"/>
          <a:ext cx="6777037" cy="3986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CONDANNA A CARICO DELLA AMM. SCOLASTICA</a:t>
          </a:r>
          <a:endParaRPr lang="it-IT" sz="2000" kern="1200" dirty="0"/>
        </a:p>
      </dsp:txBody>
      <dsp:txXfrm>
        <a:off x="0" y="468559"/>
        <a:ext cx="6777037" cy="398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24/02/2013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499992" y="2564904"/>
            <a:ext cx="3701008" cy="3240360"/>
          </a:xfrm>
        </p:spPr>
        <p:txBody>
          <a:bodyPr>
            <a:noAutofit/>
          </a:bodyPr>
          <a:lstStyle/>
          <a:p>
            <a:pPr algn="ctr"/>
            <a:r>
              <a:rPr lang="it-IT" b="1" dirty="0" smtClean="0"/>
              <a:t>Infortunio dell’alunno: responsabilità della scuola e dell’insegnante</a:t>
            </a:r>
            <a:endParaRPr lang="it-IT" b="1" dirty="0"/>
          </a:p>
        </p:txBody>
      </p:sp>
      <p:grpSp>
        <p:nvGrpSpPr>
          <p:cNvPr id="4" name="Gruppo 3"/>
          <p:cNvGrpSpPr>
            <a:grpSpLocks/>
          </p:cNvGrpSpPr>
          <p:nvPr/>
        </p:nvGrpSpPr>
        <p:grpSpPr bwMode="auto">
          <a:xfrm>
            <a:off x="4816625" y="587783"/>
            <a:ext cx="3096343" cy="833774"/>
            <a:chOff x="1087431" y="1092860"/>
            <a:chExt cx="28771" cy="5834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1087431" y="1092860"/>
              <a:ext cx="16813" cy="5814"/>
            </a:xfrm>
            <a:prstGeom prst="rect">
              <a:avLst/>
            </a:prstGeom>
            <a:gradFill rotWithShape="1">
              <a:gsLst>
                <a:gs pos="0">
                  <a:srgbClr val="CCCCE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/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1092526" y="1094319"/>
              <a:ext cx="23676" cy="2917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15000"/>
                </a:lnSpc>
                <a:spcAft>
                  <a:spcPts val="1000"/>
                </a:spcAft>
              </a:pPr>
              <a:r>
                <a:rPr lang="it-IT" sz="1600" b="1" dirty="0">
                  <a:solidFill>
                    <a:schemeClr val="bg1"/>
                  </a:solidFill>
                  <a:effectLst/>
                  <a:latin typeface="Calibri"/>
                  <a:ea typeface="Calibri"/>
                  <a:cs typeface="Times New Roman"/>
                </a:rPr>
                <a:t>Nuovo Studio Associato 626</a:t>
              </a:r>
              <a:endParaRPr lang="it-IT" sz="1600" dirty="0">
                <a:solidFill>
                  <a:schemeClr val="bg1"/>
                </a:solidFill>
                <a:effectLst/>
                <a:latin typeface="Calibri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it-IT" sz="1000" b="1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it-IT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1092526" y="1094319"/>
              <a:ext cx="1273" cy="1458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/>
            </a:p>
          </p:txBody>
        </p:sp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1092526" y="1092860"/>
              <a:ext cx="1273" cy="145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/>
            </a:p>
          </p:txBody>
        </p: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1091252" y="1094319"/>
              <a:ext cx="1274" cy="1458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/>
            </a:p>
          </p:txBody>
        </p: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1089978" y="1095777"/>
              <a:ext cx="1274" cy="1459"/>
            </a:xfrm>
            <a:prstGeom prst="rect">
              <a:avLst/>
            </a:prstGeom>
            <a:solidFill>
              <a:srgbClr val="CCCC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/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1091252" y="1095777"/>
              <a:ext cx="1274" cy="1459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/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1089978" y="1097236"/>
              <a:ext cx="1274" cy="1458"/>
            </a:xfrm>
            <a:prstGeom prst="rect">
              <a:avLst/>
            </a:prstGeom>
            <a:solidFill>
              <a:srgbClr val="9999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/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1088704" y="1094319"/>
              <a:ext cx="1274" cy="1458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dk1">
                      <a:lumMod val="0"/>
                      <a:lumOff val="0"/>
                    </a:schemeClr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17014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/>
              <a:t>Responsabilità contrattuale ed extracontrattuale 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844824"/>
            <a:ext cx="7848872" cy="4536504"/>
          </a:xfrm>
        </p:spPr>
        <p:txBody>
          <a:bodyPr>
            <a:noAutofit/>
          </a:bodyPr>
          <a:lstStyle/>
          <a:p>
            <a:r>
              <a:rPr lang="it-IT" b="1" dirty="0" err="1" smtClean="0"/>
              <a:t>Resp</a:t>
            </a:r>
            <a:r>
              <a:rPr lang="it-IT" b="1" dirty="0" smtClean="0"/>
              <a:t>. </a:t>
            </a:r>
            <a:r>
              <a:rPr lang="it-IT" b="1" dirty="0"/>
              <a:t>Contrattuale</a:t>
            </a:r>
            <a:r>
              <a:rPr lang="it-IT" dirty="0"/>
              <a:t>: consegue all’inadempimento di </a:t>
            </a:r>
            <a:r>
              <a:rPr lang="it-IT" u="sng" dirty="0"/>
              <a:t>un’obbligazione </a:t>
            </a:r>
            <a:r>
              <a:rPr lang="it-IT" u="sng" dirty="0" smtClean="0"/>
              <a:t>preesistente</a:t>
            </a:r>
          </a:p>
          <a:p>
            <a:r>
              <a:rPr lang="it-IT" b="1" dirty="0" err="1" smtClean="0"/>
              <a:t>Resp</a:t>
            </a:r>
            <a:r>
              <a:rPr lang="it-IT" b="1" dirty="0" smtClean="0"/>
              <a:t>. </a:t>
            </a:r>
            <a:r>
              <a:rPr lang="it-IT" b="1" dirty="0"/>
              <a:t>Extracontrattuale</a:t>
            </a:r>
            <a:r>
              <a:rPr lang="it-IT" dirty="0"/>
              <a:t>: </a:t>
            </a:r>
            <a:r>
              <a:rPr lang="it-IT" dirty="0" smtClean="0"/>
              <a:t>un soggetto </a:t>
            </a:r>
            <a:r>
              <a:rPr lang="it-IT" dirty="0"/>
              <a:t>cagiona ad altri un danno </a:t>
            </a:r>
            <a:r>
              <a:rPr lang="it-IT" dirty="0" smtClean="0"/>
              <a:t>ingiusto </a:t>
            </a:r>
            <a:r>
              <a:rPr lang="it-IT" u="sng" dirty="0" smtClean="0"/>
              <a:t>senza</a:t>
            </a:r>
            <a:r>
              <a:rPr lang="it-IT" dirty="0" smtClean="0"/>
              <a:t> </a:t>
            </a:r>
            <a:r>
              <a:rPr lang="it-IT" dirty="0"/>
              <a:t>essere legato da </a:t>
            </a:r>
            <a:r>
              <a:rPr lang="it-IT" u="sng" dirty="0" smtClean="0"/>
              <a:t>alcuna obbligazione</a:t>
            </a:r>
            <a:r>
              <a:rPr lang="it-IT" dirty="0" smtClean="0"/>
              <a:t>.</a:t>
            </a:r>
          </a:p>
          <a:p>
            <a:r>
              <a:rPr lang="it-IT" b="1" dirty="0" smtClean="0"/>
              <a:t>Obbligazione: </a:t>
            </a:r>
            <a:r>
              <a:rPr lang="it-IT" dirty="0"/>
              <a:t>Le obbligazioni derivano </a:t>
            </a:r>
            <a:r>
              <a:rPr lang="it-IT" dirty="0" smtClean="0"/>
              <a:t>da PGS, da </a:t>
            </a:r>
            <a:r>
              <a:rPr lang="it-IT" u="sng" dirty="0" smtClean="0"/>
              <a:t>contratto</a:t>
            </a:r>
            <a:r>
              <a:rPr lang="it-IT" dirty="0" smtClean="0"/>
              <a:t>, </a:t>
            </a:r>
            <a:r>
              <a:rPr lang="it-IT" dirty="0"/>
              <a:t>da fatto illecito </a:t>
            </a:r>
            <a:r>
              <a:rPr lang="it-IT" dirty="0" smtClean="0"/>
              <a:t>(ad es. incidente </a:t>
            </a:r>
            <a:r>
              <a:rPr lang="it-IT" dirty="0" smtClean="0">
                <a:sym typeface="Wingdings" pitchFamily="2" charset="2"/>
              </a:rPr>
              <a:t> obbligo di risarcire</a:t>
            </a:r>
            <a:r>
              <a:rPr lang="it-IT" dirty="0" smtClean="0"/>
              <a:t>), </a:t>
            </a:r>
            <a:r>
              <a:rPr lang="it-IT" dirty="0"/>
              <a:t>o da ogni altro </a:t>
            </a:r>
            <a:r>
              <a:rPr lang="it-IT" u="sng" dirty="0"/>
              <a:t>atto o fatto </a:t>
            </a:r>
            <a:r>
              <a:rPr lang="it-IT" dirty="0"/>
              <a:t>idoneo a produrle </a:t>
            </a:r>
            <a:r>
              <a:rPr lang="it-IT" dirty="0" smtClean="0"/>
              <a:t>(promesse di pagamento, concessioni,…) </a:t>
            </a:r>
            <a:r>
              <a:rPr lang="it-IT" dirty="0"/>
              <a:t>in conformità dell’ordinamento giuridico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2376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44008" y="4437112"/>
            <a:ext cx="3600399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RESPONSABILITA’ CONTRATTUALE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88580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5612" y="4046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 smtClean="0"/>
              <a:t>Vincolo dell’iscrizione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700809"/>
            <a:ext cx="7992888" cy="3558038"/>
          </a:xfrm>
        </p:spPr>
        <p:txBody>
          <a:bodyPr>
            <a:normAutofit/>
          </a:bodyPr>
          <a:lstStyle/>
          <a:p>
            <a:r>
              <a:rPr lang="it-IT" sz="2800" dirty="0" err="1" smtClean="0"/>
              <a:t>Resp</a:t>
            </a:r>
            <a:r>
              <a:rPr lang="it-IT" sz="2800" dirty="0" smtClean="0"/>
              <a:t>. Contrattuale</a:t>
            </a:r>
            <a:r>
              <a:rPr lang="it-IT" sz="2800" dirty="0" smtClean="0">
                <a:sym typeface="Wingdings" pitchFamily="2" charset="2"/>
              </a:rPr>
              <a:t> nasce con l’iscrizione dell’alunno a scuola (per </a:t>
            </a:r>
            <a:r>
              <a:rPr lang="it-IT" sz="2800" b="1" dirty="0" smtClean="0">
                <a:sym typeface="Wingdings" pitchFamily="2" charset="2"/>
              </a:rPr>
              <a:t>contatto sociale</a:t>
            </a:r>
            <a:r>
              <a:rPr lang="it-IT" sz="2800" dirty="0" smtClean="0">
                <a:sym typeface="Wingdings" pitchFamily="2" charset="2"/>
              </a:rPr>
              <a:t>)</a:t>
            </a:r>
            <a:endParaRPr lang="it-IT" sz="2800" dirty="0"/>
          </a:p>
        </p:txBody>
      </p:sp>
      <p:sp>
        <p:nvSpPr>
          <p:cNvPr id="4" name="Callout con frecce a sinistra/destra 3"/>
          <p:cNvSpPr/>
          <p:nvPr/>
        </p:nvSpPr>
        <p:spPr>
          <a:xfrm>
            <a:off x="2771800" y="3636200"/>
            <a:ext cx="3312368" cy="720080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CONTRATTO</a:t>
            </a: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755576" y="3636200"/>
            <a:ext cx="172819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SCUOLA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6372200" y="3651023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GENITORI</a:t>
            </a:r>
            <a:endParaRPr lang="it-IT" dirty="0"/>
          </a:p>
        </p:txBody>
      </p:sp>
      <p:sp>
        <p:nvSpPr>
          <p:cNvPr id="7" name="Freccia bidirezionale verticale 6"/>
          <p:cNvSpPr/>
          <p:nvPr/>
        </p:nvSpPr>
        <p:spPr>
          <a:xfrm>
            <a:off x="4247964" y="4371103"/>
            <a:ext cx="360040" cy="43812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llout con frecce a sinistra/destra 10"/>
          <p:cNvSpPr/>
          <p:nvPr/>
        </p:nvSpPr>
        <p:spPr>
          <a:xfrm>
            <a:off x="2771800" y="4926345"/>
            <a:ext cx="3312368" cy="720080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DOCENTE</a:t>
            </a:r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755576" y="4926345"/>
            <a:ext cx="172819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</a:t>
            </a:r>
            <a:r>
              <a:rPr lang="it-IT" dirty="0" smtClean="0"/>
              <a:t>ustodia</a:t>
            </a:r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6372200" y="4941168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Docenza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023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757888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Contatto sociale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556792"/>
            <a:ext cx="7920880" cy="4680520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it-IT" sz="2800" dirty="0" smtClean="0"/>
              <a:t>«rapporto sociale idoneo </a:t>
            </a:r>
            <a:r>
              <a:rPr lang="it-IT" sz="2800" dirty="0"/>
              <a:t>ad ingenerare l'affidamento dei soggetti coinvolti in virtù del fatto che si tratta di un rapporto "qualificato" dall’ordinamento giuridico, che vi ricollega una serie di doveri di collaborazione e protezione volti alla salvaguardia di determinati beni giuridici. La violazione di tali doveri determina la responsabilità da contatto sociale </a:t>
            </a:r>
            <a:r>
              <a:rPr lang="it-IT" sz="2800" dirty="0" smtClean="0"/>
              <a:t>qualificato»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9065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ispra\Impostazioni locali\Temporary Internet Files\Content.IE5\Q3SPVXS5\MP90044910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806" y="1381134"/>
            <a:ext cx="6304334" cy="367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ccia a destra 2"/>
          <p:cNvSpPr/>
          <p:nvPr/>
        </p:nvSpPr>
        <p:spPr>
          <a:xfrm>
            <a:off x="1530806" y="5046691"/>
            <a:ext cx="6304334" cy="492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ETA’</a:t>
            </a:r>
            <a:endParaRPr lang="it-IT" b="1" dirty="0"/>
          </a:p>
        </p:txBody>
      </p:sp>
      <p:sp>
        <p:nvSpPr>
          <p:cNvPr id="4" name="Freccia in su 3"/>
          <p:cNvSpPr/>
          <p:nvPr/>
        </p:nvSpPr>
        <p:spPr>
          <a:xfrm>
            <a:off x="1043608" y="1381134"/>
            <a:ext cx="487198" cy="36704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SORVEGLIANZA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7107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95310" y="692696"/>
            <a:ext cx="777686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La </a:t>
            </a:r>
            <a:r>
              <a:rPr lang="it-IT" sz="2400" dirty="0"/>
              <a:t>sorveglianza </a:t>
            </a:r>
            <a:r>
              <a:rPr lang="it-IT" sz="2400" dirty="0" smtClean="0"/>
              <a:t> </a:t>
            </a:r>
            <a:r>
              <a:rPr lang="it-IT" sz="2400" dirty="0"/>
              <a:t>deve raggiungere il massimo grado di continuità ed attenzione nella prima classe </a:t>
            </a:r>
            <a:r>
              <a:rPr lang="it-IT" sz="2400" dirty="0" smtClean="0"/>
              <a:t>elementare</a:t>
            </a:r>
          </a:p>
          <a:p>
            <a:pPr algn="ctr"/>
            <a:r>
              <a:rPr lang="it-IT" sz="1600" dirty="0" smtClean="0"/>
              <a:t>(cfr</a:t>
            </a:r>
            <a:r>
              <a:rPr lang="it-IT" sz="1600" dirty="0"/>
              <a:t>. </a:t>
            </a:r>
            <a:r>
              <a:rPr lang="it-IT" sz="1600" dirty="0" err="1"/>
              <a:t>Cass</a:t>
            </a:r>
            <a:r>
              <a:rPr lang="it-IT" sz="1600" dirty="0"/>
              <a:t>. 4 marzo 1977 n. 894, in CED </a:t>
            </a:r>
            <a:r>
              <a:rPr lang="it-IT" sz="1600" dirty="0" err="1"/>
              <a:t>rv</a:t>
            </a:r>
            <a:r>
              <a:rPr lang="it-IT" sz="1600" dirty="0"/>
              <a:t> 384500</a:t>
            </a:r>
            <a:r>
              <a:rPr lang="it-IT" sz="1600" dirty="0" smtClean="0"/>
              <a:t>,</a:t>
            </a:r>
          </a:p>
          <a:p>
            <a:pPr algn="ctr"/>
            <a:r>
              <a:rPr lang="it-IT" sz="1600" dirty="0" smtClean="0"/>
              <a:t> </a:t>
            </a:r>
            <a:r>
              <a:rPr lang="it-IT" sz="1600" dirty="0"/>
              <a:t>e nello stesso senso ( la vigilanza "</a:t>
            </a:r>
            <a:r>
              <a:rPr lang="it-IT" sz="1600" dirty="0">
                <a:solidFill>
                  <a:srgbClr val="FF0000"/>
                </a:solidFill>
              </a:rPr>
              <a:t>deve assumere il massimo grado di efficienza nelle classi inferiori</a:t>
            </a:r>
            <a:r>
              <a:rPr lang="it-IT" sz="1600" dirty="0"/>
              <a:t>") </a:t>
            </a:r>
            <a:r>
              <a:rPr lang="it-IT" sz="1600" dirty="0" err="1"/>
              <a:t>Cass</a:t>
            </a:r>
            <a:r>
              <a:rPr lang="it-IT" sz="1600" dirty="0"/>
              <a:t> . 22 gennaio 1980 n. 516, in </a:t>
            </a:r>
            <a:r>
              <a:rPr lang="it-IT" sz="1600" i="1" dirty="0" err="1"/>
              <a:t>Giust</a:t>
            </a:r>
            <a:r>
              <a:rPr lang="it-IT" sz="1600" i="1" dirty="0"/>
              <a:t>. </a:t>
            </a:r>
            <a:r>
              <a:rPr lang="it-IT" sz="1600" i="1" dirty="0" err="1"/>
              <a:t>Civ</a:t>
            </a:r>
            <a:r>
              <a:rPr lang="it-IT" sz="1600" i="1" dirty="0"/>
              <a:t>. Mass.,</a:t>
            </a:r>
            <a:r>
              <a:rPr lang="it-IT" sz="1600" dirty="0"/>
              <a:t> 1980, fasc. 1)</a:t>
            </a:r>
            <a:r>
              <a:rPr lang="it-IT" sz="2400" dirty="0"/>
              <a:t> , </a:t>
            </a:r>
            <a:endParaRPr lang="it-IT" sz="2400" dirty="0" smtClean="0"/>
          </a:p>
          <a:p>
            <a:pPr algn="ctr"/>
            <a:r>
              <a:rPr lang="it-IT" sz="2400" dirty="0" smtClean="0"/>
              <a:t>al contrario </a:t>
            </a:r>
            <a:r>
              <a:rPr lang="it-IT" sz="2400" dirty="0"/>
              <a:t>l’espletamento di tale dovere </a:t>
            </a:r>
            <a:r>
              <a:rPr lang="it-IT" sz="2400" b="1" dirty="0"/>
              <a:t>non richiede la continua presenza</a:t>
            </a:r>
            <a:r>
              <a:rPr lang="it-IT" sz="2400" dirty="0"/>
              <a:t> degli insegnanti " con l’avvicinamento degli alunni all’età del pieno discernimento , essendo necessario correlare il contenuto e l’esercizio del dovere di vigilanza "in modo inversamente proporzionale </a:t>
            </a:r>
            <a:r>
              <a:rPr lang="it-IT" sz="2400" dirty="0">
                <a:solidFill>
                  <a:srgbClr val="FF0000"/>
                </a:solidFill>
              </a:rPr>
              <a:t>all’età e al normale </a:t>
            </a:r>
            <a:r>
              <a:rPr lang="it-IT" sz="2400" u="sng" dirty="0">
                <a:solidFill>
                  <a:srgbClr val="FF0000"/>
                </a:solidFill>
              </a:rPr>
              <a:t>grado di maturazione </a:t>
            </a:r>
            <a:r>
              <a:rPr lang="it-IT" sz="2400" u="sng" dirty="0" smtClean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rgbClr val="FF0000"/>
                </a:solidFill>
              </a:rPr>
              <a:t>degli alunni </a:t>
            </a:r>
            <a:r>
              <a:rPr lang="it-IT" sz="2400" dirty="0"/>
              <a:t>. </a:t>
            </a:r>
            <a:endParaRPr lang="it-IT" sz="2400" dirty="0" smtClean="0"/>
          </a:p>
          <a:p>
            <a:pPr algn="ctr"/>
            <a:r>
              <a:rPr lang="it-IT" dirty="0" smtClean="0"/>
              <a:t>( </a:t>
            </a:r>
            <a:r>
              <a:rPr lang="it-IT" dirty="0"/>
              <a:t>cfr. Cassazione civile sez. III, 23 giugno 1993, n. 6937, in </a:t>
            </a:r>
            <a:r>
              <a:rPr lang="it-IT" i="1" dirty="0" err="1"/>
              <a:t>Giust</a:t>
            </a:r>
            <a:r>
              <a:rPr lang="it-IT" i="1" dirty="0"/>
              <a:t>. civ. Mass</a:t>
            </a:r>
            <a:r>
              <a:rPr lang="it-IT" dirty="0"/>
              <a:t>. 1993,1065 e Cassazione civile, sez. III, 15 gennaio 1980 n. 369, in </a:t>
            </a:r>
            <a:r>
              <a:rPr lang="it-IT" i="1" dirty="0" err="1"/>
              <a:t>Giust</a:t>
            </a:r>
            <a:r>
              <a:rPr lang="it-IT" i="1" dirty="0"/>
              <a:t>. civ</a:t>
            </a:r>
            <a:r>
              <a:rPr lang="it-IT" dirty="0"/>
              <a:t>. </a:t>
            </a:r>
            <a:r>
              <a:rPr lang="it-IT" i="1" dirty="0"/>
              <a:t>Mass.</a:t>
            </a:r>
            <a:r>
              <a:rPr lang="it-IT" dirty="0"/>
              <a:t> 1980, fasc. 1</a:t>
            </a:r>
            <a:r>
              <a:rPr lang="it-IT" dirty="0" smtClean="0"/>
              <a:t>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0450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ispra\Impostazioni locali\Temporary Internet Files\Content.IE5\Q3SPVXS5\MC90023242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214" y="1196752"/>
            <a:ext cx="1213164" cy="186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reccia a destra con strisce 1"/>
          <p:cNvSpPr/>
          <p:nvPr/>
        </p:nvSpPr>
        <p:spPr>
          <a:xfrm>
            <a:off x="3491880" y="1623694"/>
            <a:ext cx="648072" cy="10081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arrotondato 2"/>
          <p:cNvSpPr/>
          <p:nvPr/>
        </p:nvSpPr>
        <p:spPr>
          <a:xfrm>
            <a:off x="4632341" y="1410222"/>
            <a:ext cx="3684074" cy="1648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L’infortunato </a:t>
            </a:r>
            <a:r>
              <a:rPr lang="it-IT" sz="2000" b="1" dirty="0" smtClean="0">
                <a:solidFill>
                  <a:srgbClr val="FFFF00"/>
                </a:solidFill>
              </a:rPr>
              <a:t>deve</a:t>
            </a:r>
            <a:r>
              <a:rPr lang="it-IT" sz="2000" b="1" dirty="0" smtClean="0"/>
              <a:t> provare che il danno si è verificato nel corso dello svolgimento del rapporto</a:t>
            </a:r>
            <a:endParaRPr lang="it-IT" sz="2000" b="1" dirty="0"/>
          </a:p>
        </p:txBody>
      </p:sp>
      <p:sp>
        <p:nvSpPr>
          <p:cNvPr id="5" name="Freccia a destra con strisce 4"/>
          <p:cNvSpPr/>
          <p:nvPr/>
        </p:nvSpPr>
        <p:spPr>
          <a:xfrm>
            <a:off x="3491880" y="3933056"/>
            <a:ext cx="648072" cy="10081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4632340" y="3719584"/>
            <a:ext cx="3684075" cy="20136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L’amministrazione scolastica </a:t>
            </a:r>
            <a:r>
              <a:rPr lang="it-IT" sz="2000" b="1" dirty="0" smtClean="0">
                <a:solidFill>
                  <a:srgbClr val="FFFF00"/>
                </a:solidFill>
              </a:rPr>
              <a:t>può</a:t>
            </a:r>
            <a:r>
              <a:rPr lang="it-IT" sz="2000" b="1" dirty="0" smtClean="0"/>
              <a:t> dimostrare che l’evento dannoso è stato determinato da causa non imputabile alla scuola od all’insegnante</a:t>
            </a:r>
            <a:endParaRPr lang="it-IT" sz="2000" b="1" dirty="0"/>
          </a:p>
        </p:txBody>
      </p:sp>
      <p:pic>
        <p:nvPicPr>
          <p:cNvPr id="2051" name="Picture 3" descr="C:\Documents and Settings\ispra\Impostazioni locali\Temporary Internet Files\Content.IE5\THM953MM\MC90030011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165" y="3526827"/>
            <a:ext cx="1407262" cy="182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1043608" y="620688"/>
            <a:ext cx="7024744" cy="7578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sz="3600" b="1" smtClean="0"/>
              <a:t>Il regime di prova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175252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36904" cy="114300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/>
              <a:t>Estensione dell’obbligo di sorveglianza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121023"/>
            <a:ext cx="8064896" cy="3900265"/>
          </a:xfrm>
        </p:spPr>
        <p:txBody>
          <a:bodyPr/>
          <a:lstStyle/>
          <a:p>
            <a:r>
              <a:rPr lang="it-IT" sz="2800" dirty="0" smtClean="0"/>
              <a:t>Semplice definire l’obbligo di sorveglianza all’interno della attività scolastica «classica» (ampia casistica giurisprudenziale)</a:t>
            </a:r>
          </a:p>
          <a:p>
            <a:r>
              <a:rPr lang="it-IT" sz="2800" dirty="0" smtClean="0"/>
              <a:t>Ma nelle altre attività….?? </a:t>
            </a:r>
            <a:r>
              <a:rPr lang="it-IT" sz="2800" dirty="0" smtClean="0">
                <a:sym typeface="Wingdings" pitchFamily="2" charset="2"/>
              </a:rPr>
              <a:t></a:t>
            </a:r>
            <a:r>
              <a:rPr lang="it-IT" sz="2800" b="1" dirty="0" smtClean="0"/>
              <a:t>ESTENSIONE !!</a:t>
            </a:r>
          </a:p>
          <a:p>
            <a:pPr indent="0">
              <a:buNone/>
            </a:pPr>
            <a:endParaRPr lang="it-IT" b="1" dirty="0" smtClean="0"/>
          </a:p>
          <a:p>
            <a:pPr marL="6858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270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9628" y="260648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Sorveglianza estesa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7420" y="1628800"/>
            <a:ext cx="7776864" cy="3915797"/>
          </a:xfrm>
        </p:spPr>
        <p:txBody>
          <a:bodyPr/>
          <a:lstStyle/>
          <a:p>
            <a:r>
              <a:rPr lang="it-IT" sz="2800" dirty="0" smtClean="0"/>
              <a:t>attività </a:t>
            </a:r>
            <a:r>
              <a:rPr lang="it-IT" sz="2800" dirty="0"/>
              <a:t>scolastica </a:t>
            </a:r>
            <a:r>
              <a:rPr lang="it-IT" sz="2800" b="1" dirty="0"/>
              <a:t>ed extrascolastica</a:t>
            </a:r>
          </a:p>
          <a:p>
            <a:r>
              <a:rPr lang="it-IT" sz="2800" dirty="0" smtClean="0"/>
              <a:t>ambienti </a:t>
            </a:r>
            <a:r>
              <a:rPr lang="it-IT" sz="2800" dirty="0"/>
              <a:t>scolastici </a:t>
            </a:r>
            <a:r>
              <a:rPr lang="it-IT" sz="2800" b="1" dirty="0"/>
              <a:t>e non </a:t>
            </a:r>
            <a:endParaRPr lang="it-IT" sz="2800" b="1" dirty="0" smtClean="0"/>
          </a:p>
          <a:p>
            <a:r>
              <a:rPr lang="it-IT" sz="2800" dirty="0" smtClean="0"/>
              <a:t>Evitare l’ingresso di </a:t>
            </a:r>
            <a:r>
              <a:rPr lang="it-IT" sz="2800" b="1" dirty="0" smtClean="0"/>
              <a:t>animali ed estranei </a:t>
            </a:r>
            <a:r>
              <a:rPr lang="it-IT" sz="2800" dirty="0" smtClean="0"/>
              <a:t>che possano danneggiare gli alunni e gli ambienti scolastici</a:t>
            </a:r>
            <a:endParaRPr lang="it-IT" sz="2800" dirty="0"/>
          </a:p>
          <a:p>
            <a:r>
              <a:rPr lang="it-IT" sz="2800" b="1" dirty="0" smtClean="0"/>
              <a:t>all’uscita </a:t>
            </a:r>
            <a:r>
              <a:rPr lang="it-IT" sz="2800" b="1" dirty="0"/>
              <a:t>da scuola </a:t>
            </a:r>
            <a:r>
              <a:rPr lang="it-IT" sz="2800" dirty="0"/>
              <a:t>e fino alla riconsegna ai genitori</a:t>
            </a:r>
          </a:p>
          <a:p>
            <a:endParaRPr lang="it-IT" dirty="0"/>
          </a:p>
        </p:txBody>
      </p:sp>
      <p:sp>
        <p:nvSpPr>
          <p:cNvPr id="4" name="Rettangolo arrotondato 3"/>
          <p:cNvSpPr/>
          <p:nvPr/>
        </p:nvSpPr>
        <p:spPr>
          <a:xfrm>
            <a:off x="683568" y="5229200"/>
            <a:ext cx="7776864" cy="944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Modalità sorveglianza </a:t>
            </a:r>
            <a:r>
              <a:rPr lang="it-IT" b="1" dirty="0" smtClean="0">
                <a:sym typeface="Wingdings" pitchFamily="2" charset="2"/>
              </a:rPr>
              <a:t> regolamento di istituto (</a:t>
            </a:r>
            <a:r>
              <a:rPr lang="it-IT" b="1" dirty="0" err="1" smtClean="0">
                <a:sym typeface="Wingdings" pitchFamily="2" charset="2"/>
              </a:rPr>
              <a:t>D.Lgs.</a:t>
            </a:r>
            <a:r>
              <a:rPr lang="it-IT" b="1" dirty="0" smtClean="0">
                <a:sym typeface="Wingdings" pitchFamily="2" charset="2"/>
              </a:rPr>
              <a:t> 297/94) + </a:t>
            </a:r>
            <a:r>
              <a:rPr lang="it-IT" b="1" dirty="0" smtClean="0">
                <a:solidFill>
                  <a:srgbClr val="FFFF00"/>
                </a:solidFill>
                <a:sym typeface="Wingdings" pitchFamily="2" charset="2"/>
              </a:rPr>
              <a:t>BUONSENSO</a:t>
            </a:r>
            <a:endParaRPr lang="it-IT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4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ispra\Impostazioni locali\Temporary Internet Files\Content.IE5\KNNBTPC3\MC9004345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1800200" cy="247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ispra\Impostazioni locali\Temporary Internet Files\Content.IE5\HY7B3ORD\MC9004257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00649"/>
            <a:ext cx="1863725" cy="190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reccia a destra con strisce 1"/>
          <p:cNvSpPr/>
          <p:nvPr/>
        </p:nvSpPr>
        <p:spPr>
          <a:xfrm>
            <a:off x="3563888" y="2420888"/>
            <a:ext cx="1728192" cy="136815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02878" y="4653136"/>
            <a:ext cx="2457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prima</a:t>
            </a:r>
            <a:endParaRPr lang="it-IT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603331" y="4654852"/>
            <a:ext cx="2249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dopo</a:t>
            </a:r>
            <a:endParaRPr lang="it-IT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60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Funzioni del docente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3" name="Segnaposto contenuto 2"/>
          <p:cNvSpPr>
            <a:spLocks noGrp="1"/>
          </p:cNvSpPr>
          <p:nvPr>
            <p:ph idx="1"/>
          </p:nvPr>
        </p:nvSpPr>
        <p:spPr>
          <a:xfrm>
            <a:off x="4211960" y="3501008"/>
            <a:ext cx="4176464" cy="2304256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Rischi crescenti dovuti a: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Indisciplinatezza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Attività curricolari ed extracurricolari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Altro…?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Freccia in giù 8"/>
          <p:cNvSpPr/>
          <p:nvPr/>
        </p:nvSpPr>
        <p:spPr>
          <a:xfrm>
            <a:off x="2555776" y="2276872"/>
            <a:ext cx="72008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1763688" y="2852936"/>
            <a:ext cx="23042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INSEGNARE</a:t>
            </a:r>
            <a:endParaRPr lang="it-IT" dirty="0"/>
          </a:p>
        </p:txBody>
      </p:sp>
      <p:sp>
        <p:nvSpPr>
          <p:cNvPr id="11" name="Freccia in giù 10"/>
          <p:cNvSpPr/>
          <p:nvPr/>
        </p:nvSpPr>
        <p:spPr>
          <a:xfrm>
            <a:off x="5796136" y="2276872"/>
            <a:ext cx="72008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5004048" y="2852936"/>
            <a:ext cx="23042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GARANTIRE L’INCOLUMITA’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098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a destra con strisce 1"/>
          <p:cNvSpPr/>
          <p:nvPr/>
        </p:nvSpPr>
        <p:spPr>
          <a:xfrm>
            <a:off x="3563888" y="2420888"/>
            <a:ext cx="1728192" cy="136815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02878" y="4653136"/>
            <a:ext cx="2457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prima</a:t>
            </a:r>
            <a:endParaRPr lang="it-IT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603331" y="4654852"/>
            <a:ext cx="2249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it-IT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dopo</a:t>
            </a:r>
            <a:endParaRPr lang="it-IT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0" name="Picture 2" descr="C:\Documents and Settings\ispra\Impostazioni locali\Temporary Internet Files\Content.IE5\VZC64TTI\MC9002871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651" y="1823137"/>
            <a:ext cx="1954040" cy="258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ispra\Impostazioni locali\Temporary Internet Files\Content.IE5\2KJLPR3C\MC9001990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261" y="1579277"/>
            <a:ext cx="1934958" cy="305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47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0" y="3789040"/>
            <a:ext cx="3672407" cy="2232692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 smtClean="0"/>
              <a:t>RESPONSABILITA’</a:t>
            </a:r>
            <a:br>
              <a:rPr lang="it-IT" sz="3200" b="1" dirty="0" smtClean="0"/>
            </a:br>
            <a:r>
              <a:rPr lang="it-IT" sz="3200" b="1" dirty="0" smtClean="0"/>
              <a:t>EXTRA</a:t>
            </a:r>
            <a:br>
              <a:rPr lang="it-IT" sz="3200" b="1" dirty="0" smtClean="0"/>
            </a:br>
            <a:r>
              <a:rPr lang="it-IT" sz="3200" b="1" dirty="0" smtClean="0"/>
              <a:t>CONTRATTUALE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9988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052736"/>
            <a:ext cx="7704856" cy="4779893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it-IT" sz="2800" dirty="0"/>
              <a:t>È l’alunno l’autore del danno (nei confronti di altri</a:t>
            </a:r>
            <a:r>
              <a:rPr lang="it-IT" sz="2800" dirty="0" smtClean="0"/>
              <a:t>)</a:t>
            </a:r>
          </a:p>
          <a:p>
            <a:pPr algn="ctr"/>
            <a:r>
              <a:rPr lang="it-IT" sz="2800" dirty="0"/>
              <a:t> </a:t>
            </a:r>
          </a:p>
          <a:p>
            <a:pPr indent="0" algn="ctr">
              <a:buNone/>
            </a:pPr>
            <a:r>
              <a:rPr lang="it-IT" sz="2800" dirty="0" smtClean="0"/>
              <a:t>Differiscono nel grado di maturità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033718" y="47251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art. 2047 c.c.</a:t>
            </a:r>
            <a:endParaRPr lang="it-IT" dirty="0"/>
          </a:p>
        </p:txBody>
      </p:sp>
      <p:sp>
        <p:nvSpPr>
          <p:cNvPr id="6" name="Ritorno 5">
            <a:hlinkClick r:id="rId2" action="ppaction://hlinksldjump" highlightClick="1"/>
          </p:cNvPr>
          <p:cNvSpPr/>
          <p:nvPr/>
        </p:nvSpPr>
        <p:spPr>
          <a:xfrm>
            <a:off x="2663788" y="5048309"/>
            <a:ext cx="972108" cy="3231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932040" y="47251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art. 2048 c.c.</a:t>
            </a:r>
            <a:endParaRPr lang="it-IT" dirty="0"/>
          </a:p>
        </p:txBody>
      </p:sp>
      <p:sp>
        <p:nvSpPr>
          <p:cNvPr id="8" name="Ritorno 7">
            <a:hlinkClick r:id="rId3" action="ppaction://hlinksldjump" highlightClick="1"/>
          </p:cNvPr>
          <p:cNvSpPr/>
          <p:nvPr/>
        </p:nvSpPr>
        <p:spPr>
          <a:xfrm>
            <a:off x="5562110" y="5048309"/>
            <a:ext cx="972108" cy="3231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79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245" y="836712"/>
            <a:ext cx="7024744" cy="757888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 smtClean="0"/>
              <a:t>La prova liberatoria</a:t>
            </a:r>
            <a:endParaRPr lang="it-IT" sz="36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5245184" y="1729920"/>
            <a:ext cx="2943935" cy="13695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indent="0" algn="ctr">
              <a:buNone/>
            </a:pPr>
            <a:r>
              <a:rPr lang="it-IT" b="1" dirty="0" smtClean="0"/>
              <a:t>PRESUNZIONE DI RESPONSABILITA’ DELL’INSEGNATE</a:t>
            </a:r>
            <a:endParaRPr lang="it-IT" b="1" dirty="0"/>
          </a:p>
        </p:txBody>
      </p:sp>
      <p:sp>
        <p:nvSpPr>
          <p:cNvPr id="4" name="Freccia a destra con strisce 3"/>
          <p:cNvSpPr/>
          <p:nvPr/>
        </p:nvSpPr>
        <p:spPr>
          <a:xfrm>
            <a:off x="4013806" y="2015972"/>
            <a:ext cx="1014863" cy="79739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899592" y="1763944"/>
            <a:ext cx="2952328" cy="1355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RESP. EXTRA-CONTRATTUALE</a:t>
            </a:r>
            <a:endParaRPr lang="it-IT" sz="2400" b="1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996712" y="3284984"/>
            <a:ext cx="7200800" cy="2520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-27432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Wingdings" pitchFamily="2" charset="2"/>
              <a:buChar char="v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Wingdings" pitchFamily="2" charset="2"/>
              <a:buNone/>
            </a:pPr>
            <a:r>
              <a:rPr lang="it-IT" sz="2000" b="1" dirty="0" smtClean="0"/>
              <a:t>PROVA LIBERATORIA</a:t>
            </a:r>
            <a:r>
              <a:rPr lang="it-IT" sz="2400" dirty="0" smtClean="0"/>
              <a:t>: è necessario dimostrare di aver adottato tutte le misure </a:t>
            </a:r>
            <a:r>
              <a:rPr lang="it-IT" sz="2400" b="1" dirty="0" smtClean="0"/>
              <a:t>disciplinari ed organizzative </a:t>
            </a:r>
            <a:r>
              <a:rPr lang="it-IT" sz="2400" dirty="0" smtClean="0"/>
              <a:t>idonee ad evitare il sorgere di una situazione di pericolo, favorevole al determinarsi dell’evento dannoso </a:t>
            </a:r>
            <a:r>
              <a:rPr lang="it-IT" sz="2400" b="1" dirty="0" smtClean="0"/>
              <a:t>(non è sufficiente provare che l’evento dannoso non è dipeso dall’insegnante </a:t>
            </a:r>
            <a:r>
              <a:rPr lang="it-IT" sz="2400" b="1" dirty="0" smtClean="0">
                <a:sym typeface="Wingdings" pitchFamily="2" charset="2"/>
              </a:rPr>
              <a:t> rissa tra alunni</a:t>
            </a:r>
            <a:r>
              <a:rPr lang="it-IT" sz="2400" b="1" dirty="0" smtClean="0"/>
              <a:t>) </a:t>
            </a:r>
          </a:p>
          <a:p>
            <a:pPr indent="0" algn="ctr">
              <a:buFont typeface="Wingdings" pitchFamily="2" charset="2"/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Si parla di minori (persone incapaci di intendere e volere)…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98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processo civile risarcitorio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50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685880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La legittimazione passiva</a:t>
            </a:r>
            <a:endParaRPr lang="it-IT" sz="3600" dirty="0"/>
          </a:p>
        </p:txBody>
      </p:sp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611560" y="1700808"/>
            <a:ext cx="7992888" cy="4680520"/>
          </a:xfrm>
        </p:spPr>
        <p:txBody>
          <a:bodyPr>
            <a:normAutofit fontScale="92500" lnSpcReduction="20000"/>
          </a:bodyPr>
          <a:lstStyle/>
          <a:p>
            <a:pPr indent="0" algn="ctr">
              <a:buNone/>
            </a:pPr>
            <a:r>
              <a:rPr lang="it-IT" sz="3000" dirty="0" smtClean="0"/>
              <a:t>«colui </a:t>
            </a:r>
            <a:r>
              <a:rPr lang="it-IT" sz="3000" dirty="0"/>
              <a:t>che è indicato come il soggetto passivo del </a:t>
            </a:r>
            <a:r>
              <a:rPr lang="it-IT" sz="3000" dirty="0" smtClean="0"/>
              <a:t>rapporto </a:t>
            </a:r>
            <a:r>
              <a:rPr lang="it-IT" sz="3000" dirty="0"/>
              <a:t>controverso e che è il destinatario degli effetti dell'esercizio di tale </a:t>
            </a:r>
            <a:r>
              <a:rPr lang="it-IT" sz="3000" dirty="0" smtClean="0"/>
              <a:t>potere»</a:t>
            </a:r>
            <a:endParaRPr lang="it-IT" sz="3000" b="1" dirty="0" smtClean="0"/>
          </a:p>
          <a:p>
            <a:pPr algn="ctr"/>
            <a:r>
              <a:rPr lang="it-IT" sz="3000" dirty="0" smtClean="0"/>
              <a:t> </a:t>
            </a:r>
            <a:endParaRPr lang="it-IT" sz="3000" dirty="0"/>
          </a:p>
          <a:p>
            <a:pPr indent="0" algn="ctr">
              <a:buNone/>
            </a:pPr>
            <a:r>
              <a:rPr lang="it-IT" sz="3000" dirty="0" smtClean="0"/>
              <a:t>Al ministero dell’istruzione sono direttamente riferibili gli atti illeciti dei dipendenti</a:t>
            </a:r>
          </a:p>
          <a:p>
            <a:pPr algn="ctr"/>
            <a:r>
              <a:rPr lang="it-IT" sz="3000" dirty="0"/>
              <a:t> </a:t>
            </a:r>
          </a:p>
          <a:p>
            <a:pPr indent="0" algn="ctr">
              <a:buNone/>
            </a:pPr>
            <a:r>
              <a:rPr lang="it-IT" sz="3000" dirty="0" smtClean="0"/>
              <a:t>Si esclude la </a:t>
            </a:r>
            <a:r>
              <a:rPr lang="it-IT" sz="3000" smtClean="0"/>
              <a:t>responsabilità patrimoniale </a:t>
            </a:r>
            <a:r>
              <a:rPr lang="it-IT" sz="3000" dirty="0" smtClean="0"/>
              <a:t>diretta del personale direttivo, docente, non docente (L. 312/80, art. 61)</a:t>
            </a:r>
          </a:p>
          <a:p>
            <a:pPr algn="ctr"/>
            <a:endParaRPr lang="it-IT" sz="2600" dirty="0" smtClean="0"/>
          </a:p>
          <a:p>
            <a:pPr algn="ctr"/>
            <a:endParaRPr lang="it-IT" sz="2600" dirty="0" smtClean="0"/>
          </a:p>
          <a:p>
            <a:pPr indent="0" algn="ctr">
              <a:buNone/>
            </a:pPr>
            <a:endParaRPr lang="it-IT" sz="2600" dirty="0" smtClean="0"/>
          </a:p>
          <a:p>
            <a:pPr indent="0" algn="ctr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5369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 con frecce a sinistra/destra 1"/>
          <p:cNvSpPr/>
          <p:nvPr/>
        </p:nvSpPr>
        <p:spPr>
          <a:xfrm>
            <a:off x="3489246" y="1988840"/>
            <a:ext cx="2237513" cy="720080"/>
          </a:xfrm>
          <a:prstGeom prst="leftRightArrowCallout">
            <a:avLst>
              <a:gd name="adj1" fmla="val 25000"/>
              <a:gd name="adj2" fmla="val 23211"/>
              <a:gd name="adj3" fmla="val 25000"/>
              <a:gd name="adj4" fmla="val 664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PROCESSO</a:t>
            </a:r>
            <a:endParaRPr lang="it-IT" dirty="0"/>
          </a:p>
        </p:txBody>
      </p:sp>
      <p:sp>
        <p:nvSpPr>
          <p:cNvPr id="3" name="Ovale 2"/>
          <p:cNvSpPr/>
          <p:nvPr/>
        </p:nvSpPr>
        <p:spPr>
          <a:xfrm>
            <a:off x="755576" y="1988840"/>
            <a:ext cx="2733670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MINISTERO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5738576" y="1988840"/>
            <a:ext cx="2721856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INFORTUNATO</a:t>
            </a:r>
            <a:endParaRPr lang="it-IT" dirty="0"/>
          </a:p>
        </p:txBody>
      </p:sp>
      <p:sp>
        <p:nvSpPr>
          <p:cNvPr id="5" name="Freccia bidirezionale verticale 4"/>
          <p:cNvSpPr/>
          <p:nvPr/>
        </p:nvSpPr>
        <p:spPr>
          <a:xfrm>
            <a:off x="4427984" y="2961845"/>
            <a:ext cx="360040" cy="18353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3347864" y="4906963"/>
            <a:ext cx="25922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PERSONALE</a:t>
            </a:r>
            <a:endParaRPr lang="it-IT" dirty="0"/>
          </a:p>
        </p:txBody>
      </p:sp>
      <p:pic>
        <p:nvPicPr>
          <p:cNvPr id="1027" name="Picture 3" descr="C:\Documents and Settings\ispra\Impostazioni locali\Temporary Internet Files\Content.IE5\FE943VBQ\MC90043253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892" y="3305823"/>
            <a:ext cx="1164223" cy="114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4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7" y="836712"/>
            <a:ext cx="7024744" cy="613872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Il concorso di responsabilità</a:t>
            </a:r>
            <a:endParaRPr lang="it-IT" sz="3600" dirty="0"/>
          </a:p>
        </p:txBody>
      </p:sp>
      <p:sp>
        <p:nvSpPr>
          <p:cNvPr id="4" name="Rettangolo arrotondato 3"/>
          <p:cNvSpPr/>
          <p:nvPr/>
        </p:nvSpPr>
        <p:spPr>
          <a:xfrm>
            <a:off x="1835696" y="2636912"/>
            <a:ext cx="230425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INFORTUNIO ALUNNO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4211960" y="2852936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4932040" y="2636912"/>
            <a:ext cx="230425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DUPLICE RESPONSABILITA’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1043607" y="4749499"/>
            <a:ext cx="721069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Il danneggiato può far valere entrambe le responsabilità </a:t>
            </a:r>
            <a:endParaRPr lang="it-IT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Freccia in giù 2"/>
          <p:cNvSpPr/>
          <p:nvPr/>
        </p:nvSpPr>
        <p:spPr>
          <a:xfrm>
            <a:off x="5544108" y="3429000"/>
            <a:ext cx="108012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563888" y="4005064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buNone/>
            </a:pPr>
            <a:r>
              <a:rPr lang="it-IT" dirty="0"/>
              <a:t>INADEMPIMENTO (</a:t>
            </a:r>
            <a:r>
              <a:rPr lang="it-IT" dirty="0" err="1"/>
              <a:t>resp</a:t>
            </a:r>
            <a:r>
              <a:rPr lang="it-IT" dirty="0"/>
              <a:t>. contrattuale)</a:t>
            </a:r>
          </a:p>
          <a:p>
            <a:pPr indent="0" algn="ctr">
              <a:buNone/>
            </a:pPr>
            <a:r>
              <a:rPr lang="it-IT" dirty="0"/>
              <a:t>FATTO ILLECITO (</a:t>
            </a:r>
            <a:r>
              <a:rPr lang="it-IT" dirty="0" err="1"/>
              <a:t>resp</a:t>
            </a:r>
            <a:r>
              <a:rPr lang="it-IT" dirty="0"/>
              <a:t>. extracontrattuale)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958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IL RISARCIMENTO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955689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984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829896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Dolo e colpa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4680520"/>
          </a:xfrm>
        </p:spPr>
        <p:txBody>
          <a:bodyPr>
            <a:normAutofit/>
          </a:bodyPr>
          <a:lstStyle/>
          <a:p>
            <a:pPr indent="0" algn="ctr">
              <a:buNone/>
            </a:pPr>
            <a:endParaRPr lang="it-IT" sz="3000" b="1" dirty="0" smtClean="0"/>
          </a:p>
          <a:p>
            <a:pPr indent="0" algn="ctr">
              <a:buNone/>
            </a:pPr>
            <a:endParaRPr lang="it-IT" sz="3000" b="1" dirty="0"/>
          </a:p>
          <a:p>
            <a:pPr indent="0" algn="ctr">
              <a:buNone/>
            </a:pPr>
            <a:r>
              <a:rPr lang="it-IT" sz="3000" b="1" dirty="0" smtClean="0"/>
              <a:t>DOLO: </a:t>
            </a:r>
            <a:r>
              <a:rPr lang="it-IT" sz="3000" dirty="0" smtClean="0"/>
              <a:t>condotta intenzionalmente rivolta al fatto dannoso</a:t>
            </a:r>
          </a:p>
          <a:p>
            <a:pPr algn="ctr"/>
            <a:r>
              <a:rPr lang="it-IT" sz="3000" dirty="0"/>
              <a:t> </a:t>
            </a:r>
            <a:endParaRPr lang="it-IT" sz="3000" dirty="0" smtClean="0"/>
          </a:p>
          <a:p>
            <a:pPr indent="0" algn="ctr">
              <a:buNone/>
            </a:pPr>
            <a:r>
              <a:rPr lang="it-IT" sz="3000" b="1" dirty="0" smtClean="0"/>
              <a:t>COLPA :</a:t>
            </a:r>
            <a:r>
              <a:rPr lang="it-IT" sz="3000" dirty="0" smtClean="0"/>
              <a:t> comportamento od azione che produce (anche involontariamente) un danno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71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772816"/>
            <a:ext cx="7992888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	RESP</a:t>
            </a:r>
            <a:r>
              <a:rPr lang="it-IT" b="1" dirty="0">
                <a:solidFill>
                  <a:srgbClr val="FF0000"/>
                </a:solidFill>
              </a:rPr>
              <a:t>. </a:t>
            </a:r>
            <a:r>
              <a:rPr lang="it-IT" b="1" dirty="0" smtClean="0">
                <a:solidFill>
                  <a:srgbClr val="FF0000"/>
                </a:solidFill>
              </a:rPr>
              <a:t>PENALE: </a:t>
            </a:r>
            <a:r>
              <a:rPr lang="it-IT" dirty="0" smtClean="0"/>
              <a:t>scaturisce quando il soggetto commette un reato. Con il termine “</a:t>
            </a:r>
            <a:r>
              <a:rPr lang="it-IT" b="1" dirty="0" smtClean="0"/>
              <a:t>reato” si intende ogni fatto illecito (violazione della legge penale, infrazione di un divieto o inadempienza o di un comando) </a:t>
            </a:r>
            <a:r>
              <a:rPr lang="it-IT" dirty="0" smtClean="0"/>
              <a:t>al quale l’ordinamento giuridico collega come conseguenza una pena, ossia una sanzione penale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 defTabSz="957263">
              <a:buNone/>
              <a:defRPr/>
            </a:pPr>
            <a:endParaRPr lang="it-IT" dirty="0" smtClean="0"/>
          </a:p>
          <a:p>
            <a:pPr marL="0" indent="0" defTabSz="957263">
              <a:buNone/>
              <a:defRPr/>
            </a:pPr>
            <a:endParaRPr lang="it-IT" dirty="0" smtClean="0"/>
          </a:p>
          <a:p>
            <a:pPr marL="0" indent="0" defTabSz="957263">
              <a:buNone/>
              <a:defRPr/>
            </a:pPr>
            <a:r>
              <a:rPr lang="it-IT" dirty="0" smtClean="0"/>
              <a:t>SANZIONI </a:t>
            </a:r>
            <a:r>
              <a:rPr lang="it-IT" dirty="0"/>
              <a:t>PENALI- CARCERE</a:t>
            </a:r>
          </a:p>
          <a:p>
            <a:pPr marL="0" indent="0" defTabSz="957263">
              <a:buNone/>
              <a:defRPr/>
            </a:pPr>
            <a:r>
              <a:rPr lang="it-IT" dirty="0" smtClean="0"/>
              <a:t>SOGGETTI </a:t>
            </a:r>
            <a:r>
              <a:rPr lang="it-IT" dirty="0"/>
              <a:t>INDIVIDUALI- PERSONALE</a:t>
            </a:r>
          </a:p>
          <a:p>
            <a:pPr indent="-342900" defTabSz="957263">
              <a:defRPr/>
            </a:pPr>
            <a:endParaRPr lang="it-IT" b="1" dirty="0"/>
          </a:p>
          <a:p>
            <a:endParaRPr lang="it-IT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632848" cy="75788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/>
              <a:t>Titoli di responsabilità giuridica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18374841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Colpa specifica…</a:t>
            </a:r>
            <a:endParaRPr lang="it-IT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6984892" cy="3508977"/>
          </a:xfrm>
        </p:spPr>
        <p:txBody>
          <a:bodyPr>
            <a:normAutofit/>
          </a:bodyPr>
          <a:lstStyle/>
          <a:p>
            <a:pPr marL="68580" indent="0" algn="just" eaLnBrk="1" hangingPunct="1">
              <a:lnSpc>
                <a:spcPct val="135000"/>
              </a:lnSpc>
              <a:buNone/>
            </a:pPr>
            <a:r>
              <a:rPr lang="it-IT" sz="2000" b="1" dirty="0" smtClean="0"/>
              <a:t>INOSSERVANZA DI:</a:t>
            </a:r>
          </a:p>
          <a:p>
            <a:pPr>
              <a:lnSpc>
                <a:spcPct val="135000"/>
              </a:lnSpc>
            </a:pPr>
            <a:r>
              <a:rPr lang="it-IT" b="1" dirty="0"/>
              <a:t>LEGGI ( ATTI DEL POTERE </a:t>
            </a:r>
            <a:r>
              <a:rPr lang="it-IT" b="1" dirty="0" smtClean="0"/>
              <a:t>LEGISLATIVO)</a:t>
            </a:r>
          </a:p>
          <a:p>
            <a:pPr>
              <a:lnSpc>
                <a:spcPct val="135000"/>
              </a:lnSpc>
            </a:pPr>
            <a:r>
              <a:rPr lang="it-IT" sz="2400" b="1" dirty="0" smtClean="0">
                <a:solidFill>
                  <a:srgbClr val="C00000"/>
                </a:solidFill>
              </a:rPr>
              <a:t>REGOLAMENTI ( ATTI DEL POTERE ESECUTIVO)</a:t>
            </a:r>
            <a:endParaRPr lang="it-IT" sz="2000" b="1" dirty="0">
              <a:solidFill>
                <a:srgbClr val="C00000"/>
              </a:solidFill>
            </a:endParaRPr>
          </a:p>
          <a:p>
            <a:pPr>
              <a:lnSpc>
                <a:spcPct val="135000"/>
              </a:lnSpc>
            </a:pPr>
            <a:r>
              <a:rPr lang="it-IT" sz="2400" b="1" dirty="0" smtClean="0">
                <a:solidFill>
                  <a:srgbClr val="0070C0"/>
                </a:solidFill>
              </a:rPr>
              <a:t>ORDINI ( ATTI DI ALTRE PUBBLICHE AUTORITA’)</a:t>
            </a:r>
          </a:p>
        </p:txBody>
      </p:sp>
    </p:spTree>
    <p:extLst>
      <p:ext uri="{BB962C8B-B14F-4D97-AF65-F5344CB8AC3E}">
        <p14:creationId xmlns:p14="http://schemas.microsoft.com/office/powerpoint/2010/main" val="31010165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752528"/>
          </a:xfrm>
        </p:spPr>
        <p:txBody>
          <a:bodyPr>
            <a:normAutofit/>
          </a:bodyPr>
          <a:lstStyle/>
          <a:p>
            <a:pPr lvl="1"/>
            <a:r>
              <a:rPr lang="it-IT" b="1" dirty="0">
                <a:solidFill>
                  <a:srgbClr val="FF0000"/>
                </a:solidFill>
              </a:rPr>
              <a:t>negligenza</a:t>
            </a:r>
            <a:r>
              <a:rPr lang="it-IT" dirty="0"/>
              <a:t> (omesso compimento di un'azione doverosa</a:t>
            </a:r>
            <a:r>
              <a:rPr lang="it-IT" dirty="0" smtClean="0"/>
              <a:t>): </a:t>
            </a:r>
            <a:r>
              <a:rPr lang="it-IT" u="sng" dirty="0"/>
              <a:t>es. manovratore di treno che si addormenta</a:t>
            </a:r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imprudenza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(inosservanza di un divieto assoluto di agire o di un divieto di agire secondo determinate modalità</a:t>
            </a:r>
            <a:r>
              <a:rPr lang="it-IT" dirty="0" smtClean="0"/>
              <a:t>): </a:t>
            </a:r>
            <a:r>
              <a:rPr lang="it-IT" u="sng" dirty="0"/>
              <a:t>es. conduttore di autobus che tiene velocità elevata,</a:t>
            </a:r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imperizia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(negligenza o imprudenza in attività che richiedono l'impiego di particolari abilità o cognizioni</a:t>
            </a:r>
            <a:r>
              <a:rPr lang="it-IT" dirty="0" smtClean="0"/>
              <a:t>): </a:t>
            </a:r>
            <a:r>
              <a:rPr lang="it-IT" u="sng" dirty="0" smtClean="0"/>
              <a:t>es. chirurgo che esegue operazione non essendo qualificato</a:t>
            </a:r>
            <a:endParaRPr lang="it-IT" u="sng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it-IT" dirty="0" smtClean="0"/>
              <a:t>Colpa generica…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84277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901904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Cause non esimenti:</a:t>
            </a:r>
            <a:endParaRPr lang="it-IT" sz="36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390968" y="2061283"/>
            <a:ext cx="6400800" cy="3048001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Imprevisto sul percorso casa-lavoro (a meno che non si avvisi la scuola del ritardo in modo da consentire l’adozione di misure organizzative alternative)</a:t>
            </a:r>
          </a:p>
          <a:p>
            <a:r>
              <a:rPr lang="it-IT" dirty="0" smtClean="0"/>
              <a:t>Assenza insegnante (a meno di necessità impellenti, ordini superiori, e </a:t>
            </a:r>
            <a:r>
              <a:rPr lang="it-IT" dirty="0" err="1" smtClean="0"/>
              <a:t>purchè</a:t>
            </a:r>
            <a:r>
              <a:rPr lang="it-IT" dirty="0" smtClean="0"/>
              <a:t> si provveda in modo alternativo alla sorveglianza degli alunni)</a:t>
            </a:r>
          </a:p>
          <a:p>
            <a:r>
              <a:rPr lang="it-IT" dirty="0" smtClean="0"/>
              <a:t>Attrezzature scolastiche deteriorate od un loro uso scorretto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73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03648" y="2132856"/>
            <a:ext cx="715375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it-I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Usare sempre la</a:t>
            </a:r>
          </a:p>
          <a:p>
            <a:pPr algn="r"/>
            <a:r>
              <a:rPr lang="it-I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«Diligenza del buon </a:t>
            </a:r>
          </a:p>
          <a:p>
            <a:pPr algn="r"/>
            <a:r>
              <a:rPr lang="it-IT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</a:t>
            </a:r>
            <a:r>
              <a:rPr lang="it-IT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adre (madre) di famiglia»</a:t>
            </a:r>
            <a:endParaRPr lang="it-IT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C:\Documents and Settings\ispra\Impostazioni locali\Temporary Internet Files\Content.IE5\6YY7SB2M\MC9003833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2592288" cy="206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0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42900" defTabSz="957263">
              <a:defRPr/>
            </a:pPr>
            <a:r>
              <a:rPr lang="it-IT" b="1" dirty="0" smtClean="0">
                <a:solidFill>
                  <a:srgbClr val="FF0000"/>
                </a:solidFill>
              </a:rPr>
              <a:t>RESP. CIVILE: </a:t>
            </a:r>
            <a:r>
              <a:rPr lang="it-IT" dirty="0" smtClean="0"/>
              <a:t>norme cui spetta il compito di individuare il soggetto tenuto a sopportare il costo della lesione ad un interesse altrui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0" indent="0" defTabSz="957263">
              <a:buNone/>
              <a:defRPr/>
            </a:pPr>
            <a:endParaRPr lang="it-IT" dirty="0" smtClean="0"/>
          </a:p>
          <a:p>
            <a:pPr marL="0" indent="0" defTabSz="957263">
              <a:buNone/>
              <a:defRPr/>
            </a:pPr>
            <a:endParaRPr lang="it-IT" dirty="0" smtClean="0"/>
          </a:p>
          <a:p>
            <a:pPr marL="0" indent="0" defTabSz="957263">
              <a:buNone/>
              <a:defRPr/>
            </a:pPr>
            <a:r>
              <a:rPr lang="it-IT" dirty="0" smtClean="0"/>
              <a:t>RISARCIMENTO DANNI</a:t>
            </a:r>
          </a:p>
          <a:p>
            <a:pPr marL="0" indent="0" defTabSz="957263">
              <a:buNone/>
              <a:defRPr/>
            </a:pPr>
            <a:r>
              <a:rPr lang="it-IT" dirty="0" smtClean="0"/>
              <a:t>SOGGETTI INDIVIDUALI ED ENTE GIURIDICO</a:t>
            </a:r>
          </a:p>
          <a:p>
            <a:pPr indent="-342900" defTabSz="957263">
              <a:defRPr/>
            </a:pPr>
            <a:endParaRPr lang="it-IT" b="1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42900" defTabSz="957263">
              <a:defRPr/>
            </a:pPr>
            <a:r>
              <a:rPr lang="it-IT" b="1" dirty="0" smtClean="0">
                <a:solidFill>
                  <a:srgbClr val="FF0000"/>
                </a:solidFill>
              </a:rPr>
              <a:t>RESPONSABILITA’ AMMINISTRATIVA: </a:t>
            </a:r>
            <a:r>
              <a:rPr lang="it-IT" dirty="0" smtClean="0"/>
              <a:t>si pone in capo ad un dipendente di una pubblica amministrazione che si renda colpevole di un danno alle casse erariali.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0" indent="0" defTabSz="957263">
              <a:buNone/>
              <a:defRPr/>
            </a:pPr>
            <a:endParaRPr lang="it-IT" dirty="0" smtClean="0"/>
          </a:p>
          <a:p>
            <a:pPr marL="0" indent="0" defTabSz="957263">
              <a:buNone/>
              <a:defRPr/>
            </a:pPr>
            <a:endParaRPr lang="it-IT" dirty="0" smtClean="0"/>
          </a:p>
          <a:p>
            <a:pPr marL="0" indent="0" defTabSz="957263">
              <a:buNone/>
              <a:defRPr/>
            </a:pPr>
            <a:r>
              <a:rPr lang="it-IT" dirty="0" smtClean="0"/>
              <a:t>SANZIONI PECUNIARIE  e/o INTERDITTIVE</a:t>
            </a:r>
          </a:p>
          <a:p>
            <a:pPr marL="0" indent="0" defTabSz="957263">
              <a:buNone/>
              <a:defRPr/>
            </a:pPr>
            <a:r>
              <a:rPr lang="it-IT" dirty="0" smtClean="0"/>
              <a:t>SOGGETTI INDIVIDUALI E ENTE GIURIDICO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757888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/>
              <a:t>Responsabilità civile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323652"/>
            <a:ext cx="7848872" cy="3508977"/>
          </a:xfrm>
        </p:spPr>
        <p:txBody>
          <a:bodyPr/>
          <a:lstStyle/>
          <a:p>
            <a:r>
              <a:rPr lang="it-IT" sz="2800" dirty="0" smtClean="0"/>
              <a:t>Danno dell’alunno a se stesso</a:t>
            </a:r>
            <a:endParaRPr lang="it-IT" sz="2800" b="1" dirty="0" smtClean="0"/>
          </a:p>
          <a:p>
            <a:r>
              <a:rPr lang="it-IT" sz="2800" dirty="0" smtClean="0"/>
              <a:t>Danno provocato dall’alunno verso terzi (forma di responsabilità indiretta o per fatto altrui)</a:t>
            </a:r>
          </a:p>
          <a:p>
            <a:endParaRPr lang="it-IT" b="1" dirty="0"/>
          </a:p>
          <a:p>
            <a:pPr indent="0" algn="ctr">
              <a:buNone/>
            </a:pPr>
            <a:r>
              <a:rPr lang="it-IT" b="1" dirty="0" smtClean="0"/>
              <a:t>Sentenza 9346/2002 delle Sezioni Unite riconduce le fattispecie dannose a..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1531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972616" y="78824"/>
            <a:ext cx="7024744" cy="829896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Danni a se stesso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772816"/>
            <a:ext cx="7920880" cy="4320480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it-IT" sz="2800" b="1" dirty="0" smtClean="0"/>
              <a:t>Responsabilità contrattuale (</a:t>
            </a:r>
            <a:r>
              <a:rPr lang="it-IT" sz="2800" b="1" dirty="0"/>
              <a:t>Art. 1218 c.c</a:t>
            </a:r>
            <a:r>
              <a:rPr lang="it-IT" sz="2800" b="1" dirty="0" smtClean="0"/>
              <a:t>.): responsabilità del debitore</a:t>
            </a:r>
            <a:endParaRPr lang="it-IT" sz="2800" b="1" dirty="0"/>
          </a:p>
          <a:p>
            <a:pPr indent="0" algn="ctr">
              <a:buNone/>
            </a:pPr>
            <a:r>
              <a:rPr lang="it-IT" sz="2800" dirty="0" smtClean="0"/>
              <a:t>«Il </a:t>
            </a:r>
            <a:r>
              <a:rPr lang="it-IT" sz="2800" dirty="0"/>
              <a:t>debitore che non esegue esattamente la prestazione dovuta è tenuto al risarcimento del danno, </a:t>
            </a:r>
            <a:r>
              <a:rPr lang="it-IT" sz="2800" u="sng" dirty="0"/>
              <a:t>se non prova che l'inadempimento o il ritardo è stato determinato da impossibilità della prestazione derivante da causa a lui non imputabile</a:t>
            </a:r>
            <a:r>
              <a:rPr lang="it-IT" sz="2800" dirty="0" smtClean="0"/>
              <a:t>.»</a:t>
            </a:r>
            <a:endParaRPr lang="it-IT" sz="2800" dirty="0"/>
          </a:p>
        </p:txBody>
      </p:sp>
      <p:sp>
        <p:nvSpPr>
          <p:cNvPr id="4" name="Ritorno 3">
            <a:hlinkClick r:id="" action="ppaction://hlinkshowjump?jump=lastslideviewed" highlightClick="1"/>
          </p:cNvPr>
          <p:cNvSpPr/>
          <p:nvPr/>
        </p:nvSpPr>
        <p:spPr>
          <a:xfrm>
            <a:off x="7740352" y="6021288"/>
            <a:ext cx="864096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33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044624" y="78824"/>
            <a:ext cx="7024744" cy="829896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Danni verso terzi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836712"/>
            <a:ext cx="8208912" cy="4608512"/>
          </a:xfrm>
        </p:spPr>
        <p:txBody>
          <a:bodyPr>
            <a:noAutofit/>
          </a:bodyPr>
          <a:lstStyle/>
          <a:p>
            <a:pPr indent="0" algn="ctr">
              <a:buNone/>
            </a:pPr>
            <a:r>
              <a:rPr lang="it-IT" sz="2800" b="1" dirty="0" smtClean="0"/>
              <a:t>Responsabilità extracontrattuale (Artt. 2047): </a:t>
            </a:r>
            <a:r>
              <a:rPr lang="it-IT" sz="2800" b="1" dirty="0"/>
              <a:t>Danno cagionato dall'incapace</a:t>
            </a:r>
          </a:p>
          <a:p>
            <a:pPr indent="0" algn="ctr">
              <a:buNone/>
            </a:pPr>
            <a:r>
              <a:rPr lang="it-IT" sz="2800" dirty="0" smtClean="0"/>
              <a:t>«In </a:t>
            </a:r>
            <a:r>
              <a:rPr lang="it-IT" sz="2800" dirty="0"/>
              <a:t>caso di danno cagionato da persona incapace d'intendere o di volere, </a:t>
            </a:r>
            <a:r>
              <a:rPr lang="it-IT" sz="2800" b="1" dirty="0"/>
              <a:t>il risarcimento è dovuto da chi è tenuto alla </a:t>
            </a:r>
            <a:r>
              <a:rPr lang="it-IT" sz="2800" b="1" dirty="0" smtClean="0"/>
              <a:t>sorveglianza dell'incapace</a:t>
            </a:r>
            <a:r>
              <a:rPr lang="it-IT" sz="2800" dirty="0"/>
              <a:t>, </a:t>
            </a:r>
            <a:r>
              <a:rPr lang="it-IT" sz="2800" u="sng" dirty="0"/>
              <a:t>salvo che provi di non aver potuto impedire il fatto</a:t>
            </a:r>
            <a:r>
              <a:rPr lang="it-IT" sz="2800" dirty="0"/>
              <a:t>. </a:t>
            </a:r>
            <a:r>
              <a:rPr lang="it-IT" sz="2800" dirty="0" smtClean="0"/>
              <a:t>Nel </a:t>
            </a:r>
            <a:r>
              <a:rPr lang="it-IT" sz="2800" dirty="0"/>
              <a:t>caso in cui il danneggiato non abbia potuto ottenere il risarcimento da chi è tenuto alla </a:t>
            </a:r>
            <a:r>
              <a:rPr lang="it-IT" sz="2800" dirty="0" smtClean="0"/>
              <a:t>sorveglianza</a:t>
            </a:r>
            <a:r>
              <a:rPr lang="it-IT" sz="2800" dirty="0"/>
              <a:t>, il giudice, in considerazione delle condizioni economiche delle parti, può condannare l'autore del danno a un'equa indennità</a:t>
            </a:r>
            <a:r>
              <a:rPr lang="it-IT" sz="2800" dirty="0" smtClean="0"/>
              <a:t>.»</a:t>
            </a:r>
            <a:endParaRPr lang="it-IT" sz="2800" dirty="0"/>
          </a:p>
        </p:txBody>
      </p:sp>
      <p:sp>
        <p:nvSpPr>
          <p:cNvPr id="4" name="Ritorno 3">
            <a:hlinkClick r:id="" action="ppaction://hlinkshowjump?jump=lastslideviewed" highlightClick="1"/>
          </p:cNvPr>
          <p:cNvSpPr/>
          <p:nvPr/>
        </p:nvSpPr>
        <p:spPr>
          <a:xfrm>
            <a:off x="7738678" y="6087267"/>
            <a:ext cx="864096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53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044624" y="188640"/>
            <a:ext cx="7024744" cy="757888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Danni verso terzi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836712"/>
            <a:ext cx="7992888" cy="4896544"/>
          </a:xfrm>
        </p:spPr>
        <p:txBody>
          <a:bodyPr>
            <a:noAutofit/>
          </a:bodyPr>
          <a:lstStyle/>
          <a:p>
            <a:pPr indent="0" algn="ctr">
              <a:buNone/>
            </a:pPr>
            <a:r>
              <a:rPr lang="it-IT" b="1" dirty="0" smtClean="0"/>
              <a:t>Responsabilità extracontrattuale (Artt. 2048): </a:t>
            </a:r>
            <a:r>
              <a:rPr lang="it-IT" b="1" dirty="0"/>
              <a:t>Responsabilità dei genitori, dei tutori, dei </a:t>
            </a:r>
            <a:r>
              <a:rPr lang="it-IT" b="1" dirty="0">
                <a:solidFill>
                  <a:srgbClr val="FF0000"/>
                </a:solidFill>
              </a:rPr>
              <a:t>precettori </a:t>
            </a:r>
            <a:r>
              <a:rPr lang="it-IT" b="1" dirty="0"/>
              <a:t>e dei maestri d'arte </a:t>
            </a:r>
            <a:endParaRPr lang="it-IT" dirty="0"/>
          </a:p>
          <a:p>
            <a:pPr indent="0" algn="ctr">
              <a:buNone/>
            </a:pPr>
            <a:r>
              <a:rPr lang="it-IT" dirty="0" smtClean="0"/>
              <a:t>«</a:t>
            </a:r>
            <a:r>
              <a:rPr lang="it-IT" dirty="0"/>
              <a:t>Il padre e la madre , o il tutore , sono responsabili del danno cagionato dal fatto illecito dei figli </a:t>
            </a:r>
            <a:r>
              <a:rPr lang="it-IT" b="1" u="sng" dirty="0">
                <a:solidFill>
                  <a:srgbClr val="FF0000"/>
                </a:solidFill>
              </a:rPr>
              <a:t>minori</a:t>
            </a:r>
            <a:r>
              <a:rPr lang="it-IT" dirty="0"/>
              <a:t> non emancipati o delle persone soggette alla tutela , che abitano con essi. La stessa disposizione si applica all'affiliante. </a:t>
            </a:r>
            <a:r>
              <a:rPr lang="it-IT" dirty="0" smtClean="0"/>
              <a:t> I </a:t>
            </a:r>
            <a:r>
              <a:rPr lang="it-IT" dirty="0"/>
              <a:t>precettori e coloro che insegnano un mestiere o un'arte </a:t>
            </a:r>
            <a:r>
              <a:rPr lang="it-IT" b="1" dirty="0"/>
              <a:t>sono responsabili del danno cagionato </a:t>
            </a:r>
            <a:r>
              <a:rPr lang="it-IT" b="1" dirty="0" smtClean="0"/>
              <a:t>dal fatto </a:t>
            </a:r>
            <a:r>
              <a:rPr lang="it-IT" b="1" dirty="0"/>
              <a:t>illecito dei loro allievi e apprendisti nel tempo in cui sono sotto la </a:t>
            </a:r>
            <a:r>
              <a:rPr lang="it-IT" b="1" dirty="0" smtClean="0"/>
              <a:t>loro vigilanza</a:t>
            </a:r>
            <a:r>
              <a:rPr lang="it-IT" b="1" u="sng" dirty="0"/>
              <a:t>. </a:t>
            </a:r>
            <a:r>
              <a:rPr lang="it-IT" b="1" u="sng" dirty="0" smtClean="0"/>
              <a:t> </a:t>
            </a:r>
            <a:r>
              <a:rPr lang="it-IT" u="sng" dirty="0" smtClean="0"/>
              <a:t>Le </a:t>
            </a:r>
            <a:r>
              <a:rPr lang="it-IT" u="sng" dirty="0"/>
              <a:t>persone indicate dai commi precedenti sono liberate dalla responsabilità soltanto se provano di non avere potuto impedire il fatto</a:t>
            </a:r>
            <a:r>
              <a:rPr lang="it-IT" dirty="0" smtClean="0"/>
              <a:t>.»</a:t>
            </a:r>
            <a:endParaRPr lang="it-IT" dirty="0"/>
          </a:p>
        </p:txBody>
      </p:sp>
      <p:sp>
        <p:nvSpPr>
          <p:cNvPr id="4" name="Ritorno 3">
            <a:hlinkClick r:id="" action="ppaction://hlinkshowjump?jump=lastslideviewed" highlightClick="1"/>
          </p:cNvPr>
          <p:cNvSpPr/>
          <p:nvPr/>
        </p:nvSpPr>
        <p:spPr>
          <a:xfrm>
            <a:off x="7668344" y="6028273"/>
            <a:ext cx="864096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31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Personalizzato 2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7F7F7F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616</TotalTime>
  <Words>1286</Words>
  <Application>Microsoft Office PowerPoint</Application>
  <PresentationFormat>Presentazione su schermo (4:3)</PresentationFormat>
  <Paragraphs>138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Austin</vt:lpstr>
      <vt:lpstr>Infortunio dell’alunno: responsabilità della scuola e dell’insegnante</vt:lpstr>
      <vt:lpstr>Funzioni del docente</vt:lpstr>
      <vt:lpstr>Titoli di responsabilità giuridica</vt:lpstr>
      <vt:lpstr>Presentazione standard di PowerPoint</vt:lpstr>
      <vt:lpstr>Presentazione standard di PowerPoint</vt:lpstr>
      <vt:lpstr>Responsabilità civile</vt:lpstr>
      <vt:lpstr>Danni a se stesso </vt:lpstr>
      <vt:lpstr>Danni verso terzi</vt:lpstr>
      <vt:lpstr>Danni verso terzi</vt:lpstr>
      <vt:lpstr>Responsabilità contrattuale ed extracontrattuale </vt:lpstr>
      <vt:lpstr>RESPONSABILITA’ CONTRATTUALE</vt:lpstr>
      <vt:lpstr>Vincolo dell’iscrizione</vt:lpstr>
      <vt:lpstr>Contatto sociale</vt:lpstr>
      <vt:lpstr>Presentazione standard di PowerPoint</vt:lpstr>
      <vt:lpstr>Presentazione standard di PowerPoint</vt:lpstr>
      <vt:lpstr>Presentazione standard di PowerPoint</vt:lpstr>
      <vt:lpstr>Estensione dell’obbligo di sorveglianza</vt:lpstr>
      <vt:lpstr>Sorveglianza estesa:</vt:lpstr>
      <vt:lpstr>Presentazione standard di PowerPoint</vt:lpstr>
      <vt:lpstr>Presentazione standard di PowerPoint</vt:lpstr>
      <vt:lpstr>RESPONSABILITA’ EXTRA CONTRATTUALE</vt:lpstr>
      <vt:lpstr>Presentazione standard di PowerPoint</vt:lpstr>
      <vt:lpstr>La prova liberatoria</vt:lpstr>
      <vt:lpstr>Il processo civile risarcitorio</vt:lpstr>
      <vt:lpstr>La legittimazione passiva</vt:lpstr>
      <vt:lpstr>Presentazione standard di PowerPoint</vt:lpstr>
      <vt:lpstr>Il concorso di responsabilità</vt:lpstr>
      <vt:lpstr>IL RISARCIMENTO</vt:lpstr>
      <vt:lpstr>Dolo e colpa</vt:lpstr>
      <vt:lpstr>Colpa specifica…</vt:lpstr>
      <vt:lpstr>Colpa generica…</vt:lpstr>
      <vt:lpstr>Cause non esimenti: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Infortunio dell’alunno: responsabilità della scuola e dell’insegnante</dc:title>
  <dc:creator>xxx</dc:creator>
  <cp:lastModifiedBy>Marco</cp:lastModifiedBy>
  <cp:revision>81</cp:revision>
  <dcterms:created xsi:type="dcterms:W3CDTF">2012-08-16T14:00:56Z</dcterms:created>
  <dcterms:modified xsi:type="dcterms:W3CDTF">2013-02-24T08:11:43Z</dcterms:modified>
</cp:coreProperties>
</file>