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4"/>
  </p:notesMasterIdLst>
  <p:sldIdLst>
    <p:sldId id="256" r:id="rId2"/>
    <p:sldId id="257" r:id="rId3"/>
    <p:sldId id="258" r:id="rId4"/>
    <p:sldId id="373" r:id="rId5"/>
    <p:sldId id="260" r:id="rId6"/>
    <p:sldId id="259" r:id="rId7"/>
    <p:sldId id="261" r:id="rId8"/>
    <p:sldId id="288" r:id="rId9"/>
    <p:sldId id="360" r:id="rId10"/>
    <p:sldId id="361" r:id="rId11"/>
    <p:sldId id="362" r:id="rId12"/>
    <p:sldId id="266" r:id="rId13"/>
    <p:sldId id="346" r:id="rId14"/>
    <p:sldId id="347" r:id="rId15"/>
    <p:sldId id="375" r:id="rId16"/>
    <p:sldId id="355" r:id="rId17"/>
    <p:sldId id="356" r:id="rId18"/>
    <p:sldId id="357" r:id="rId19"/>
    <p:sldId id="352" r:id="rId20"/>
    <p:sldId id="353" r:id="rId21"/>
    <p:sldId id="354" r:id="rId22"/>
    <p:sldId id="363" r:id="rId23"/>
    <p:sldId id="282" r:id="rId24"/>
    <p:sldId id="283" r:id="rId25"/>
    <p:sldId id="284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318" r:id="rId34"/>
    <p:sldId id="310" r:id="rId35"/>
    <p:sldId id="320" r:id="rId36"/>
    <p:sldId id="340" r:id="rId37"/>
    <p:sldId id="333" r:id="rId38"/>
    <p:sldId id="337" r:id="rId39"/>
    <p:sldId id="336" r:id="rId40"/>
    <p:sldId id="338" r:id="rId41"/>
    <p:sldId id="339" r:id="rId42"/>
    <p:sldId id="341" r:id="rId43"/>
    <p:sldId id="342" r:id="rId44"/>
    <p:sldId id="334" r:id="rId45"/>
    <p:sldId id="319" r:id="rId46"/>
    <p:sldId id="364" r:id="rId47"/>
    <p:sldId id="365" r:id="rId48"/>
    <p:sldId id="323" r:id="rId49"/>
    <p:sldId id="366" r:id="rId50"/>
    <p:sldId id="367" r:id="rId51"/>
    <p:sldId id="368" r:id="rId52"/>
    <p:sldId id="370" r:id="rId53"/>
    <p:sldId id="371" r:id="rId54"/>
    <p:sldId id="372" r:id="rId55"/>
    <p:sldId id="325" r:id="rId56"/>
    <p:sldId id="374" r:id="rId57"/>
    <p:sldId id="294" r:id="rId58"/>
    <p:sldId id="303" r:id="rId59"/>
    <p:sldId id="296" r:id="rId60"/>
    <p:sldId id="298" r:id="rId61"/>
    <p:sldId id="299" r:id="rId62"/>
    <p:sldId id="300" r:id="rId63"/>
    <p:sldId id="297" r:id="rId64"/>
    <p:sldId id="301" r:id="rId65"/>
    <p:sldId id="302" r:id="rId66"/>
    <p:sldId id="324" r:id="rId67"/>
    <p:sldId id="359" r:id="rId68"/>
    <p:sldId id="326" r:id="rId69"/>
    <p:sldId id="327" r:id="rId70"/>
    <p:sldId id="329" r:id="rId71"/>
    <p:sldId id="330" r:id="rId72"/>
    <p:sldId id="358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89C76-38FB-414E-9BE3-832FC6653F37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C440A-74EF-4605-B994-806C76AA7C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2949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C440A-74EF-4605-B994-806C76AA7C2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5430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F49D355-16BD-4E45-BD9A-5EA878CF7CBD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wmf"/><Relationship Id="rId7" Type="http://schemas.openxmlformats.org/officeDocument/2006/relationships/image" Target="../media/image45.e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62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275" y="0"/>
            <a:ext cx="9190275" cy="7209260"/>
          </a:xfrm>
          <a:prstGeom prst="rect">
            <a:avLst/>
          </a:prstGeom>
        </p:spPr>
      </p:pic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251520" y="5812654"/>
            <a:ext cx="3096344" cy="833774"/>
            <a:chOff x="1087431" y="1092860"/>
            <a:chExt cx="28771" cy="583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1087431" y="1092860"/>
              <a:ext cx="16813" cy="5814"/>
            </a:xfrm>
            <a:prstGeom prst="rect">
              <a:avLst/>
            </a:prstGeom>
            <a:gradFill rotWithShape="1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092526" y="1094319"/>
              <a:ext cx="23676" cy="291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600" b="1" dirty="0">
                  <a:effectLst/>
                  <a:latin typeface="Calibri"/>
                  <a:ea typeface="Calibri"/>
                  <a:cs typeface="Times New Roman"/>
                </a:rPr>
                <a:t>Nuovo Studio Associato 626</a:t>
              </a:r>
              <a:endParaRPr lang="it-IT" sz="16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000" b="1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it-IT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092526" y="1094319"/>
              <a:ext cx="1273" cy="145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092526" y="1092860"/>
              <a:ext cx="1273" cy="145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091252" y="1094319"/>
              <a:ext cx="1274" cy="145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089978" y="1095777"/>
              <a:ext cx="1274" cy="145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091252" y="1095777"/>
              <a:ext cx="1274" cy="1459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089978" y="1097236"/>
              <a:ext cx="1274" cy="145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1088704" y="1094319"/>
              <a:ext cx="1274" cy="145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37694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627784" y="298356"/>
            <a:ext cx="640871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Combustibile gassoso: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>
                <a:solidFill>
                  <a:srgbClr val="FFFFFF"/>
                </a:solidFill>
              </a:rPr>
              <a:t>Non volume ne forma propri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Generano esplosioni. 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Combustione generata dalla presenza di vapori/gas. </a:t>
            </a:r>
            <a:endParaRPr lang="it-IT" dirty="0"/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Azione estinguente </a:t>
            </a:r>
            <a:r>
              <a:rPr lang="it-IT" dirty="0" smtClean="0">
                <a:solidFill>
                  <a:srgbClr val="FFFF00"/>
                </a:solidFill>
              </a:rPr>
              <a:t>per raffreddamento ed alterazione della concentrazione (UFL, LFL)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90" y="438704"/>
            <a:ext cx="1911886" cy="186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393160" y="2710743"/>
            <a:ext cx="6408712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Combustibile metallico: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sz="2400" dirty="0" smtClean="0"/>
              <a:t>Reagiscono violentemente con acqua!!! 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sz="2400" dirty="0" smtClean="0"/>
              <a:t>Generano esplosioni. 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sz="2400" dirty="0" smtClean="0"/>
              <a:t>Azione estinguente </a:t>
            </a:r>
            <a:r>
              <a:rPr lang="it-IT" sz="2400" dirty="0" smtClean="0">
                <a:solidFill>
                  <a:srgbClr val="FFFF00"/>
                </a:solidFill>
              </a:rPr>
              <a:t>soffocamento e «reazioni chimiche»</a:t>
            </a:r>
            <a:endParaRPr lang="it-IT" sz="2400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60" y="2970767"/>
            <a:ext cx="1912421" cy="180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953000" y="4795915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400" dirty="0" smtClean="0"/>
              <a:t>Da quando i metalli bruciano??</a:t>
            </a:r>
            <a:endParaRPr lang="it-IT" sz="2400" dirty="0"/>
          </a:p>
        </p:txBody>
      </p:sp>
      <p:pic>
        <p:nvPicPr>
          <p:cNvPr id="10" name="Immagine 9" descr="01Lampo flash al magnes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5208" y="766527"/>
            <a:ext cx="3528392" cy="51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8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627784" y="404343"/>
            <a:ext cx="6408712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Combustibile …………..:</a:t>
            </a:r>
          </a:p>
          <a:p>
            <a:pPr marL="34290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>
                <a:solidFill>
                  <a:srgbClr val="FFFFFF"/>
                </a:solidFill>
              </a:rPr>
              <a:t>Sono i fuochi generati da fenomeni elettrici </a:t>
            </a: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(causa NON combustibile)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>
                <a:solidFill>
                  <a:srgbClr val="FFFFFF"/>
                </a:solidFill>
              </a:rPr>
              <a:t>Azione estinguente ???</a:t>
            </a:r>
          </a:p>
          <a:p>
            <a:pPr marL="34290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>
                <a:solidFill>
                  <a:srgbClr val="FFFFFF"/>
                </a:solidFill>
              </a:rPr>
              <a:t>Unica prescrizione riguarda la tipologia di estinguente</a:t>
            </a:r>
            <a:r>
              <a:rPr lang="it-IT" dirty="0" smtClean="0">
                <a:solidFill>
                  <a:srgbClr val="FFFFFF"/>
                </a:solidFill>
                <a:sym typeface="Wingdings" pitchFamily="2" charset="2"/>
              </a:rPr>
              <a:t> </a:t>
            </a: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deve essere DIELETTRICO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90" y="528697"/>
            <a:ext cx="194157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636003" y="3493270"/>
            <a:ext cx="6408712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Combustibile olii e grassi di cottura: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>
                <a:solidFill>
                  <a:srgbClr val="FFFFFF"/>
                </a:solidFill>
              </a:rPr>
              <a:t>Non ancora formalmente riconosciuta (solo UNI EN 2:2005)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Azione estinguente per </a:t>
            </a:r>
            <a:r>
              <a:rPr lang="it-IT" dirty="0" smtClean="0">
                <a:solidFill>
                  <a:srgbClr val="FFFF00"/>
                </a:solidFill>
              </a:rPr>
              <a:t>«reazioni chimiche» </a:t>
            </a:r>
            <a:r>
              <a:rPr lang="it-IT" dirty="0" smtClean="0"/>
              <a:t>(con estinguente dielettrico)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89" y="3140968"/>
            <a:ext cx="1905605" cy="180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3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spra\Impostazioni locali\Temporary Internet Files\Content.IE5\2KJLPR3C\MP9004231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1800200" cy="213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245" y="1247108"/>
            <a:ext cx="3270296" cy="21819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219969"/>
            <a:ext cx="2913112" cy="21848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789040"/>
            <a:ext cx="2665760" cy="265807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737307"/>
            <a:ext cx="2069972" cy="2761542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615256" y="125760"/>
            <a:ext cx="77724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Sostanze estinguenti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5125" name="Picture 5" descr="C:\Users\xxx\AppData\Local\Microsoft\Windows\Temporary Internet Files\Content.IE5\40FYOC49\MC90042446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108" y="4437112"/>
            <a:ext cx="1981200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ine 1">
            <a:hlinkClick r:id="rId8" action="ppaction://hlinksldjump" highlightClick="1"/>
          </p:cNvPr>
          <p:cNvSpPr/>
          <p:nvPr/>
        </p:nvSpPr>
        <p:spPr>
          <a:xfrm>
            <a:off x="8100392" y="6440271"/>
            <a:ext cx="864096" cy="29425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99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Protezione attiva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24744"/>
            <a:ext cx="7774632" cy="4209257"/>
          </a:xfrm>
        </p:spPr>
        <p:txBody>
          <a:bodyPr/>
          <a:lstStyle/>
          <a:p>
            <a:r>
              <a:rPr lang="it-IT" sz="2400" dirty="0" smtClean="0"/>
              <a:t>Sistemi, impianti antincendio</a:t>
            </a:r>
          </a:p>
          <a:p>
            <a:r>
              <a:rPr lang="it-IT" sz="2400" dirty="0" smtClean="0"/>
              <a:t>attrezzature antincendio</a:t>
            </a:r>
          </a:p>
          <a:p>
            <a:r>
              <a:rPr lang="it-IT" sz="2400" dirty="0" smtClean="0"/>
              <a:t>Piano emergenza</a:t>
            </a:r>
          </a:p>
          <a:p>
            <a:pPr marL="68580" indent="0">
              <a:buNone/>
            </a:pPr>
            <a:endParaRPr lang="it-IT" sz="2400" dirty="0"/>
          </a:p>
          <a:p>
            <a:r>
              <a:rPr lang="it-IT" b="1" dirty="0"/>
              <a:t>OBIETTIVI:</a:t>
            </a:r>
          </a:p>
          <a:p>
            <a:endParaRPr lang="it-IT" sz="1000" dirty="0"/>
          </a:p>
          <a:p>
            <a:pPr lvl="1">
              <a:buFont typeface="Arial" charset="0"/>
              <a:buChar char="•"/>
            </a:pPr>
            <a:r>
              <a:rPr lang="it-IT" sz="2000" b="1" dirty="0"/>
              <a:t>rivelazione precoce</a:t>
            </a:r>
          </a:p>
          <a:p>
            <a:pPr lvl="1">
              <a:buFont typeface="Arial" charset="0"/>
              <a:buChar char="•"/>
            </a:pPr>
            <a:r>
              <a:rPr lang="it-IT" sz="2000" b="1" dirty="0"/>
              <a:t>estinzione rapida</a:t>
            </a:r>
          </a:p>
          <a:p>
            <a:pPr lvl="1">
              <a:buFont typeface="Arial" charset="0"/>
              <a:buChar char="•"/>
            </a:pPr>
            <a:r>
              <a:rPr lang="it-IT" sz="2000" b="1" dirty="0"/>
              <a:t>contenimento degli effetti</a:t>
            </a:r>
            <a:endParaRPr lang="it-IT" sz="1800" b="1" dirty="0"/>
          </a:p>
          <a:p>
            <a:pPr marL="6858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647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attrezzature </a:t>
            </a:r>
            <a:r>
              <a:rPr lang="it-IT" dirty="0"/>
              <a:t>antincendio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6315"/>
            <a:ext cx="8676456" cy="575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93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pPr algn="ctr"/>
            <a:r>
              <a:rPr lang="it-IT" dirty="0" smtClean="0"/>
              <a:t>Utilizzo estintori</a:t>
            </a:r>
            <a:endParaRPr lang="it-IT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08104" y="1052736"/>
            <a:ext cx="3456384" cy="50041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latin typeface="Frutiger 45 Light" pitchFamily="34" charset="0"/>
              </a:rPr>
              <a:t>ATTENERSI ALLE ISTRUZIONI D’USO DELL’ESTINTORE</a:t>
            </a:r>
            <a:r>
              <a:rPr lang="it-IT" dirty="0">
                <a:solidFill>
                  <a:schemeClr val="bg1"/>
                </a:solidFill>
                <a:latin typeface="Frutiger 45 Light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Frutiger 45 Light" pitchFamily="34" charset="0"/>
              </a:rPr>
              <a:t>(etichetta)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033" y="1803591"/>
            <a:ext cx="4491038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708" tIns="46800" rIns="414207" bIns="46800" anchor="ctr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C000"/>
                </a:solidFill>
                <a:latin typeface="Frutiger 45 Light" pitchFamily="34" charset="0"/>
              </a:rPr>
              <a:t>OPERARE A GIUSTA  DISTANZA PER COLPIRE IL FUOCO CON GETTO EFFICACE  ( 3 - 5 metri)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59433" y="3356992"/>
            <a:ext cx="3932238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708" tIns="46800" rIns="414207" bIns="46800" anchor="ctr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bg1"/>
                </a:solidFill>
                <a:latin typeface="Frutiger 45 Light" pitchFamily="34" charset="0"/>
              </a:rPr>
              <a:t>DIRIGERE IL GETTO DI ESTINGUENTE ALLA BASE DELLA FIAMMA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51483" y="4509120"/>
            <a:ext cx="4148138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708" tIns="46800" rIns="504666" bIns="46800" anchor="ctr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C000"/>
                </a:solidFill>
                <a:latin typeface="Frutiger 45 Light" pitchFamily="34" charset="0"/>
              </a:rPr>
              <a:t>NON ATTRAVERSARE CON IL GETTO LE FIAMME</a:t>
            </a:r>
          </a:p>
        </p:txBody>
      </p:sp>
    </p:spTree>
    <p:extLst>
      <p:ext uri="{BB962C8B-B14F-4D97-AF65-F5344CB8AC3E}">
        <p14:creationId xmlns:p14="http://schemas.microsoft.com/office/powerpoint/2010/main" xmlns="" val="40378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Altre attrezzature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043" y="1124744"/>
            <a:ext cx="9171013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67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Sistemi ed impianti antincendio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5"/>
            <a:ext cx="915436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85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240" cy="521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25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Protezione passiva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37249"/>
          </a:xfrm>
        </p:spPr>
        <p:txBody>
          <a:bodyPr>
            <a:normAutofit fontScale="92500"/>
          </a:bodyPr>
          <a:lstStyle/>
          <a:p>
            <a:r>
              <a:rPr lang="it-IT" sz="2800" dirty="0" smtClean="0"/>
              <a:t>Resistenza fuoco delle strutture</a:t>
            </a:r>
          </a:p>
          <a:p>
            <a:r>
              <a:rPr lang="it-IT" sz="2800" dirty="0" smtClean="0"/>
              <a:t>Compartimentazione</a:t>
            </a:r>
          </a:p>
          <a:p>
            <a:r>
              <a:rPr lang="it-IT" sz="2800" dirty="0" smtClean="0"/>
              <a:t>Distanze sicurezza antincendio </a:t>
            </a:r>
            <a:r>
              <a:rPr lang="it-IT" sz="2800" dirty="0" smtClean="0">
                <a:solidFill>
                  <a:srgbClr val="FFC000"/>
                </a:solidFill>
              </a:rPr>
              <a:t>(es. no depositi vicino le caldaie)</a:t>
            </a:r>
          </a:p>
          <a:p>
            <a:pPr marL="68580" indent="0">
              <a:buNone/>
            </a:pPr>
            <a:r>
              <a:rPr lang="it-IT" sz="2800" dirty="0" smtClean="0"/>
              <a:t>OBIETTIVI:</a:t>
            </a:r>
          </a:p>
          <a:p>
            <a:pPr>
              <a:lnSpc>
                <a:spcPct val="135000"/>
              </a:lnSpc>
            </a:pPr>
            <a:r>
              <a:rPr lang="it-IT" sz="2800" dirty="0"/>
              <a:t>Contenere gli effetti dell’incendio in maniera “statica”. </a:t>
            </a:r>
          </a:p>
          <a:p>
            <a:pPr>
              <a:lnSpc>
                <a:spcPct val="135000"/>
              </a:lnSpc>
            </a:pPr>
            <a:r>
              <a:rPr lang="it-IT" sz="2800" dirty="0"/>
              <a:t>Si attua realizzando gli immobili e gli impianti tecnologici con determinate caratteristiche</a:t>
            </a:r>
            <a:r>
              <a:rPr lang="it-IT" sz="2400" dirty="0"/>
              <a:t> </a:t>
            </a:r>
          </a:p>
          <a:p>
            <a:pPr marL="68580" indent="0">
              <a:buNone/>
            </a:pPr>
            <a:endParaRPr lang="it-IT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9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Evoluzione normativa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464496"/>
          </a:xfrm>
        </p:spPr>
        <p:txBody>
          <a:bodyPr>
            <a:noAutofit/>
          </a:bodyPr>
          <a:lstStyle/>
          <a:p>
            <a:r>
              <a:rPr lang="it-IT" sz="2400" dirty="0" smtClean="0"/>
              <a:t>Prima norma antincendio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dirty="0"/>
              <a:t>l’approvazione delle norme di sicurezza per la lavorazione, l’immagazzinamento, l’impiego e la vendita </a:t>
            </a:r>
            <a:r>
              <a:rPr lang="it-IT" sz="2400" dirty="0" smtClean="0"/>
              <a:t>degli oli </a:t>
            </a:r>
            <a:r>
              <a:rPr lang="it-IT" sz="2400" dirty="0"/>
              <a:t>minerali, e per il trasporto degli stessi </a:t>
            </a:r>
            <a:r>
              <a:rPr lang="it-IT" sz="2400" dirty="0" smtClean="0"/>
              <a:t>(D.M. 31.7.1934)</a:t>
            </a:r>
          </a:p>
          <a:p>
            <a:r>
              <a:rPr lang="it-IT" sz="2400" dirty="0" smtClean="0"/>
              <a:t>Nascita VV.FF. </a:t>
            </a:r>
            <a:r>
              <a:rPr lang="it-IT" sz="2400" dirty="0" smtClean="0">
                <a:sym typeface="Wingdings" pitchFamily="2" charset="2"/>
              </a:rPr>
              <a:t> nuove norme per l’organizzazione dei servizi antincendi (L. 27.12.1941)</a:t>
            </a:r>
          </a:p>
          <a:p>
            <a:r>
              <a:rPr lang="it-IT" sz="2400" dirty="0" smtClean="0">
                <a:sym typeface="Wingdings" pitchFamily="2" charset="2"/>
              </a:rPr>
              <a:t>Infortuni «da incendi»  </a:t>
            </a:r>
            <a:r>
              <a:rPr lang="it-IT" sz="2400" dirty="0" smtClean="0"/>
              <a:t>Norme </a:t>
            </a:r>
            <a:r>
              <a:rPr lang="it-IT" sz="2400" dirty="0"/>
              <a:t>per la prevenzione degli infortuni sul </a:t>
            </a:r>
            <a:r>
              <a:rPr lang="it-IT" sz="2400" dirty="0" smtClean="0"/>
              <a:t>lavoro (D.P.R. 547/55) </a:t>
            </a:r>
            <a:r>
              <a:rPr lang="it-IT" sz="2400" dirty="0" smtClean="0">
                <a:sym typeface="Wingdings" pitchFamily="2" charset="2"/>
              </a:rPr>
              <a:t></a:t>
            </a:r>
            <a:r>
              <a:rPr lang="it-IT" sz="2400" dirty="0" smtClean="0">
                <a:solidFill>
                  <a:srgbClr val="FFC000"/>
                </a:solidFill>
                <a:sym typeface="Wingdings" pitchFamily="2" charset="2"/>
              </a:rPr>
              <a:t>prevenzione incendi 10</a:t>
            </a:r>
            <a:r>
              <a:rPr lang="it-IT" sz="2400" dirty="0" smtClean="0">
                <a:solidFill>
                  <a:srgbClr val="FFC000"/>
                </a:solidFill>
              </a:rPr>
              <a:t>/406 artt.</a:t>
            </a:r>
          </a:p>
          <a:p>
            <a:r>
              <a:rPr lang="it-IT" sz="2400" b="1" dirty="0" smtClean="0">
                <a:sym typeface="Wingdings" pitchFamily="2" charset="2"/>
              </a:rPr>
              <a:t>Prevenzione</a:t>
            </a:r>
            <a:r>
              <a:rPr lang="it-IT" sz="2400" dirty="0" smtClean="0">
                <a:sym typeface="Wingdings" pitchFamily="2" charset="2"/>
              </a:rPr>
              <a:t> incendi  </a:t>
            </a:r>
            <a:r>
              <a:rPr lang="it-IT" sz="2400" dirty="0" err="1" smtClean="0">
                <a:sym typeface="Wingdings" pitchFamily="2" charset="2"/>
              </a:rPr>
              <a:t>D.Lgs.</a:t>
            </a:r>
            <a:r>
              <a:rPr lang="it-IT" sz="2400" dirty="0" smtClean="0">
                <a:sym typeface="Wingdings" pitchFamily="2" charset="2"/>
              </a:rPr>
              <a:t> 626; D.M. 10/3/98; </a:t>
            </a:r>
            <a:r>
              <a:rPr lang="it-IT" sz="2400" dirty="0" err="1" smtClean="0">
                <a:sym typeface="Wingdings" pitchFamily="2" charset="2"/>
              </a:rPr>
              <a:t>D.Lgs.</a:t>
            </a:r>
            <a:r>
              <a:rPr lang="it-IT" sz="2400" dirty="0" smtClean="0">
                <a:sym typeface="Wingdings" pitchFamily="2" charset="2"/>
              </a:rPr>
              <a:t> 81/08</a:t>
            </a:r>
          </a:p>
          <a:p>
            <a:r>
              <a:rPr lang="it-IT" sz="2400" dirty="0" smtClean="0">
                <a:sym typeface="Wingdings" pitchFamily="2" charset="2"/>
              </a:rPr>
              <a:t>Attività soggette a controllo  </a:t>
            </a:r>
            <a:r>
              <a:rPr lang="it-IT" sz="2400" dirty="0"/>
              <a:t>Regolamento recante semplificazione della disciplina </a:t>
            </a:r>
            <a:r>
              <a:rPr lang="it-IT" sz="2400" dirty="0" smtClean="0"/>
              <a:t>dei procedimenti </a:t>
            </a:r>
            <a:r>
              <a:rPr lang="it-IT" sz="2400" dirty="0"/>
              <a:t>relativi alla prevenzione degli </a:t>
            </a:r>
            <a:r>
              <a:rPr lang="it-IT" sz="2400" dirty="0" smtClean="0"/>
              <a:t>incendi (D.P.R. 151/2011, ex D.M. 16.2.82)</a:t>
            </a:r>
            <a:endParaRPr lang="it-IT" sz="2400" dirty="0" smtClean="0">
              <a:sym typeface="Wingdings" pitchFamily="2" charset="2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3256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RESISTENZA  AL FUOCO DELLE STRUTTURE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807852" y="1916832"/>
            <a:ext cx="3486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REI……???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48619" y="4328800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0874" y="3579934"/>
            <a:ext cx="2294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MECCANICA</a:t>
            </a:r>
            <a:endParaRPr lang="it-IT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56430" y="2943805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017983" y="5021297"/>
            <a:ext cx="4885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PASSAGGIO (E PRODUZIONE)</a:t>
            </a:r>
          </a:p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FIAMME, FUMO, GAS</a:t>
            </a:r>
            <a:endParaRPr lang="it-IT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580336" y="3579934"/>
            <a:ext cx="1524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CALORE</a:t>
            </a:r>
            <a:endParaRPr lang="it-IT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134975" y="2943805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6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COMPARTIMENTAZIONI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Contenimento incendi</a:t>
            </a:r>
          </a:p>
          <a:p>
            <a:r>
              <a:rPr lang="it-IT" sz="2800" dirty="0" smtClean="0"/>
              <a:t>Protezione vie di esodo </a:t>
            </a:r>
            <a:r>
              <a:rPr lang="it-IT" sz="2800" dirty="0" smtClean="0">
                <a:solidFill>
                  <a:srgbClr val="FFC000"/>
                </a:solidFill>
              </a:rPr>
              <a:t>(in particolare delle scale: protetta, prova di fumo </a:t>
            </a:r>
            <a:r>
              <a:rPr lang="it-IT" sz="2800" dirty="0" err="1" smtClean="0">
                <a:solidFill>
                  <a:srgbClr val="FFC000"/>
                </a:solidFill>
              </a:rPr>
              <a:t>int</a:t>
            </a:r>
            <a:r>
              <a:rPr lang="it-IT" sz="2800" dirty="0" smtClean="0">
                <a:solidFill>
                  <a:srgbClr val="FFC000"/>
                </a:solidFill>
              </a:rPr>
              <a:t>/</a:t>
            </a:r>
            <a:r>
              <a:rPr lang="it-IT" sz="2800" dirty="0" err="1" smtClean="0">
                <a:solidFill>
                  <a:srgbClr val="FFC000"/>
                </a:solidFill>
              </a:rPr>
              <a:t>ext</a:t>
            </a:r>
            <a:r>
              <a:rPr lang="it-IT" sz="2800" dirty="0" smtClean="0">
                <a:solidFill>
                  <a:srgbClr val="FFC000"/>
                </a:solidFill>
              </a:rPr>
              <a:t>, esterna)</a:t>
            </a:r>
            <a:endParaRPr lang="it-IT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7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ALTRA COSA è….LA REAZIONE AL FUOCO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464495"/>
          </a:xfrm>
        </p:spPr>
        <p:txBody>
          <a:bodyPr>
            <a:normAutofit/>
          </a:bodyPr>
          <a:lstStyle/>
          <a:p>
            <a:pPr indent="-342900" defTabSz="957263">
              <a:lnSpc>
                <a:spcPct val="90000"/>
              </a:lnSpc>
            </a:pPr>
            <a:r>
              <a:rPr lang="it-IT" sz="2400" b="1" dirty="0"/>
              <a:t>E’ il grado di partecipazione di un materiale al fuoco al quale è </a:t>
            </a:r>
            <a:r>
              <a:rPr lang="it-IT" sz="2400" b="1" dirty="0" smtClean="0"/>
              <a:t>sottoposto</a:t>
            </a:r>
            <a:endParaRPr lang="it-IT" sz="2400" dirty="0"/>
          </a:p>
          <a:p>
            <a:pPr indent="-342900" defTabSz="957263">
              <a:lnSpc>
                <a:spcPct val="90000"/>
              </a:lnSpc>
            </a:pPr>
            <a:r>
              <a:rPr lang="it-IT" sz="2400" b="1" dirty="0"/>
              <a:t>I vari materiali sono classificati </a:t>
            </a:r>
            <a:r>
              <a:rPr lang="it-IT" sz="2400" b="1" dirty="0">
                <a:solidFill>
                  <a:srgbClr val="FFC000"/>
                </a:solidFill>
              </a:rPr>
              <a:t>0, 1, 2, 3, 4, 5 </a:t>
            </a:r>
            <a:r>
              <a:rPr lang="it-IT" sz="2400" b="1" dirty="0"/>
              <a:t>con l’aumentare della loro partecipazione al fuoco</a:t>
            </a:r>
          </a:p>
          <a:p>
            <a:pPr indent="-342900" defTabSz="957263">
              <a:lnSpc>
                <a:spcPct val="90000"/>
              </a:lnSpc>
            </a:pPr>
            <a:r>
              <a:rPr lang="it-IT" sz="2400" b="1" dirty="0" smtClean="0"/>
              <a:t>CLASSE </a:t>
            </a:r>
            <a:r>
              <a:rPr lang="it-IT" sz="2400" b="1" dirty="0"/>
              <a:t>0 SONO “</a:t>
            </a:r>
            <a:r>
              <a:rPr lang="it-IT" sz="2400" b="1" dirty="0">
                <a:solidFill>
                  <a:srgbClr val="FFC000"/>
                </a:solidFill>
              </a:rPr>
              <a:t>NON COMBUSTIBILI</a:t>
            </a:r>
            <a:r>
              <a:rPr lang="it-IT" sz="2400" b="1" dirty="0"/>
              <a:t>”</a:t>
            </a:r>
          </a:p>
          <a:p>
            <a:pPr indent="-342900" defTabSz="957263">
              <a:lnSpc>
                <a:spcPct val="90000"/>
              </a:lnSpc>
            </a:pPr>
            <a:r>
              <a:rPr lang="it-IT" sz="2400" b="1" dirty="0" smtClean="0"/>
              <a:t>Parametri </a:t>
            </a:r>
            <a:r>
              <a:rPr lang="it-IT" sz="2400" b="1" dirty="0"/>
              <a:t>della reazione al fuoco:</a:t>
            </a:r>
            <a:endParaRPr lang="it-IT" sz="2400" dirty="0"/>
          </a:p>
          <a:p>
            <a:pPr marL="0" indent="0" algn="ctr" defTabSz="957263">
              <a:lnSpc>
                <a:spcPct val="90000"/>
              </a:lnSpc>
              <a:buNone/>
            </a:pPr>
            <a:r>
              <a:rPr lang="it-IT" sz="2400" b="1" dirty="0" smtClean="0"/>
              <a:t>Infiammabilità, velocità </a:t>
            </a:r>
            <a:r>
              <a:rPr lang="it-IT" sz="2400" b="1" dirty="0"/>
              <a:t>di propagazione del fronte di </a:t>
            </a:r>
            <a:r>
              <a:rPr lang="it-IT" sz="2400" b="1" dirty="0" smtClean="0"/>
              <a:t>fiamma, gocciolamento, emissione </a:t>
            </a:r>
            <a:r>
              <a:rPr lang="it-IT" sz="2400" b="1" dirty="0"/>
              <a:t>di calore nel </a:t>
            </a:r>
            <a:r>
              <a:rPr lang="it-IT" sz="2400" b="1" dirty="0" smtClean="0"/>
              <a:t>tempo, produzione </a:t>
            </a:r>
            <a:r>
              <a:rPr lang="it-IT" sz="2400" b="1" dirty="0"/>
              <a:t>di </a:t>
            </a:r>
            <a:r>
              <a:rPr lang="it-IT" sz="2400" b="1" dirty="0" smtClean="0"/>
              <a:t>fumi, produzione </a:t>
            </a:r>
            <a:r>
              <a:rPr lang="it-IT" sz="2400" b="1" dirty="0"/>
              <a:t>di sostanze tossiche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928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Cause di innesco degli incendi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cause di origine elettrica;</a:t>
            </a:r>
          </a:p>
          <a:p>
            <a:r>
              <a:rPr lang="it-IT" sz="2800" dirty="0" smtClean="0"/>
              <a:t>cause </a:t>
            </a:r>
            <a:r>
              <a:rPr lang="it-IT" sz="2800" dirty="0"/>
              <a:t>derivate da </a:t>
            </a:r>
            <a:r>
              <a:rPr lang="it-IT" sz="2800" dirty="0" smtClean="0"/>
              <a:t>negligenze;</a:t>
            </a:r>
            <a:endParaRPr lang="it-IT" sz="2800" dirty="0"/>
          </a:p>
          <a:p>
            <a:r>
              <a:rPr lang="it-IT" sz="2800" dirty="0" smtClean="0"/>
              <a:t>cause </a:t>
            </a:r>
            <a:r>
              <a:rPr lang="it-IT" sz="2800" dirty="0"/>
              <a:t>di origine termica ed anomalie di funzionamento di </a:t>
            </a:r>
            <a:r>
              <a:rPr lang="it-IT" sz="2800" dirty="0" smtClean="0"/>
              <a:t>macchine, apparecchiature </a:t>
            </a:r>
            <a:r>
              <a:rPr lang="it-IT" sz="2800" dirty="0"/>
              <a:t>ed impianti;</a:t>
            </a:r>
          </a:p>
          <a:p>
            <a:r>
              <a:rPr lang="it-IT" sz="2800" dirty="0" smtClean="0"/>
              <a:t>azioni </a:t>
            </a:r>
            <a:r>
              <a:rPr lang="it-IT" sz="2800" dirty="0"/>
              <a:t>dolose;</a:t>
            </a:r>
          </a:p>
          <a:p>
            <a:r>
              <a:rPr lang="it-IT" sz="2800" dirty="0" smtClean="0"/>
              <a:t>altre </a:t>
            </a:r>
            <a:r>
              <a:rPr lang="it-IT" sz="2800" dirty="0"/>
              <a:t>cause (non classificabili).</a:t>
            </a:r>
          </a:p>
        </p:txBody>
      </p:sp>
    </p:spTree>
    <p:extLst>
      <p:ext uri="{BB962C8B-B14F-4D97-AF65-F5344CB8AC3E}">
        <p14:creationId xmlns:p14="http://schemas.microsoft.com/office/powerpoint/2010/main" xmlns="" val="27544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cause di origine elettrica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Verifica periodica </a:t>
            </a:r>
            <a:r>
              <a:rPr lang="it-IT" sz="2800" dirty="0" smtClean="0"/>
              <a:t>del corretto funzionamento (in </a:t>
            </a:r>
            <a:r>
              <a:rPr lang="it-IT" sz="2800" dirty="0"/>
              <a:t>particolare messe a </a:t>
            </a:r>
            <a:r>
              <a:rPr lang="it-IT" sz="2800" dirty="0" smtClean="0"/>
              <a:t>terra </a:t>
            </a:r>
            <a:r>
              <a:rPr lang="it-IT" sz="2800" dirty="0" smtClean="0">
                <a:sym typeface="Wingdings" pitchFamily="2" charset="2"/>
              </a:rPr>
              <a:t>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come ?? </a:t>
            </a:r>
            <a:r>
              <a:rPr lang="it-IT" sz="2800" dirty="0" smtClean="0"/>
              <a:t>) </a:t>
            </a:r>
          </a:p>
          <a:p>
            <a:r>
              <a:rPr lang="it-IT" sz="2800" dirty="0" smtClean="0"/>
              <a:t>Manutenzione programmata;</a:t>
            </a:r>
            <a:endParaRPr lang="it-IT" sz="2800" dirty="0"/>
          </a:p>
          <a:p>
            <a:r>
              <a:rPr lang="it-IT" sz="2800" dirty="0" smtClean="0">
                <a:solidFill>
                  <a:srgbClr val="FFC000"/>
                </a:solidFill>
              </a:rPr>
              <a:t>Evitare sovraccarichi</a:t>
            </a:r>
            <a:endParaRPr lang="it-IT" sz="2800" dirty="0">
              <a:solidFill>
                <a:srgbClr val="FFC000"/>
              </a:solidFill>
            </a:endParaRPr>
          </a:p>
          <a:p>
            <a:r>
              <a:rPr lang="it-IT" sz="2800" dirty="0" smtClean="0"/>
              <a:t>Scariche </a:t>
            </a:r>
            <a:r>
              <a:rPr lang="it-IT" sz="2800" dirty="0"/>
              <a:t>atmosferiche</a:t>
            </a:r>
            <a:r>
              <a:rPr lang="it-IT" sz="2800" dirty="0" smtClean="0"/>
              <a:t>;</a:t>
            </a:r>
          </a:p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Altro….??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magine 3" descr="fulm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852936"/>
            <a:ext cx="1847867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7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cause derivate </a:t>
            </a:r>
            <a:r>
              <a:rPr lang="it-IT"/>
              <a:t>da </a:t>
            </a:r>
            <a:r>
              <a:rPr lang="it-IT" smtClean="0"/>
              <a:t>negligenze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Divieto di fumo</a:t>
            </a:r>
          </a:p>
          <a:p>
            <a:r>
              <a:rPr lang="it-IT" sz="2800" dirty="0" smtClean="0"/>
              <a:t>Corretto utilizzo apparecchi scaldanti (fornelli, piastre, caloriferi,…)</a:t>
            </a:r>
          </a:p>
          <a:p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</a:rPr>
              <a:t>….altro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??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42131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macchine, apparecchiature </a:t>
            </a:r>
            <a:r>
              <a:rPr lang="it-IT" dirty="0"/>
              <a:t>ed impianti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0040" y="1536226"/>
            <a:ext cx="7772400" cy="37338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Verifica e manutenzione: </a:t>
            </a:r>
            <a:r>
              <a:rPr lang="it-IT" sz="2800" dirty="0" smtClean="0">
                <a:solidFill>
                  <a:srgbClr val="FFC000"/>
                </a:solidFill>
              </a:rPr>
              <a:t> </a:t>
            </a:r>
            <a:r>
              <a:rPr lang="it-IT" sz="2800" dirty="0"/>
              <a:t>Corretto funzionamento dispositivi di </a:t>
            </a:r>
            <a:r>
              <a:rPr lang="it-IT" sz="2800" dirty="0" smtClean="0"/>
              <a:t>raffreddamento</a:t>
            </a:r>
          </a:p>
          <a:p>
            <a:r>
              <a:rPr lang="it-IT" sz="2800" dirty="0" smtClean="0"/>
              <a:t>Controllo tubazioni, raccordi, …. dove transitano sostanze infiammabili</a:t>
            </a:r>
          </a:p>
          <a:p>
            <a:r>
              <a:rPr lang="it-IT" sz="2800" dirty="0" smtClean="0">
                <a:solidFill>
                  <a:srgbClr val="FFC000"/>
                </a:solidFill>
              </a:rPr>
              <a:t>Rispetto istruzioni per l’uso</a:t>
            </a:r>
          </a:p>
        </p:txBody>
      </p:sp>
      <p:pic>
        <p:nvPicPr>
          <p:cNvPr id="3074" name="Picture 2" descr="C:\Programmi\Microsoft Office\MEDIA\CAGCAT10\j02523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826971" cy="111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marchio-ce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98320"/>
            <a:ext cx="4979408" cy="28575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98320"/>
            <a:ext cx="4572000" cy="2857500"/>
          </a:xfrm>
          <a:prstGeom prst="rect">
            <a:avLst/>
          </a:prstGeom>
        </p:spPr>
      </p:pic>
      <p:pic>
        <p:nvPicPr>
          <p:cNvPr id="7" name="Picture 2" descr="C:\Documents and Settings\ispra\Impostazioni locali\Temporary Internet Files\Content.IE5\Q3SPVXS5\MC90023838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98" y="544898"/>
            <a:ext cx="1071049" cy="9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1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azioni dolose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0" y="2967386"/>
            <a:ext cx="7772400" cy="37338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Vigilanza;</a:t>
            </a:r>
          </a:p>
        </p:txBody>
      </p:sp>
      <p:pic>
        <p:nvPicPr>
          <p:cNvPr id="1027" name="Picture 3" descr="C:\Documents and Settings\ispra\Impostazioni locali\Temporary Internet Files\Content.IE5\OA44ZG34\MC9002903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00808"/>
            <a:ext cx="3405612" cy="25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89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000" dirty="0" smtClean="0"/>
              <a:t>eccesso di materiali combustibili, liquidi infiammabili (</a:t>
            </a:r>
            <a:r>
              <a:rPr lang="it-IT" sz="3000" dirty="0"/>
              <a:t>o sostanze chimiche) non </a:t>
            </a:r>
            <a:r>
              <a:rPr lang="it-IT" sz="3000" dirty="0" smtClean="0"/>
              <a:t> opportunamente </a:t>
            </a:r>
            <a:r>
              <a:rPr lang="it-IT" sz="3000" dirty="0"/>
              <a:t>custoditi ed </a:t>
            </a:r>
            <a:r>
              <a:rPr lang="it-IT" sz="3000" dirty="0" smtClean="0"/>
              <a:t>in quantità </a:t>
            </a:r>
            <a:r>
              <a:rPr lang="it-IT" sz="3000" dirty="0"/>
              <a:t>superiore allo stretto </a:t>
            </a:r>
            <a:r>
              <a:rPr lang="it-IT" sz="3000" dirty="0" smtClean="0"/>
              <a:t>necessario (scarto/depositati/accumulati)</a:t>
            </a:r>
          </a:p>
          <a:p>
            <a:r>
              <a:rPr lang="it-IT" sz="3000" dirty="0"/>
              <a:t>carenza (o mancanza) dei necessari dispositivi di lotta agli </a:t>
            </a:r>
            <a:r>
              <a:rPr lang="it-IT" sz="3000" dirty="0" smtClean="0"/>
              <a:t>incendi</a:t>
            </a:r>
          </a:p>
          <a:p>
            <a:r>
              <a:rPr lang="it-IT" sz="3000" dirty="0"/>
              <a:t>carenza (o mancanza) di manutenzione dei mezzi, dispositivi ed impianti </a:t>
            </a:r>
            <a:r>
              <a:rPr lang="it-IT" sz="3000" dirty="0" smtClean="0"/>
              <a:t>antincendio</a:t>
            </a:r>
          </a:p>
          <a:p>
            <a:r>
              <a:rPr lang="it-IT" sz="3000" dirty="0" smtClean="0"/>
              <a:t>Controllo e vigilanza </a:t>
            </a: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Cause di propagazione degli incendi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7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C000"/>
                </a:solidFill>
              </a:rPr>
              <a:t>I rischi alle persone in caso d’incendio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fiamme e calore;</a:t>
            </a:r>
          </a:p>
          <a:p>
            <a:r>
              <a:rPr lang="it-IT" sz="3200" dirty="0" smtClean="0"/>
              <a:t>fumi </a:t>
            </a:r>
            <a:r>
              <a:rPr lang="it-IT" sz="3200" dirty="0"/>
              <a:t>e gas d’incendio;</a:t>
            </a:r>
          </a:p>
          <a:p>
            <a:r>
              <a:rPr lang="it-IT" sz="3200" dirty="0" smtClean="0"/>
              <a:t>fumi </a:t>
            </a:r>
            <a:r>
              <a:rPr lang="it-IT" sz="3200" dirty="0"/>
              <a:t>visibili.</a:t>
            </a:r>
          </a:p>
        </p:txBody>
      </p:sp>
    </p:spTree>
    <p:extLst>
      <p:ext uri="{BB962C8B-B14F-4D97-AF65-F5344CB8AC3E}">
        <p14:creationId xmlns:p14="http://schemas.microsoft.com/office/powerpoint/2010/main" xmlns="" val="33104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D.P.R. 151/2011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2060848"/>
            <a:ext cx="7125112" cy="120566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Principio di proporzionalità (classi A, B, C)</a:t>
            </a:r>
          </a:p>
        </p:txBody>
      </p:sp>
      <p:pic>
        <p:nvPicPr>
          <p:cNvPr id="2052" name="Picture 4" descr="C:\Documents and Settings\ispra\Impostazioni locali\Temporary Internet Files\Content.IE5\2KJLPR3C\MC9003465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28" y="2708920"/>
            <a:ext cx="3206789" cy="33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03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fiamme e calore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it-IT" sz="2800" dirty="0" smtClean="0"/>
              <a:t>Effetti sull’uomo (contatto diretto/indiretto):</a:t>
            </a:r>
          </a:p>
          <a:p>
            <a:r>
              <a:rPr lang="it-IT" dirty="0"/>
              <a:t>ustioni di vario grado,</a:t>
            </a:r>
          </a:p>
          <a:p>
            <a:r>
              <a:rPr lang="it-IT" dirty="0" smtClean="0"/>
              <a:t>ipertermia</a:t>
            </a:r>
            <a:r>
              <a:rPr lang="it-IT" dirty="0"/>
              <a:t>: aumento della temperatura corporea oltre i limiti fisiologici (&gt; 37° all’ascella);</a:t>
            </a:r>
          </a:p>
          <a:p>
            <a:r>
              <a:rPr lang="it-IT" dirty="0"/>
              <a:t>A</a:t>
            </a:r>
            <a:r>
              <a:rPr lang="it-IT" dirty="0" smtClean="0"/>
              <a:t>rresto </a:t>
            </a:r>
            <a:r>
              <a:rPr lang="it-IT" dirty="0"/>
              <a:t>della respirazione per collasso dei capillari sanguigni, dovuto all’aria molto </a:t>
            </a:r>
            <a:r>
              <a:rPr lang="it-IT" dirty="0" smtClean="0"/>
              <a:t>calda.</a:t>
            </a:r>
          </a:p>
          <a:p>
            <a:pPr marL="68580" indent="0">
              <a:buNone/>
            </a:pPr>
            <a:r>
              <a:rPr lang="it-IT" sz="2800" dirty="0" smtClean="0"/>
              <a:t>Effetti sull’ambiente:</a:t>
            </a:r>
          </a:p>
          <a:p>
            <a:r>
              <a:rPr lang="it-IT" dirty="0" smtClean="0"/>
              <a:t>Collasso strutture</a:t>
            </a:r>
          </a:p>
          <a:p>
            <a:r>
              <a:rPr lang="it-IT" dirty="0" smtClean="0"/>
              <a:t>Propagazione incendio</a:t>
            </a:r>
            <a:endParaRPr lang="it-IT" dirty="0"/>
          </a:p>
          <a:p>
            <a:pPr marL="6858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63261" y="3645024"/>
            <a:ext cx="34291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 è solo </a:t>
            </a:r>
          </a:p>
          <a:p>
            <a:pPr algn="ctr"/>
            <a:r>
              <a:rPr lang="it-I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l’inizio…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1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fumi e gas d’incendio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Carenza ossigeno</a:t>
            </a:r>
          </a:p>
          <a:p>
            <a:r>
              <a:rPr lang="it-IT" sz="2800" dirty="0" smtClean="0"/>
              <a:t>Effetti tossici</a:t>
            </a:r>
            <a:endParaRPr lang="it-IT" sz="2800" dirty="0"/>
          </a:p>
        </p:txBody>
      </p:sp>
      <p:pic>
        <p:nvPicPr>
          <p:cNvPr id="1027" name="Picture 3" descr="C:\Documents and Settings\ispra\Impostazioni locali\Temporary Internet Files\Content.IE5\OA44ZG34\MC9004261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4132567" cy="389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31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ctr"/>
            <a:r>
              <a:rPr lang="it-IT" dirty="0"/>
              <a:t>fumi visibili</a:t>
            </a:r>
          </a:p>
        </p:txBody>
      </p:sp>
      <p:pic>
        <p:nvPicPr>
          <p:cNvPr id="5127" name="Picture 7" descr="C:\Documents and Settings\ispra\Impostazioni locali\Temporary Internet Files\Content.IE5\Q3SPVXS5\MP9004490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084168" cy="40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5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Piano di emergenza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196752"/>
            <a:ext cx="4464496" cy="4430481"/>
          </a:xfrm>
        </p:spPr>
      </p:pic>
    </p:spTree>
    <p:extLst>
      <p:ext uri="{BB962C8B-B14F-4D97-AF65-F5344CB8AC3E}">
        <p14:creationId xmlns:p14="http://schemas.microsoft.com/office/powerpoint/2010/main" xmlns="" val="24852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16" y="0"/>
            <a:ext cx="9152816" cy="685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2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Contenuti del Piano di emergenza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1187624" y="4293096"/>
            <a:ext cx="208823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TATTICA: procedure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3614078" y="1392394"/>
            <a:ext cx="208823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STRATEGIA: definizione dei compiti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6048849" y="4293096"/>
            <a:ext cx="208823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LOGISTICA: strumenti (protezione </a:t>
            </a:r>
            <a:r>
              <a:rPr lang="it-IT" dirty="0" err="1" smtClean="0"/>
              <a:t>att</a:t>
            </a:r>
            <a:r>
              <a:rPr lang="it-IT" dirty="0" smtClean="0"/>
              <a:t>/pass)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0" y="2564904"/>
            <a:ext cx="39189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TRIANGOLO DELLA </a:t>
            </a:r>
          </a:p>
          <a:p>
            <a:pPr algn="ctr"/>
            <a:r>
              <a:rPr lang="it-IT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LOTTA  AGLI INCENDI !!</a:t>
            </a:r>
            <a:endParaRPr lang="it-IT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2" descr="C:\Users\Marco\AppData\Local\Microsoft\Windows\Temporary Internet Files\Content.IE5\FYNW37SD\MC9003036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2706083" cy="2753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46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Regole generali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176463"/>
          </a:xfrm>
        </p:spPr>
        <p:txBody>
          <a:bodyPr>
            <a:normAutofit fontScale="85000" lnSpcReduction="20000"/>
          </a:bodyPr>
          <a:lstStyle/>
          <a:p>
            <a:r>
              <a:rPr lang="it-IT" sz="3300" dirty="0"/>
              <a:t>camminare in modo sollecito, senza soste non </a:t>
            </a:r>
            <a:r>
              <a:rPr lang="it-IT" sz="3300" dirty="0" smtClean="0"/>
              <a:t>preordinate, senza correre, gridare o spingere chi ci precede;</a:t>
            </a:r>
          </a:p>
          <a:p>
            <a:pPr lvl="0"/>
            <a:r>
              <a:rPr lang="it-IT" sz="3300" dirty="0"/>
              <a:t>non utilizzare gli ascensori anche se funzionanti</a:t>
            </a:r>
            <a:r>
              <a:rPr lang="it-IT" sz="3300" dirty="0" smtClean="0"/>
              <a:t>;</a:t>
            </a:r>
          </a:p>
          <a:p>
            <a:pPr lvl="0"/>
            <a:r>
              <a:rPr lang="it-IT" sz="3300" dirty="0" smtClean="0"/>
              <a:t>raggiungere </a:t>
            </a:r>
            <a:r>
              <a:rPr lang="it-IT" sz="3300" dirty="0"/>
              <a:t>il “luogo sicuro” percorrendo le vie di emergenza indicate dalla apposita </a:t>
            </a:r>
            <a:r>
              <a:rPr lang="it-IT" sz="3300" dirty="0" smtClean="0"/>
              <a:t>segnaletica;</a:t>
            </a:r>
          </a:p>
          <a:p>
            <a:pPr lvl="0"/>
            <a:r>
              <a:rPr lang="it-IT" sz="3300" dirty="0" smtClean="0"/>
              <a:t>rimanere </a:t>
            </a:r>
            <a:r>
              <a:rPr lang="it-IT" sz="3300" dirty="0"/>
              <a:t>presso il luogo sicuro sino a quando il Coordinatore delle procedure di emergenza e di evacuazione o il suo delegato non abbia preso nota del nome.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0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coordinatore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209257"/>
          </a:xfrm>
        </p:spPr>
        <p:txBody>
          <a:bodyPr>
            <a:noAutofit/>
          </a:bodyPr>
          <a:lstStyle/>
          <a:p>
            <a:pPr lvl="0"/>
            <a:r>
              <a:rPr lang="it-IT" sz="2400" dirty="0">
                <a:solidFill>
                  <a:srgbClr val="FFC000"/>
                </a:solidFill>
              </a:rPr>
              <a:t>ordina, se necessario, l’evacuazione </a:t>
            </a:r>
            <a:r>
              <a:rPr lang="it-IT" sz="2400" dirty="0"/>
              <a:t>delle persone presenti nella zona interessata dall’emergenza; </a:t>
            </a:r>
            <a:endParaRPr lang="it-IT" sz="2400" dirty="0" smtClean="0"/>
          </a:p>
          <a:p>
            <a:pPr lvl="0"/>
            <a:r>
              <a:rPr lang="it-IT" sz="2400" dirty="0" smtClean="0"/>
              <a:t>sulla </a:t>
            </a:r>
            <a:r>
              <a:rPr lang="it-IT" sz="2400" dirty="0"/>
              <a:t>base della gravità dell’evento e delle possibili evoluzioni stabilisce i </a:t>
            </a:r>
            <a:r>
              <a:rPr lang="it-IT" sz="2400" dirty="0">
                <a:solidFill>
                  <a:srgbClr val="FFC000"/>
                </a:solidFill>
              </a:rPr>
              <a:t>percorsi di esodo alternativi </a:t>
            </a:r>
            <a:r>
              <a:rPr lang="it-IT" sz="2400" dirty="0"/>
              <a:t>da utilizzare;</a:t>
            </a:r>
          </a:p>
          <a:p>
            <a:pPr lvl="0"/>
            <a:r>
              <a:rPr lang="it-IT" sz="2400" dirty="0">
                <a:solidFill>
                  <a:srgbClr val="FFC000"/>
                </a:solidFill>
              </a:rPr>
              <a:t>impartisce disposizioni </a:t>
            </a:r>
            <a:r>
              <a:rPr lang="it-IT" sz="2400" dirty="0"/>
              <a:t>dirette agli addetti antincendio ed al personale dedicato all’emergenza (potrà, ad esempio, disporre la intercettazione degli impianti elettrici, idrici, del gas combustibile);</a:t>
            </a:r>
          </a:p>
          <a:p>
            <a:pPr lvl="0"/>
            <a:r>
              <a:rPr lang="it-IT" sz="2400" dirty="0" smtClean="0">
                <a:solidFill>
                  <a:srgbClr val="FFC000"/>
                </a:solidFill>
              </a:rPr>
              <a:t>Vieta l’accesso </a:t>
            </a:r>
            <a:r>
              <a:rPr lang="it-IT" sz="2400" dirty="0"/>
              <a:t>alle zone interessate dall’emergenza durante e dopo l’accadimento della stessa</a:t>
            </a:r>
            <a:r>
              <a:rPr lang="it-IT" sz="2400" dirty="0" smtClean="0"/>
              <a:t>.</a:t>
            </a:r>
          </a:p>
          <a:p>
            <a:r>
              <a:rPr lang="it-IT" sz="2400" dirty="0"/>
              <a:t>chiama e si rapporta con le autorità esterne (VVF, 118, ….);</a:t>
            </a:r>
          </a:p>
          <a:p>
            <a:pPr marL="68580" lvl="0" indent="0">
              <a:buNone/>
            </a:pP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9391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Rapporti con enti istituzionali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it-IT" dirty="0" smtClean="0">
                <a:solidFill>
                  <a:srgbClr val="FFC000"/>
                </a:solidFill>
              </a:rPr>
              <a:t>COORDINATORE DELLE EMERGENZE</a:t>
            </a:r>
          </a:p>
          <a:p>
            <a:pPr marL="68580" indent="0" algn="ctr">
              <a:buNone/>
            </a:pP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2339752" y="2376567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115616" y="2996952"/>
            <a:ext cx="3168352" cy="2367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Dispone di una via di comunicazione preferenziale (cellulare…)</a:t>
            </a:r>
            <a:endParaRPr lang="it-IT" sz="2000" dirty="0"/>
          </a:p>
        </p:txBody>
      </p:sp>
      <p:sp>
        <p:nvSpPr>
          <p:cNvPr id="6" name="Freccia in giù 5"/>
          <p:cNvSpPr/>
          <p:nvPr/>
        </p:nvSpPr>
        <p:spPr>
          <a:xfrm>
            <a:off x="6300192" y="2376567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076056" y="2996952"/>
            <a:ext cx="309634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Conosce i numeri telefonici di immediato utilizzo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40332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Addetti emergenze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37249"/>
          </a:xfrm>
        </p:spPr>
        <p:txBody>
          <a:bodyPr>
            <a:normAutofit fontScale="92500"/>
          </a:bodyPr>
          <a:lstStyle/>
          <a:p>
            <a:pPr lvl="0"/>
            <a:r>
              <a:rPr lang="it-IT" sz="2400" dirty="0"/>
              <a:t>se il fenomeno è alla portata delle potenzialità degli addetti antincendio </a:t>
            </a:r>
            <a:r>
              <a:rPr lang="it-IT" sz="2400" dirty="0">
                <a:solidFill>
                  <a:srgbClr val="FFC000"/>
                </a:solidFill>
              </a:rPr>
              <a:t>agiscono </a:t>
            </a:r>
            <a:r>
              <a:rPr lang="it-IT" sz="2400" dirty="0" smtClean="0">
                <a:solidFill>
                  <a:srgbClr val="FFC000"/>
                </a:solidFill>
              </a:rPr>
              <a:t>direttamente</a:t>
            </a:r>
            <a:r>
              <a:rPr lang="it-IT" sz="2400" dirty="0" smtClean="0"/>
              <a:t>;</a:t>
            </a:r>
            <a:endParaRPr lang="it-IT" sz="2400" dirty="0"/>
          </a:p>
          <a:p>
            <a:pPr lvl="0"/>
            <a:r>
              <a:rPr lang="it-IT" sz="2400" dirty="0"/>
              <a:t>se il fenomeno richiede l’intervento delle autorità esterne </a:t>
            </a:r>
            <a:r>
              <a:rPr lang="it-IT" sz="2400" dirty="0">
                <a:solidFill>
                  <a:srgbClr val="FFC000"/>
                </a:solidFill>
              </a:rPr>
              <a:t>avvisano tempestivamente Coordinatore delle procedure di emergenza </a:t>
            </a:r>
            <a:r>
              <a:rPr lang="it-IT" sz="2400" dirty="0"/>
              <a:t>e di evacuazione o il suo delegato e predispongono quanto necessario per permettere </a:t>
            </a:r>
            <a:r>
              <a:rPr lang="it-IT" sz="2400" dirty="0">
                <a:solidFill>
                  <a:srgbClr val="FFC000"/>
                </a:solidFill>
              </a:rPr>
              <a:t>l’agevole arrivo dei mezzi e delle squadre di soccorso </a:t>
            </a:r>
            <a:r>
              <a:rPr lang="it-IT" sz="2400" dirty="0"/>
              <a:t>nella zona dell’evento;</a:t>
            </a:r>
          </a:p>
          <a:p>
            <a:pPr marL="68580" lvl="0" indent="0">
              <a:buNone/>
            </a:pPr>
            <a:r>
              <a:rPr lang="it-IT" sz="2400" dirty="0" smtClean="0">
                <a:solidFill>
                  <a:srgbClr val="FFC000"/>
                </a:solidFill>
              </a:rPr>
              <a:t>SU RICHIESTA DEL COORDINATORE (o suo </a:t>
            </a:r>
            <a:r>
              <a:rPr lang="it-IT" sz="2400" dirty="0" err="1" smtClean="0">
                <a:solidFill>
                  <a:srgbClr val="FFC000"/>
                </a:solidFill>
              </a:rPr>
              <a:t>delegto</a:t>
            </a:r>
            <a:r>
              <a:rPr lang="it-IT" sz="2400" dirty="0" smtClean="0">
                <a:solidFill>
                  <a:srgbClr val="FFC000"/>
                </a:solidFill>
              </a:rPr>
              <a:t>)……</a:t>
            </a:r>
          </a:p>
          <a:p>
            <a:pPr lvl="0"/>
            <a:r>
              <a:rPr lang="it-IT" sz="2400" dirty="0" smtClean="0"/>
              <a:t>intervengono </a:t>
            </a:r>
            <a:r>
              <a:rPr lang="it-IT" sz="2400" dirty="0"/>
              <a:t>al fine di mettere in sicurezza </a:t>
            </a:r>
            <a:r>
              <a:rPr lang="it-IT" sz="2400" u="sng" dirty="0"/>
              <a:t>gli impianti tecnologici</a:t>
            </a:r>
            <a:r>
              <a:rPr lang="it-IT" sz="2400" dirty="0"/>
              <a:t>;</a:t>
            </a:r>
          </a:p>
          <a:p>
            <a:pPr lvl="0"/>
            <a:r>
              <a:rPr lang="it-IT" sz="2400" u="sng" dirty="0" smtClean="0"/>
              <a:t>collaborano </a:t>
            </a:r>
            <a:r>
              <a:rPr lang="it-IT" sz="2400" u="sng" dirty="0"/>
              <a:t>nella fase di evacuazione.</a:t>
            </a:r>
          </a:p>
          <a:p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xmlns="" val="34683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D.M. 26/8/92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2060848"/>
            <a:ext cx="7125112" cy="120566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Norme di prevenzione incendi per l’edilizia scolastica</a:t>
            </a:r>
          </a:p>
        </p:txBody>
      </p:sp>
      <p:pic>
        <p:nvPicPr>
          <p:cNvPr id="2052" name="Picture 4" descr="C:\Documents and Settings\ispra\Impostazioni locali\Temporary Internet Files\Content.IE5\2KJLPR3C\MC9003465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28" y="2708920"/>
            <a:ext cx="3206789" cy="33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05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Personale non docente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z="2400" dirty="0" smtClean="0"/>
              <a:t>Segnalare ad un addetto alle emergenze la presenza di un incendio</a:t>
            </a:r>
          </a:p>
          <a:p>
            <a:pPr lvl="0"/>
            <a:r>
              <a:rPr lang="it-IT" sz="2400" dirty="0" smtClean="0"/>
              <a:t>aiutare </a:t>
            </a:r>
            <a:r>
              <a:rPr lang="it-IT" sz="2400" dirty="0"/>
              <a:t>e indirizzare gli studenti, il pubblico e/o le persone in difficoltà verso </a:t>
            </a:r>
            <a:r>
              <a:rPr lang="it-IT" sz="2400" dirty="0" smtClean="0"/>
              <a:t>i punti </a:t>
            </a:r>
            <a:r>
              <a:rPr lang="it-IT" sz="2400" dirty="0"/>
              <a:t>di raccolta;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937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docenti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36504"/>
          </a:xfrm>
        </p:spPr>
        <p:txBody>
          <a:bodyPr>
            <a:normAutofit fontScale="92500" lnSpcReduction="10000"/>
          </a:bodyPr>
          <a:lstStyle/>
          <a:p>
            <a:pPr marL="68580" lvl="0" indent="0">
              <a:buNone/>
            </a:pPr>
            <a:r>
              <a:rPr lang="it-IT" dirty="0" smtClean="0">
                <a:solidFill>
                  <a:srgbClr val="FFC000"/>
                </a:solidFill>
              </a:rPr>
              <a:t>PRIMA….</a:t>
            </a:r>
          </a:p>
          <a:p>
            <a:pPr lvl="0"/>
            <a:r>
              <a:rPr lang="it-IT" dirty="0" smtClean="0"/>
              <a:t>illustra </a:t>
            </a:r>
            <a:r>
              <a:rPr lang="it-IT" dirty="0"/>
              <a:t>agli studenti il piano di emergenza e promuovere azioni di sensibilizzazione sulle problematiche derivanti dall’instaurarsi di una situazione che richiede l’esodo dall’edificio scolastico;</a:t>
            </a:r>
          </a:p>
          <a:p>
            <a:r>
              <a:rPr lang="it-IT" dirty="0"/>
              <a:t>nomina gli studenti “apri-chiudi fila” e illustra le modalità di esecuzione dei compiti loro affidati </a:t>
            </a:r>
          </a:p>
          <a:p>
            <a:pPr marL="68580" indent="0">
              <a:buNone/>
            </a:pPr>
            <a:r>
              <a:rPr lang="it-IT" dirty="0" smtClean="0">
                <a:solidFill>
                  <a:srgbClr val="FFC000"/>
                </a:solidFill>
              </a:rPr>
              <a:t>DURANTE…</a:t>
            </a:r>
          </a:p>
          <a:p>
            <a:r>
              <a:rPr lang="it-IT" dirty="0" smtClean="0"/>
              <a:t>Segnalare </a:t>
            </a:r>
            <a:r>
              <a:rPr lang="it-IT" dirty="0"/>
              <a:t>ad un </a:t>
            </a:r>
            <a:r>
              <a:rPr lang="it-IT" dirty="0" smtClean="0"/>
              <a:t> collaboratore o ad un addetto </a:t>
            </a:r>
            <a:r>
              <a:rPr lang="it-IT" dirty="0"/>
              <a:t>alle emergenze la presenza di un </a:t>
            </a:r>
            <a:r>
              <a:rPr lang="it-IT" dirty="0" smtClean="0"/>
              <a:t>incendio</a:t>
            </a:r>
          </a:p>
          <a:p>
            <a:pPr lvl="0"/>
            <a:r>
              <a:rPr lang="it-IT" dirty="0" smtClean="0"/>
              <a:t>portare </a:t>
            </a:r>
            <a:r>
              <a:rPr lang="it-IT" dirty="0"/>
              <a:t>con sé il registro di classe per effettuare un controllo delle presenze ad evacuazione avvenuta;</a:t>
            </a:r>
          </a:p>
          <a:p>
            <a:pPr lvl="0"/>
            <a:r>
              <a:rPr lang="it-IT" dirty="0"/>
              <a:t>una volta raggiunto il luogo sicuro fa pervenire al Coordinatore delle procedure di emergenza e di evacuazione o al suo delegato, </a:t>
            </a:r>
            <a:r>
              <a:rPr lang="it-IT" dirty="0" smtClean="0"/>
              <a:t>(eventualmente tramite </a:t>
            </a:r>
            <a:r>
              <a:rPr lang="it-IT" dirty="0"/>
              <a:t>i ragazzi individuati come chiudi – </a:t>
            </a:r>
            <a:r>
              <a:rPr lang="it-IT" dirty="0" smtClean="0"/>
              <a:t>fila) </a:t>
            </a:r>
            <a:r>
              <a:rPr lang="it-IT" dirty="0"/>
              <a:t>il modulo di evacuazione </a:t>
            </a:r>
            <a:r>
              <a:rPr lang="it-IT" dirty="0" smtClean="0"/>
              <a:t>accuratamente compilato.</a:t>
            </a:r>
          </a:p>
          <a:p>
            <a:pPr marL="68580" lvl="0" indent="0">
              <a:buNone/>
            </a:pPr>
            <a:r>
              <a:rPr lang="it-IT" dirty="0" smtClean="0">
                <a:solidFill>
                  <a:srgbClr val="FFC000"/>
                </a:solidFill>
              </a:rPr>
              <a:t>NB: Copie </a:t>
            </a:r>
            <a:r>
              <a:rPr lang="it-IT" dirty="0">
                <a:solidFill>
                  <a:srgbClr val="FFC000"/>
                </a:solidFill>
              </a:rPr>
              <a:t>in bianco di tale modulo </a:t>
            </a:r>
            <a:r>
              <a:rPr lang="it-IT" dirty="0" smtClean="0">
                <a:solidFill>
                  <a:srgbClr val="FFC000"/>
                </a:solidFill>
              </a:rPr>
              <a:t>devono essere </a:t>
            </a:r>
            <a:r>
              <a:rPr lang="it-IT" dirty="0">
                <a:solidFill>
                  <a:srgbClr val="FFC000"/>
                </a:solidFill>
              </a:rPr>
              <a:t>custodite all’interno del registro di classe.</a:t>
            </a:r>
          </a:p>
          <a:p>
            <a:endParaRPr lang="it-IT" dirty="0" smtClean="0"/>
          </a:p>
        </p:txBody>
      </p:sp>
      <p:sp>
        <p:nvSpPr>
          <p:cNvPr id="4" name="Fine 3">
            <a:hlinkClick r:id="rId2" action="ppaction://hlinksldjump" highlightClick="1"/>
          </p:cNvPr>
          <p:cNvSpPr/>
          <p:nvPr/>
        </p:nvSpPr>
        <p:spPr>
          <a:xfrm>
            <a:off x="8100392" y="6440271"/>
            <a:ext cx="864096" cy="29425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80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studenti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2952328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In ogni classe, sono individuati gli studenti:</a:t>
            </a:r>
          </a:p>
          <a:p>
            <a:pPr marL="68580" indent="0">
              <a:buNone/>
            </a:pPr>
            <a:r>
              <a:rPr lang="it-IT" sz="2400" dirty="0" smtClean="0"/>
              <a:t>	- </a:t>
            </a:r>
            <a:r>
              <a:rPr lang="it-IT" sz="2400" dirty="0" err="1"/>
              <a:t>aprifila</a:t>
            </a:r>
            <a:r>
              <a:rPr lang="it-IT" sz="2400" dirty="0"/>
              <a:t>: (es. lo studente più vicino alla porta di uscita dall'aula)</a:t>
            </a:r>
          </a:p>
          <a:p>
            <a:pPr marL="68580" indent="0">
              <a:buNone/>
            </a:pPr>
            <a:r>
              <a:rPr lang="it-IT" sz="2400" dirty="0" smtClean="0"/>
              <a:t>	- </a:t>
            </a:r>
            <a:r>
              <a:rPr lang="it-IT" sz="2400" dirty="0" err="1"/>
              <a:t>chiudifila</a:t>
            </a:r>
            <a:r>
              <a:rPr lang="it-IT" sz="2400" dirty="0"/>
              <a:t>: (es, lo studente più distante dalla porta di uscita </a:t>
            </a:r>
            <a:r>
              <a:rPr lang="it-IT" sz="2400" dirty="0" smtClean="0"/>
              <a:t>	dall'aula</a:t>
            </a:r>
            <a:r>
              <a:rPr lang="it-IT" sz="2400" dirty="0"/>
              <a:t>)</a:t>
            </a:r>
          </a:p>
          <a:p>
            <a:endParaRPr lang="it-IT" sz="2400" dirty="0" smtClean="0"/>
          </a:p>
          <a:p>
            <a:r>
              <a:rPr lang="it-IT" sz="2400" dirty="0" smtClean="0">
                <a:solidFill>
                  <a:srgbClr val="FFC000"/>
                </a:solidFill>
              </a:rPr>
              <a:t>Segnalare al docente, ad </a:t>
            </a:r>
            <a:r>
              <a:rPr lang="it-IT" sz="2400" dirty="0">
                <a:solidFill>
                  <a:srgbClr val="FFC000"/>
                </a:solidFill>
              </a:rPr>
              <a:t>un  collaboratore o ad un addetto alle emergenze la presenza di un incendio</a:t>
            </a:r>
          </a:p>
          <a:p>
            <a:endParaRPr lang="it-IT" dirty="0"/>
          </a:p>
          <a:p>
            <a:pPr marL="6858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363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8640"/>
            <a:ext cx="8640960" cy="5040560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Nel caso venga dato l’ordine di procedere all’esodo gli studenti </a:t>
            </a:r>
            <a:r>
              <a:rPr lang="it-IT" sz="2400" dirty="0">
                <a:solidFill>
                  <a:srgbClr val="FFC000"/>
                </a:solidFill>
              </a:rPr>
              <a:t>che si trovano in classe </a:t>
            </a:r>
            <a:r>
              <a:rPr lang="it-IT" sz="2400" dirty="0" smtClean="0">
                <a:solidFill>
                  <a:srgbClr val="FFC000"/>
                </a:solidFill>
              </a:rPr>
              <a:t>devono:</a:t>
            </a:r>
          </a:p>
          <a:p>
            <a:pPr marL="68580" indent="0">
              <a:buNone/>
            </a:pPr>
            <a:r>
              <a:rPr lang="it-IT" sz="2400" dirty="0" smtClean="0"/>
              <a:t>	- </a:t>
            </a:r>
            <a:r>
              <a:rPr lang="it-IT" sz="2400" dirty="0"/>
              <a:t>interrompere immediatamente l’attività;</a:t>
            </a:r>
          </a:p>
          <a:p>
            <a:pPr marL="68580" indent="0">
              <a:buNone/>
            </a:pPr>
            <a:r>
              <a:rPr lang="it-IT" sz="2400" dirty="0"/>
              <a:t>	- tralasciare il recupero di oggetti personali (libri, cartelle, ecc.);</a:t>
            </a:r>
          </a:p>
          <a:p>
            <a:pPr marL="68580" indent="0">
              <a:buNone/>
            </a:pPr>
            <a:r>
              <a:rPr lang="it-IT" sz="2400" dirty="0"/>
              <a:t>	- mantenere un atteggiamento tale da non indurre al panico i propri </a:t>
            </a:r>
            <a:r>
              <a:rPr lang="it-IT" sz="2400" dirty="0" smtClean="0"/>
              <a:t>	compagni</a:t>
            </a:r>
            <a:r>
              <a:rPr lang="it-IT" sz="2400" dirty="0"/>
              <a:t>;</a:t>
            </a:r>
          </a:p>
          <a:p>
            <a:pPr marL="68580" indent="0">
              <a:buNone/>
            </a:pPr>
            <a:r>
              <a:rPr lang="it-IT" sz="2400" dirty="0"/>
              <a:t>	- seguire le indicazioni dell’insegnante che accompagnerà la classe </a:t>
            </a:r>
            <a:r>
              <a:rPr lang="it-IT" sz="2400" dirty="0" smtClean="0"/>
              <a:t>	per assicurare </a:t>
            </a:r>
            <a:r>
              <a:rPr lang="it-IT" sz="2400" dirty="0"/>
              <a:t>il rispetto delle precedenze;</a:t>
            </a:r>
          </a:p>
          <a:p>
            <a:pPr marL="68580" indent="0">
              <a:buNone/>
            </a:pPr>
            <a:r>
              <a:rPr lang="it-IT" sz="2400" dirty="0"/>
              <a:t>	- mantenere l’ordine e l’unità della classe durante e dopo l’esodo;</a:t>
            </a:r>
          </a:p>
          <a:p>
            <a:pPr marL="68580" indent="0">
              <a:buNone/>
            </a:pPr>
            <a:r>
              <a:rPr lang="it-IT" sz="2400" dirty="0"/>
              <a:t>	- disporsi in fila evitando grida e richiami (la fila sarà aperta dai due </a:t>
            </a:r>
            <a:r>
              <a:rPr lang="it-IT" sz="2400" dirty="0" smtClean="0"/>
              <a:t>	compagni designati come </a:t>
            </a:r>
            <a:r>
              <a:rPr lang="it-IT" sz="2400" dirty="0"/>
              <a:t>apri - fila e chiusa dai due chiudi - fila);</a:t>
            </a:r>
          </a:p>
          <a:p>
            <a:pPr marL="68580" indent="0">
              <a:buNone/>
            </a:pPr>
            <a:r>
              <a:rPr lang="it-IT" sz="2400" dirty="0"/>
              <a:t>	</a:t>
            </a:r>
            <a:endParaRPr lang="it-IT" sz="2400" dirty="0" smtClean="0">
              <a:solidFill>
                <a:srgbClr val="FFC000"/>
              </a:solidFill>
            </a:endParaRPr>
          </a:p>
          <a:p>
            <a:r>
              <a:rPr lang="it-IT" sz="2400" dirty="0" smtClean="0"/>
              <a:t>Nel caso venga dato l’ordine di procedere all’esodo gli studenti che </a:t>
            </a:r>
            <a:r>
              <a:rPr lang="it-IT" sz="2400" dirty="0" smtClean="0">
                <a:solidFill>
                  <a:srgbClr val="FFC000"/>
                </a:solidFill>
              </a:rPr>
              <a:t>non si trovano in classe</a:t>
            </a:r>
            <a:r>
              <a:rPr lang="it-IT" sz="2400" dirty="0" smtClean="0"/>
              <a:t> devono aggregarsi alla prima persona adulta che incontrano.</a:t>
            </a:r>
          </a:p>
          <a:p>
            <a:pPr marL="68580" indent="0">
              <a:buNone/>
            </a:pPr>
            <a:endParaRPr lang="it-IT" dirty="0" smtClean="0"/>
          </a:p>
          <a:p>
            <a:pPr marL="6858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31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PROVE DI EVACUAZIONE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9793" y="2060848"/>
            <a:ext cx="864096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10000"/>
              </a:lnSpc>
              <a:spcBef>
                <a:spcPts val="300"/>
              </a:spcBef>
              <a:spcAft>
                <a:spcPts val="1100"/>
              </a:spcAft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Frutiger 45 Light" pitchFamily="34" charset="0"/>
              </a:rPr>
              <a:t>CONOSCENZA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Frutiger 45 Light" pitchFamily="34" charset="0"/>
              </a:rPr>
              <a:t>(E CONSAPEVOLEZZA) DELL’IDONEITÀ DELLE VIE DI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Frutiger 45 Light" pitchFamily="34" charset="0"/>
              </a:rPr>
              <a:t>ESODO</a:t>
            </a:r>
          </a:p>
          <a:p>
            <a:pPr lvl="2" algn="just">
              <a:lnSpc>
                <a:spcPct val="110000"/>
              </a:lnSpc>
              <a:spcBef>
                <a:spcPts val="300"/>
              </a:spcBef>
              <a:spcAft>
                <a:spcPts val="1100"/>
              </a:spcAft>
            </a:pPr>
            <a:r>
              <a:rPr lang="it-IT" sz="2000" b="1" dirty="0" smtClean="0">
                <a:solidFill>
                  <a:srgbClr val="FFC000"/>
                </a:solidFill>
                <a:latin typeface="Frutiger 45 Light" pitchFamily="34" charset="0"/>
              </a:rPr>
              <a:t>INFORMAZIONE </a:t>
            </a:r>
            <a:r>
              <a:rPr lang="it-IT" sz="2000" b="1" dirty="0">
                <a:solidFill>
                  <a:srgbClr val="FFC000"/>
                </a:solidFill>
                <a:latin typeface="Frutiger 45 Light" pitchFamily="34" charset="0"/>
              </a:rPr>
              <a:t>SULLE VIE DA PERCORRERE </a:t>
            </a:r>
          </a:p>
          <a:p>
            <a:pPr lvl="2" algn="just">
              <a:lnSpc>
                <a:spcPct val="110000"/>
              </a:lnSpc>
              <a:spcBef>
                <a:spcPts val="300"/>
              </a:spcBef>
              <a:spcAft>
                <a:spcPts val="1100"/>
              </a:spcAft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Frutiger 45 Light" pitchFamily="34" charset="0"/>
              </a:rPr>
              <a:t>CORRETTA INFORMAZIONE SUL COMPORTAMENTO DA TENERE IN CASO DI SINISTRO</a:t>
            </a:r>
          </a:p>
        </p:txBody>
      </p:sp>
    </p:spTree>
    <p:extLst>
      <p:ext uri="{BB962C8B-B14F-4D97-AF65-F5344CB8AC3E}">
        <p14:creationId xmlns:p14="http://schemas.microsoft.com/office/powerpoint/2010/main" xmlns="" val="42751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Vie di esodo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u="sng" dirty="0">
                <a:solidFill>
                  <a:srgbClr val="FFC000"/>
                </a:solidFill>
              </a:rPr>
              <a:t>tenute costantemente </a:t>
            </a:r>
            <a:r>
              <a:rPr lang="it-IT" sz="2400" u="sng" dirty="0" smtClean="0">
                <a:solidFill>
                  <a:srgbClr val="FFC000"/>
                </a:solidFill>
              </a:rPr>
              <a:t>sgombre</a:t>
            </a:r>
            <a:endParaRPr lang="it-IT" sz="2400" u="sng" dirty="0">
              <a:solidFill>
                <a:srgbClr val="FFC000"/>
              </a:solidFill>
            </a:endParaRPr>
          </a:p>
          <a:p>
            <a:r>
              <a:rPr lang="it-IT" sz="2400" dirty="0" smtClean="0"/>
              <a:t>in </a:t>
            </a:r>
            <a:r>
              <a:rPr lang="it-IT" sz="2400" dirty="0"/>
              <a:t>numero e dimensioni adeguate alla estensione del luogo di lavoro, </a:t>
            </a:r>
            <a:r>
              <a:rPr lang="it-IT" sz="2400" dirty="0" smtClean="0"/>
              <a:t>nonché </a:t>
            </a:r>
            <a:r>
              <a:rPr lang="it-IT" sz="2400" dirty="0"/>
              <a:t>al numero massimo </a:t>
            </a:r>
            <a:r>
              <a:rPr lang="it-IT" sz="2400" dirty="0" smtClean="0"/>
              <a:t>delle persone presenti;</a:t>
            </a:r>
            <a:endParaRPr lang="it-IT" sz="2400" dirty="0"/>
          </a:p>
          <a:p>
            <a:r>
              <a:rPr lang="it-IT" sz="2400" dirty="0" smtClean="0"/>
              <a:t>evidenziate </a:t>
            </a:r>
            <a:r>
              <a:rPr lang="it-IT" sz="2400" dirty="0"/>
              <a:t>da apposita segnaletica, conforme alle norme vigenti;</a:t>
            </a:r>
          </a:p>
          <a:p>
            <a:r>
              <a:rPr lang="it-IT" sz="2400" dirty="0" smtClean="0"/>
              <a:t>munite</a:t>
            </a:r>
            <a:r>
              <a:rPr lang="it-IT" sz="2400" dirty="0"/>
              <a:t>, quando necessario, di opportuna </a:t>
            </a:r>
            <a:r>
              <a:rPr lang="it-IT" sz="2400" dirty="0" smtClean="0"/>
              <a:t>illuminazione</a:t>
            </a:r>
          </a:p>
          <a:p>
            <a:r>
              <a:rPr lang="it-IT" sz="2400" u="sng" dirty="0" smtClean="0">
                <a:solidFill>
                  <a:srgbClr val="FFC000"/>
                </a:solidFill>
              </a:rPr>
              <a:t>Apribili a semplice spinta</a:t>
            </a:r>
            <a:endParaRPr lang="it-IT" sz="2400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2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980728"/>
            <a:ext cx="7772400" cy="4353273"/>
          </a:xfrm>
        </p:spPr>
        <p:txBody>
          <a:bodyPr>
            <a:normAutofit/>
          </a:bodyPr>
          <a:lstStyle/>
          <a:p>
            <a:pPr defTabSz="957263" eaLnBrk="1" hangingPunct="1"/>
            <a:r>
              <a:rPr lang="it-IT" b="1" dirty="0" smtClean="0"/>
              <a:t>CAPACITÀ DI DEFLUSSO</a:t>
            </a:r>
            <a:r>
              <a:rPr lang="it-IT" dirty="0" smtClean="0"/>
              <a:t>: </a:t>
            </a:r>
            <a:r>
              <a:rPr lang="it-IT" b="1" dirty="0" smtClean="0"/>
              <a:t>Numero massimo di persone che possono defluire attraverso il modulo di uscita</a:t>
            </a:r>
          </a:p>
          <a:p>
            <a:pPr marL="68580" indent="0" defTabSz="957263" eaLnBrk="1" hangingPunct="1">
              <a:buNone/>
            </a:pPr>
            <a:endParaRPr lang="it-IT" b="1" dirty="0" smtClean="0"/>
          </a:p>
          <a:p>
            <a:pPr defTabSz="957263" eaLnBrk="1" hangingPunct="1"/>
            <a:r>
              <a:rPr lang="it-IT" b="1" dirty="0" smtClean="0"/>
              <a:t>DENSITÀ DI AFFOLLAMENTO: Maggior numero prevedibile di persone presenti per m</a:t>
            </a:r>
            <a:r>
              <a:rPr lang="it-IT" b="1" baseline="30000" dirty="0" smtClean="0"/>
              <a:t>2</a:t>
            </a:r>
            <a:r>
              <a:rPr lang="it-IT" b="1" dirty="0" smtClean="0"/>
              <a:t> di superficie del pavimento</a:t>
            </a:r>
          </a:p>
          <a:p>
            <a:pPr marL="68580" indent="0" defTabSz="957263" eaLnBrk="1" hangingPunct="1">
              <a:buNone/>
            </a:pPr>
            <a:endParaRPr lang="it-IT" b="1" dirty="0" smtClean="0"/>
          </a:p>
          <a:p>
            <a:pPr defTabSz="957263" eaLnBrk="1" hangingPunct="1"/>
            <a:r>
              <a:rPr lang="it-IT" b="1" dirty="0" smtClean="0"/>
              <a:t>MASSIMO AFFOLLAMENTO IPOTIZZABILE: Densità di affollamento </a:t>
            </a:r>
            <a:r>
              <a:rPr lang="it-IT" b="1" dirty="0"/>
              <a:t>X</a:t>
            </a:r>
            <a:r>
              <a:rPr lang="it-IT" b="1" dirty="0" smtClean="0"/>
              <a:t> la superficie lorda del pavimento </a:t>
            </a:r>
          </a:p>
        </p:txBody>
      </p:sp>
    </p:spTree>
    <p:extLst>
      <p:ext uri="{BB962C8B-B14F-4D97-AF65-F5344CB8AC3E}">
        <p14:creationId xmlns:p14="http://schemas.microsoft.com/office/powerpoint/2010/main" xmlns="" val="34064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modulo di uscita</a:t>
            </a:r>
            <a:endParaRPr lang="it-IT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100" y="1593851"/>
            <a:ext cx="8473380" cy="47874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/>
            <a:r>
              <a:rPr lang="it-IT" sz="1800" b="1" dirty="0" smtClean="0"/>
              <a:t>Unità di misura della larghezza delle vie di uscita (porte, corridoi, scale, ...)</a:t>
            </a:r>
            <a:r>
              <a:rPr lang="it-IT" sz="1800" dirty="0" smtClean="0"/>
              <a:t> </a:t>
            </a:r>
          </a:p>
          <a:p>
            <a:pPr defTabSz="957263"/>
            <a:r>
              <a:rPr lang="it-IT" sz="1800" b="1" dirty="0" smtClean="0"/>
              <a:t>Esprime la larghezza media occupata da  una persona: 0,60 metri</a:t>
            </a:r>
          </a:p>
          <a:p>
            <a:pPr marL="68580" indent="0" algn="ctr" defTabSz="957263">
              <a:buNone/>
            </a:pPr>
            <a:r>
              <a:rPr lang="it-IT" sz="1800" b="1" dirty="0" smtClean="0">
                <a:solidFill>
                  <a:srgbClr val="FFC000"/>
                </a:solidFill>
              </a:rPr>
              <a:t>IL MODULO NON E’ FRAZIONABILE</a:t>
            </a:r>
            <a:r>
              <a:rPr lang="it-IT" sz="1800" dirty="0" smtClean="0">
                <a:solidFill>
                  <a:srgbClr val="FFC000"/>
                </a:solidFill>
              </a:rPr>
              <a:t> </a:t>
            </a:r>
          </a:p>
          <a:p>
            <a:pPr marL="68580" indent="0" defTabSz="957263">
              <a:buNone/>
            </a:pPr>
            <a:r>
              <a:rPr lang="it-IT" sz="1800" b="1" dirty="0" smtClean="0"/>
              <a:t>Esempi:</a:t>
            </a:r>
          </a:p>
          <a:p>
            <a:pPr marL="68580" indent="0" defTabSz="957263">
              <a:buNone/>
            </a:pPr>
            <a:r>
              <a:rPr lang="it-IT" dirty="0" smtClean="0"/>
              <a:t>		   </a:t>
            </a:r>
            <a:r>
              <a:rPr lang="it-IT" sz="1800" b="1" dirty="0" smtClean="0"/>
              <a:t>Larghezza porta	     Numero di moduli</a:t>
            </a:r>
          </a:p>
          <a:p>
            <a:pPr marL="68580" indent="0" defTabSz="957263">
              <a:spcBef>
                <a:spcPct val="50000"/>
              </a:spcBef>
              <a:buNone/>
            </a:pPr>
            <a:r>
              <a:rPr lang="it-IT" sz="1800" b="1" dirty="0" smtClean="0"/>
              <a:t>		         120 (cm)		   2</a:t>
            </a:r>
          </a:p>
          <a:p>
            <a:pPr marL="68580" indent="0" defTabSz="957263">
              <a:buNone/>
            </a:pPr>
            <a:r>
              <a:rPr lang="it-IT" sz="1800" b="1" dirty="0" smtClean="0"/>
              <a:t>		         180 (cm)		   3</a:t>
            </a:r>
          </a:p>
          <a:p>
            <a:pPr marL="68580" indent="0" defTabSz="957263">
              <a:buNone/>
            </a:pPr>
            <a:r>
              <a:rPr lang="it-IT" sz="1800" b="1" dirty="0" smtClean="0"/>
              <a:t>		           90 (cm)		   1</a:t>
            </a:r>
          </a:p>
          <a:p>
            <a:pPr marL="68580" indent="0" defTabSz="957263">
              <a:buNone/>
            </a:pPr>
            <a:r>
              <a:rPr lang="it-IT" sz="1800" b="1" dirty="0" smtClean="0"/>
              <a:t>	     	         </a:t>
            </a:r>
            <a:r>
              <a:rPr lang="it-IT" sz="1800" b="1" dirty="0" smtClean="0">
                <a:solidFill>
                  <a:srgbClr val="FFC000"/>
                </a:solidFill>
              </a:rPr>
              <a:t>200 (cm)		   </a:t>
            </a:r>
            <a:r>
              <a:rPr lang="it-IT" sz="2800" b="1" dirty="0" smtClean="0">
                <a:solidFill>
                  <a:srgbClr val="FFC000"/>
                </a:solidFill>
              </a:rPr>
              <a:t>? </a:t>
            </a:r>
            <a:endParaRPr lang="it-IT" sz="18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8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segnaletica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608512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 smtClean="0"/>
              <a:t>divieto </a:t>
            </a:r>
            <a:r>
              <a:rPr lang="it-IT" dirty="0"/>
              <a:t>(forma rotonda e colorazione rossa), che “vietano” un determinato </a:t>
            </a:r>
            <a:r>
              <a:rPr lang="it-IT" dirty="0" smtClean="0"/>
              <a:t>comportamento dal </a:t>
            </a:r>
            <a:r>
              <a:rPr lang="it-IT" dirty="0"/>
              <a:t>quale può derivare un danno (ad esempio “divieto di spegnere con acqua”);</a:t>
            </a:r>
          </a:p>
          <a:p>
            <a:r>
              <a:rPr lang="it-IT" b="1" dirty="0" smtClean="0"/>
              <a:t>avvertimento </a:t>
            </a:r>
            <a:r>
              <a:rPr lang="it-IT" dirty="0"/>
              <a:t>(forma triangolare e colorazione gialla), che “avvertono” la presenza di </a:t>
            </a:r>
            <a:r>
              <a:rPr lang="it-IT" dirty="0" smtClean="0"/>
              <a:t>un determinato </a:t>
            </a:r>
            <a:r>
              <a:rPr lang="it-IT" dirty="0"/>
              <a:t>rischio (ad esempio “materiale comburente”);</a:t>
            </a:r>
          </a:p>
          <a:p>
            <a:r>
              <a:rPr lang="it-IT" b="1" dirty="0" smtClean="0"/>
              <a:t>prescrizione </a:t>
            </a:r>
            <a:r>
              <a:rPr lang="it-IT" dirty="0"/>
              <a:t>(forma rotonda e colorazione azzurra), che “prescrivono” l’utilizzo </a:t>
            </a:r>
            <a:r>
              <a:rPr lang="it-IT" dirty="0" smtClean="0"/>
              <a:t>di opportuni </a:t>
            </a:r>
            <a:r>
              <a:rPr lang="it-IT" dirty="0"/>
              <a:t>dispositivi di sicurezza (ad esempio “protezione obbligatoria degli occhi”);</a:t>
            </a:r>
          </a:p>
          <a:p>
            <a:r>
              <a:rPr lang="it-IT" b="1" dirty="0" smtClean="0"/>
              <a:t>salvataggio </a:t>
            </a:r>
            <a:r>
              <a:rPr lang="it-IT" dirty="0"/>
              <a:t>(forma rettangolare/quadrata e colorazione verde), che </a:t>
            </a:r>
            <a:r>
              <a:rPr lang="it-IT" dirty="0" smtClean="0"/>
              <a:t>forniscono informazioni </a:t>
            </a:r>
            <a:r>
              <a:rPr lang="it-IT" dirty="0"/>
              <a:t>di “salvataggio” (ad esempio su di un percorso/uscita di emergenza);</a:t>
            </a:r>
          </a:p>
          <a:p>
            <a:r>
              <a:rPr lang="it-IT" b="1" dirty="0" smtClean="0"/>
              <a:t>soccorso </a:t>
            </a:r>
            <a:r>
              <a:rPr lang="it-IT" dirty="0"/>
              <a:t>(forma rettangolare e quadrata e colorazione verde), che forniscono </a:t>
            </a:r>
            <a:r>
              <a:rPr lang="it-IT" dirty="0" smtClean="0"/>
              <a:t>informazioni di </a:t>
            </a:r>
            <a:r>
              <a:rPr lang="it-IT" dirty="0"/>
              <a:t>“soccorso” (ad esempio sull’ubicazione della barella);</a:t>
            </a:r>
          </a:p>
          <a:p>
            <a:r>
              <a:rPr lang="it-IT" b="1" dirty="0" smtClean="0"/>
              <a:t>antincendio </a:t>
            </a:r>
            <a:r>
              <a:rPr lang="it-IT" dirty="0"/>
              <a:t>(forma rettangolare/quadrata e colorazione rossa), che forniscono </a:t>
            </a:r>
            <a:r>
              <a:rPr lang="it-IT" dirty="0" smtClean="0"/>
              <a:t>informazioni sull’ubicazione </a:t>
            </a:r>
            <a:r>
              <a:rPr lang="it-IT" dirty="0"/>
              <a:t>di attrezzature antincendio (ad esempio sul posizionamento di un </a:t>
            </a:r>
            <a:r>
              <a:rPr lang="it-IT" dirty="0" smtClean="0"/>
              <a:t>estintore portatile</a:t>
            </a:r>
            <a:r>
              <a:rPr lang="it-IT" dirty="0"/>
              <a:t>);</a:t>
            </a:r>
          </a:p>
          <a:p>
            <a:r>
              <a:rPr lang="it-IT" b="1" dirty="0" smtClean="0"/>
              <a:t>evidenziano </a:t>
            </a:r>
            <a:r>
              <a:rPr lang="it-IT" b="1" dirty="0"/>
              <a:t>ostacoli </a:t>
            </a:r>
            <a:r>
              <a:rPr lang="it-IT" dirty="0"/>
              <a:t>(colorazione bianco/rossa o giallo/nera) che evidenziano </a:t>
            </a:r>
            <a:r>
              <a:rPr lang="it-IT" dirty="0" smtClean="0"/>
              <a:t>ostacoli (ad </a:t>
            </a:r>
            <a:r>
              <a:rPr lang="it-IT" dirty="0"/>
              <a:t>esempio un architrave basso).</a:t>
            </a:r>
          </a:p>
        </p:txBody>
      </p:sp>
    </p:spTree>
    <p:extLst>
      <p:ext uri="{BB962C8B-B14F-4D97-AF65-F5344CB8AC3E}">
        <p14:creationId xmlns:p14="http://schemas.microsoft.com/office/powerpoint/2010/main" xmlns="" val="41587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41"/>
          <p:cNvSpPr>
            <a:spLocks noChangeArrowheads="1"/>
          </p:cNvSpPr>
          <p:nvPr/>
        </p:nvSpPr>
        <p:spPr bwMode="auto">
          <a:xfrm>
            <a:off x="827584" y="161925"/>
            <a:ext cx="7632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3600" cap="all" dirty="0" smtClean="0">
                <a:latin typeface="+mj-lt"/>
                <a:ea typeface="+mj-ea"/>
                <a:cs typeface="+mj-cs"/>
              </a:rPr>
              <a:t>norma </a:t>
            </a:r>
            <a:r>
              <a:rPr lang="it-IT" sz="3600" cap="all" dirty="0">
                <a:latin typeface="+mj-lt"/>
                <a:ea typeface="+mj-ea"/>
                <a:cs typeface="+mj-cs"/>
              </a:rPr>
              <a:t>UNI EN ISO 7010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2419580" y="191683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VECCHIA</a:t>
            </a:r>
            <a:endParaRPr lang="it-IT" dirty="0"/>
          </a:p>
        </p:txBody>
      </p:sp>
      <p:sp>
        <p:nvSpPr>
          <p:cNvPr id="35" name="Rettangolo 34"/>
          <p:cNvSpPr/>
          <p:nvPr/>
        </p:nvSpPr>
        <p:spPr>
          <a:xfrm>
            <a:off x="5966308" y="1916832"/>
            <a:ext cx="98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NUOVA</a:t>
            </a:r>
            <a:endParaRPr lang="it-IT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11782"/>
            <a:ext cx="2170219" cy="217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737" y="2411782"/>
            <a:ext cx="2225258" cy="21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Definizioni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80728"/>
            <a:ext cx="9036495" cy="4878071"/>
          </a:xfrm>
        </p:spPr>
        <p:txBody>
          <a:bodyPr>
            <a:normAutofit fontScale="92500" lnSpcReduction="20000"/>
          </a:bodyPr>
          <a:lstStyle/>
          <a:p>
            <a:r>
              <a:rPr lang="it-IT" sz="2600" b="1" dirty="0" smtClean="0"/>
              <a:t>Combustione: </a:t>
            </a:r>
            <a:r>
              <a:rPr lang="it-IT" sz="2600" dirty="0" smtClean="0"/>
              <a:t>reazione </a:t>
            </a:r>
            <a:r>
              <a:rPr lang="it-IT" sz="2600" dirty="0"/>
              <a:t>di </a:t>
            </a:r>
            <a:r>
              <a:rPr lang="it-IT" sz="2600" u="sng" dirty="0" smtClean="0"/>
              <a:t>ossidazione del combustibile </a:t>
            </a:r>
            <a:r>
              <a:rPr lang="it-IT" sz="2600" dirty="0"/>
              <a:t>accompagnata da sviluppo di luce e calore, con </a:t>
            </a:r>
            <a:r>
              <a:rPr lang="it-IT" sz="2600" dirty="0" smtClean="0"/>
              <a:t>o senza fiamma; </a:t>
            </a:r>
          </a:p>
          <a:p>
            <a:r>
              <a:rPr lang="it-IT" sz="2600" b="1" dirty="0" smtClean="0"/>
              <a:t>Combustibile: </a:t>
            </a:r>
            <a:r>
              <a:rPr lang="it-IT" sz="2600" dirty="0"/>
              <a:t>sostanza capace di bruciare all’aria, fornendo </a:t>
            </a:r>
            <a:r>
              <a:rPr lang="it-IT" sz="2600" dirty="0" smtClean="0"/>
              <a:t>energia; </a:t>
            </a:r>
            <a:r>
              <a:rPr lang="it-IT" sz="2600" dirty="0"/>
              <a:t>i combustibili possono essere S, L, G</a:t>
            </a:r>
            <a:r>
              <a:rPr lang="it-IT" sz="2600" dirty="0" smtClean="0"/>
              <a:t>;</a:t>
            </a:r>
          </a:p>
          <a:p>
            <a:r>
              <a:rPr lang="it-IT" sz="2600" b="1" dirty="0" smtClean="0">
                <a:solidFill>
                  <a:srgbClr val="FFC000"/>
                </a:solidFill>
              </a:rPr>
              <a:t>Comburente: </a:t>
            </a:r>
            <a:r>
              <a:rPr lang="it-IT" sz="2600" dirty="0"/>
              <a:t>sostanza che </a:t>
            </a:r>
            <a:r>
              <a:rPr lang="it-IT" sz="2600" dirty="0" smtClean="0"/>
              <a:t>mantiene </a:t>
            </a:r>
            <a:r>
              <a:rPr lang="it-IT" sz="2600" dirty="0"/>
              <a:t>la </a:t>
            </a:r>
            <a:r>
              <a:rPr lang="it-IT" sz="2600" dirty="0" smtClean="0"/>
              <a:t>combustione (</a:t>
            </a:r>
            <a:r>
              <a:rPr lang="it-IT" sz="2600" u="sng" dirty="0" smtClean="0"/>
              <a:t>agente ossidante</a:t>
            </a:r>
            <a:r>
              <a:rPr lang="it-IT" sz="2600" dirty="0" smtClean="0"/>
              <a:t>), generalmente </a:t>
            </a:r>
            <a:r>
              <a:rPr lang="it-IT" sz="2600" dirty="0"/>
              <a:t>essa è </a:t>
            </a:r>
            <a:r>
              <a:rPr lang="it-IT" sz="2600" dirty="0" smtClean="0"/>
              <a:t>costituita dall’ossigeno </a:t>
            </a:r>
            <a:r>
              <a:rPr lang="it-IT" sz="2600" dirty="0"/>
              <a:t>presente </a:t>
            </a:r>
            <a:r>
              <a:rPr lang="it-IT" sz="2600" dirty="0" smtClean="0"/>
              <a:t>nell’aria;</a:t>
            </a:r>
          </a:p>
          <a:p>
            <a:r>
              <a:rPr lang="it-IT" sz="2600" b="1" dirty="0" smtClean="0">
                <a:solidFill>
                  <a:srgbClr val="FFC000"/>
                </a:solidFill>
              </a:rPr>
              <a:t>Temperatura di infiammabilità (</a:t>
            </a:r>
            <a:r>
              <a:rPr lang="it-IT" sz="2600" b="1" dirty="0" err="1" smtClean="0">
                <a:solidFill>
                  <a:srgbClr val="FFC000"/>
                </a:solidFill>
              </a:rPr>
              <a:t>Tfl</a:t>
            </a:r>
            <a:r>
              <a:rPr lang="it-IT" sz="2600" b="1" dirty="0" smtClean="0">
                <a:solidFill>
                  <a:srgbClr val="FFC000"/>
                </a:solidFill>
              </a:rPr>
              <a:t>): </a:t>
            </a:r>
            <a:r>
              <a:rPr lang="it-IT" sz="2600" dirty="0"/>
              <a:t>temperatura minima alla quale un </a:t>
            </a:r>
            <a:r>
              <a:rPr lang="it-IT" sz="2600" dirty="0" smtClean="0"/>
              <a:t>combustibile (solido </a:t>
            </a:r>
            <a:r>
              <a:rPr lang="it-IT" sz="2600" dirty="0"/>
              <a:t>o liquido) emette </a:t>
            </a:r>
            <a:r>
              <a:rPr lang="it-IT" sz="2600" i="1" u="sng" dirty="0">
                <a:solidFill>
                  <a:srgbClr val="FFC000"/>
                </a:solidFill>
              </a:rPr>
              <a:t>vapori</a:t>
            </a: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/>
              <a:t>in quantità sufficiente a fornire con l’aria una miscela infiammabile che </a:t>
            </a:r>
            <a:r>
              <a:rPr lang="it-IT" sz="2600" dirty="0" smtClean="0"/>
              <a:t>possa dare </a:t>
            </a:r>
            <a:r>
              <a:rPr lang="it-IT" sz="2600" dirty="0"/>
              <a:t>inizio ad una combustione in presenze di un </a:t>
            </a:r>
            <a:r>
              <a:rPr lang="it-IT" sz="2600" dirty="0" smtClean="0"/>
              <a:t>innesco;</a:t>
            </a:r>
          </a:p>
          <a:p>
            <a:r>
              <a:rPr lang="it-IT" sz="2600" b="1" dirty="0" smtClean="0">
                <a:solidFill>
                  <a:srgbClr val="FFC000"/>
                </a:solidFill>
              </a:rPr>
              <a:t>Temperatura di accensione (Ti): </a:t>
            </a:r>
            <a:r>
              <a:rPr lang="it-IT" sz="2600" dirty="0"/>
              <a:t>temperatura minima alla quale </a:t>
            </a:r>
            <a:r>
              <a:rPr lang="it-IT" sz="2600" dirty="0" smtClean="0"/>
              <a:t>un combustibile </a:t>
            </a:r>
            <a:r>
              <a:rPr lang="it-IT" sz="2600" dirty="0"/>
              <a:t>inizia spontaneamente a bruciare in presenza di </a:t>
            </a:r>
            <a:r>
              <a:rPr lang="it-IT" sz="2600" dirty="0" smtClean="0"/>
              <a:t> ossigeno;</a:t>
            </a:r>
            <a:endParaRPr lang="it-IT" sz="2600" b="1" dirty="0" smtClean="0"/>
          </a:p>
          <a:p>
            <a:endParaRPr lang="it-IT" sz="2000" b="1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122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s-10_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886104"/>
            <a:ext cx="2018466" cy="186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1" descr="s-11_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918" y="912381"/>
            <a:ext cx="1979996" cy="18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3" descr="s-12_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478" y="3089489"/>
            <a:ext cx="2008436" cy="185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 descr="s-13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6" y="3054101"/>
            <a:ext cx="1975296" cy="184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483" y="3089490"/>
            <a:ext cx="1955372" cy="18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483" y="886104"/>
            <a:ext cx="1899876" cy="186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161" y="949755"/>
            <a:ext cx="1799752" cy="17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161" y="3166122"/>
            <a:ext cx="1875785" cy="16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58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3" descr="estintor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83768" y="3561575"/>
            <a:ext cx="1896190" cy="1834508"/>
          </a:xfr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71"/>
          <a:stretch>
            <a:fillRect/>
          </a:stretch>
        </p:blipFill>
        <p:spPr bwMode="auto">
          <a:xfrm>
            <a:off x="4812582" y="1118863"/>
            <a:ext cx="1919658" cy="18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106" y="3586003"/>
            <a:ext cx="2048792" cy="18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118863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1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Prova a riconoscere il significato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916832"/>
            <a:ext cx="3079229" cy="30792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062611"/>
            <a:ext cx="1866900" cy="18669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020448" y="348378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VECCHIA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93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1829" y="1903989"/>
            <a:ext cx="2232379" cy="204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79920"/>
            <a:ext cx="2072924" cy="206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 descr="s-07_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44541"/>
            <a:ext cx="1776901" cy="170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191472" y="348378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VECCHIA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626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" t="2422" r="4431" b="37980"/>
          <a:stretch/>
        </p:blipFill>
        <p:spPr bwMode="auto">
          <a:xfrm>
            <a:off x="1187624" y="296728"/>
            <a:ext cx="2592208" cy="259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6" t="4104" r="10316" b="40080"/>
          <a:stretch/>
        </p:blipFill>
        <p:spPr bwMode="auto">
          <a:xfrm>
            <a:off x="5228391" y="260648"/>
            <a:ext cx="2628288" cy="26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5" t="3216" r="6710" b="37276"/>
          <a:stretch/>
        </p:blipFill>
        <p:spPr bwMode="auto">
          <a:xfrm>
            <a:off x="3275856" y="3139592"/>
            <a:ext cx="2592208" cy="259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2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24744"/>
            <a:ext cx="7772400" cy="3733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it-IT" sz="4000" dirty="0" smtClean="0">
                <a:solidFill>
                  <a:srgbClr val="FFC000"/>
                </a:solidFill>
              </a:rPr>
              <a:t>IMPORTANTE: i </a:t>
            </a:r>
            <a:r>
              <a:rPr lang="it-IT" sz="4000" dirty="0">
                <a:solidFill>
                  <a:srgbClr val="FFC000"/>
                </a:solidFill>
              </a:rPr>
              <a:t>cartelli devono essere controllati regolarmente, sottoposti ad opportuna </a:t>
            </a:r>
            <a:r>
              <a:rPr lang="it-IT" sz="4000" dirty="0" smtClean="0">
                <a:solidFill>
                  <a:srgbClr val="FFC000"/>
                </a:solidFill>
              </a:rPr>
              <a:t>manutenzione e</a:t>
            </a:r>
            <a:r>
              <a:rPr lang="it-IT" sz="4000" dirty="0">
                <a:solidFill>
                  <a:srgbClr val="FFC000"/>
                </a:solidFill>
              </a:rPr>
              <a:t>, quando necessario, </a:t>
            </a:r>
            <a:r>
              <a:rPr lang="it-IT" sz="4000" dirty="0" smtClean="0">
                <a:solidFill>
                  <a:srgbClr val="FFC000"/>
                </a:solidFill>
              </a:rPr>
              <a:t>sostituiti o rimossi!</a:t>
            </a:r>
            <a:endParaRPr lang="it-IT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6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53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Immagine 53" descr="S-01_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9283"/>
            <a:ext cx="790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8890" y="1928812"/>
            <a:ext cx="933450" cy="933450"/>
          </a:xfrm>
          <a:prstGeom prst="rect">
            <a:avLst/>
          </a:prstGeom>
        </p:spPr>
      </p:pic>
      <p:sp>
        <p:nvSpPr>
          <p:cNvPr id="2" name="Per 1"/>
          <p:cNvSpPr/>
          <p:nvPr/>
        </p:nvSpPr>
        <p:spPr>
          <a:xfrm>
            <a:off x="-252536" y="3429000"/>
            <a:ext cx="2016224" cy="3253878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Trova i 3 errori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734839" y="2805319"/>
            <a:ext cx="1501552" cy="4667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800" b="1" dirty="0" smtClean="0">
                <a:solidFill>
                  <a:schemeClr val="bg1"/>
                </a:solidFill>
              </a:rPr>
              <a:t>oppure</a:t>
            </a:r>
            <a:endParaRPr lang="it-IT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4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Punti critici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numero </a:t>
            </a:r>
            <a:r>
              <a:rPr lang="it-IT" sz="2800" dirty="0"/>
              <a:t>di piani dell’edificio;</a:t>
            </a:r>
          </a:p>
          <a:p>
            <a:r>
              <a:rPr lang="it-IT" sz="2800" dirty="0" smtClean="0"/>
              <a:t>numero </a:t>
            </a:r>
            <a:r>
              <a:rPr lang="it-IT" sz="2800" dirty="0"/>
              <a:t>di persone presenti all’interno dell’ ufficio;</a:t>
            </a:r>
          </a:p>
          <a:p>
            <a:r>
              <a:rPr lang="it-IT" sz="2800" dirty="0" smtClean="0"/>
              <a:t>alla </a:t>
            </a:r>
            <a:r>
              <a:rPr lang="it-IT" sz="2800" dirty="0"/>
              <a:t>presenza di </a:t>
            </a:r>
            <a:r>
              <a:rPr lang="it-IT" sz="2800" dirty="0">
                <a:solidFill>
                  <a:srgbClr val="FFC000"/>
                </a:solidFill>
              </a:rPr>
              <a:t>pubblico </a:t>
            </a:r>
            <a:r>
              <a:rPr lang="it-IT" sz="2800" dirty="0" smtClean="0">
                <a:solidFill>
                  <a:srgbClr val="FFC000"/>
                </a:solidFill>
              </a:rPr>
              <a:t>occasionale</a:t>
            </a:r>
            <a:r>
              <a:rPr lang="it-IT" sz="2800" dirty="0"/>
              <a:t> </a:t>
            </a:r>
            <a:r>
              <a:rPr lang="it-IT" sz="2800" dirty="0" smtClean="0">
                <a:solidFill>
                  <a:srgbClr val="FFC000"/>
                </a:solidFill>
              </a:rPr>
              <a:t>(ditte esterne, clienti, ….) </a:t>
            </a:r>
            <a:r>
              <a:rPr lang="it-IT" sz="2800" dirty="0"/>
              <a:t>che non può avere dimestichezza con i luoghi di </a:t>
            </a:r>
            <a:r>
              <a:rPr lang="it-IT" sz="2800" dirty="0" smtClean="0"/>
              <a:t>lavoro in </a:t>
            </a:r>
            <a:r>
              <a:rPr lang="it-IT" sz="2800" dirty="0"/>
              <a:t>genere, e con le uscite di emergenza in particolare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Presenza disabili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3287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Ma Chi sono i disabili??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Deficit fisici</a:t>
            </a:r>
          </a:p>
          <a:p>
            <a:r>
              <a:rPr lang="it-IT" sz="2800" dirty="0"/>
              <a:t>Deficit</a:t>
            </a:r>
            <a:r>
              <a:rPr lang="it-IT" sz="2800" dirty="0" smtClean="0"/>
              <a:t> visivi</a:t>
            </a:r>
          </a:p>
          <a:p>
            <a:r>
              <a:rPr lang="it-IT" sz="2800" dirty="0" smtClean="0"/>
              <a:t>Deficit uditivi</a:t>
            </a:r>
          </a:p>
          <a:p>
            <a:r>
              <a:rPr lang="it-IT" sz="2800" dirty="0" smtClean="0"/>
              <a:t>Deficit cognitivi (difficoltà nell’apprendimento)</a:t>
            </a:r>
          </a:p>
          <a:p>
            <a:r>
              <a:rPr lang="it-IT" sz="2800" dirty="0" smtClean="0"/>
              <a:t>Donne in gravidanza</a:t>
            </a:r>
          </a:p>
          <a:p>
            <a:r>
              <a:rPr lang="it-IT" sz="2800" dirty="0" smtClean="0"/>
              <a:t>Cardiopatici (ed in generali affetti da patologie che generano stati di ansia e stress)</a:t>
            </a:r>
          </a:p>
        </p:txBody>
      </p:sp>
    </p:spTree>
    <p:extLst>
      <p:ext uri="{BB962C8B-B14F-4D97-AF65-F5344CB8AC3E}">
        <p14:creationId xmlns:p14="http://schemas.microsoft.com/office/powerpoint/2010/main" xmlns="" val="34988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8850"/>
            <a:ext cx="3816424" cy="557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72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Gli incendi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16833"/>
            <a:ext cx="479292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Sono combustioni senza controllo</a:t>
            </a:r>
          </a:p>
          <a:p>
            <a:r>
              <a:rPr lang="it-IT" sz="2400" b="1" dirty="0" smtClean="0">
                <a:solidFill>
                  <a:srgbClr val="FFC000"/>
                </a:solidFill>
              </a:rPr>
              <a:t>prevenzione</a:t>
            </a:r>
            <a:r>
              <a:rPr lang="it-IT" sz="2400" dirty="0" smtClean="0">
                <a:sym typeface="Wingdings" pitchFamily="2" charset="2"/>
              </a:rPr>
              <a:t></a:t>
            </a:r>
            <a:r>
              <a:rPr lang="it-IT" sz="2400" dirty="0" smtClean="0"/>
              <a:t> sorveglianza presidi, eliminazione e controllo possibili </a:t>
            </a:r>
            <a:r>
              <a:rPr lang="it-IT" sz="2400" u="sng" dirty="0" smtClean="0">
                <a:solidFill>
                  <a:srgbClr val="FFC000"/>
                </a:solidFill>
              </a:rPr>
              <a:t>concause </a:t>
            </a:r>
          </a:p>
          <a:p>
            <a:r>
              <a:rPr lang="it-IT" sz="2400" b="1" dirty="0" smtClean="0">
                <a:solidFill>
                  <a:srgbClr val="FFC000"/>
                </a:solidFill>
              </a:rPr>
              <a:t>protezione</a:t>
            </a:r>
            <a:r>
              <a:rPr lang="it-IT" sz="2400" dirty="0" smtClean="0">
                <a:sym typeface="Wingdings" pitchFamily="2" charset="2"/>
              </a:rPr>
              <a:t></a:t>
            </a:r>
            <a:r>
              <a:rPr lang="it-IT" sz="2400" dirty="0" smtClean="0"/>
              <a:t> attiva, passiva,gestione emergenze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601" y="1412776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3498"/>
            <a:ext cx="402853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087" y="-30610"/>
            <a:ext cx="4067944" cy="534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9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33930" cy="46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8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314656" cy="50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01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7081"/>
            <a:ext cx="6984776" cy="49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83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16"/>
            <a:ext cx="4160064" cy="530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702" y="-1457"/>
            <a:ext cx="3870351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77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704"/>
            <a:ext cx="4248125" cy="548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69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4210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terremoto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19672" y="548680"/>
            <a:ext cx="5821730" cy="5056751"/>
          </a:xfrm>
        </p:spPr>
      </p:pic>
    </p:spTree>
    <p:extLst>
      <p:ext uri="{BB962C8B-B14F-4D97-AF65-F5344CB8AC3E}">
        <p14:creationId xmlns:p14="http://schemas.microsoft.com/office/powerpoint/2010/main" xmlns="" val="23773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137249"/>
          </a:xfrm>
        </p:spPr>
        <p:txBody>
          <a:bodyPr/>
          <a:lstStyle/>
          <a:p>
            <a:pPr lvl="2"/>
            <a:r>
              <a:rPr lang="it-IT" sz="2400" b="1" dirty="0" smtClean="0">
                <a:latin typeface="Frutiger 45 Light" pitchFamily="34" charset="0"/>
              </a:rPr>
              <a:t>Conoscere il proprio ambiente di lavoro</a:t>
            </a:r>
          </a:p>
          <a:p>
            <a:pPr lvl="2"/>
            <a:r>
              <a:rPr lang="it-IT" sz="2400" b="1" dirty="0" smtClean="0">
                <a:latin typeface="Frutiger 45 Light" pitchFamily="34" charset="0"/>
              </a:rPr>
              <a:t>Pianificare le procedure da mettere in atto</a:t>
            </a:r>
          </a:p>
          <a:p>
            <a:pPr lvl="2">
              <a:buNone/>
            </a:pPr>
            <a:endParaRPr lang="it-IT" sz="2400" b="1" dirty="0">
              <a:latin typeface="Frutiger 45 Light" pitchFamily="34" charset="0"/>
            </a:endParaRP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42105"/>
          </a:xfrm>
        </p:spPr>
        <p:txBody>
          <a:bodyPr/>
          <a:lstStyle/>
          <a:p>
            <a:pPr algn="ctr"/>
            <a:r>
              <a:rPr lang="it-IT" dirty="0" err="1" smtClean="0"/>
              <a:t>PRIMA…</a:t>
            </a:r>
            <a:endParaRPr lang="it-IT" dirty="0"/>
          </a:p>
        </p:txBody>
      </p:sp>
      <p:pic>
        <p:nvPicPr>
          <p:cNvPr id="2054" name="Picture 6" descr="C:\Users\Marco\AppData\Local\Microsoft\Windows\Temporary Internet Files\Content.IE5\E0P361YF\MC9003207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301637" cy="2955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9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137249"/>
          </a:xfrm>
        </p:spPr>
        <p:txBody>
          <a:bodyPr/>
          <a:lstStyle/>
          <a:p>
            <a:pPr lvl="2"/>
            <a:r>
              <a:rPr lang="it-IT" sz="2400" b="1" dirty="0">
                <a:latin typeface="Frutiger 45 Light" pitchFamily="34" charset="0"/>
              </a:rPr>
              <a:t>Mantenere la calma evitando di gridare.</a:t>
            </a:r>
          </a:p>
          <a:p>
            <a:pPr lvl="2"/>
            <a:r>
              <a:rPr lang="it-IT" sz="2400" b="1" dirty="0">
                <a:latin typeface="Frutiger 45 Light" pitchFamily="34" charset="0"/>
              </a:rPr>
              <a:t>Non cercare di precipitarsi frettolosamente all’esterno ma individuare il punto più sicuro dell’ambiente in cui ci si trova; ad esempio:</a:t>
            </a:r>
          </a:p>
          <a:p>
            <a:pPr lvl="4">
              <a:buFontTx/>
              <a:buChar char="•"/>
            </a:pPr>
            <a:r>
              <a:rPr lang="it-IT" sz="2400" b="1" dirty="0" smtClean="0">
                <a:latin typeface="Frutiger 45 Light" pitchFamily="34" charset="0"/>
              </a:rPr>
              <a:t>pareti </a:t>
            </a:r>
            <a:r>
              <a:rPr lang="it-IT" sz="2400" b="1" dirty="0">
                <a:latin typeface="Frutiger 45 Light" pitchFamily="34" charset="0"/>
              </a:rPr>
              <a:t>portanti,</a:t>
            </a:r>
          </a:p>
          <a:p>
            <a:pPr lvl="4">
              <a:buFontTx/>
              <a:buChar char="•"/>
            </a:pPr>
            <a:r>
              <a:rPr lang="it-IT" sz="2400" b="1" dirty="0" smtClean="0">
                <a:latin typeface="Frutiger 45 Light" pitchFamily="34" charset="0"/>
              </a:rPr>
              <a:t>architravi</a:t>
            </a:r>
            <a:r>
              <a:rPr lang="it-IT" sz="2400" b="1" dirty="0">
                <a:latin typeface="Frutiger 45 Light" pitchFamily="34" charset="0"/>
              </a:rPr>
              <a:t>,</a:t>
            </a:r>
          </a:p>
          <a:p>
            <a:pPr lvl="4">
              <a:buFontTx/>
              <a:buChar char="•"/>
            </a:pPr>
            <a:r>
              <a:rPr lang="it-IT" sz="2400" b="1" dirty="0" smtClean="0">
                <a:latin typeface="Frutiger 45 Light" pitchFamily="34" charset="0"/>
              </a:rPr>
              <a:t>pilastri</a:t>
            </a:r>
            <a:r>
              <a:rPr lang="it-IT" sz="2400" b="1" dirty="0">
                <a:latin typeface="Frutiger 45 Light" pitchFamily="34" charset="0"/>
              </a:rPr>
              <a:t>,</a:t>
            </a:r>
          </a:p>
          <a:p>
            <a:pPr lvl="4">
              <a:buFontTx/>
              <a:buChar char="•"/>
            </a:pPr>
            <a:r>
              <a:rPr lang="it-IT" sz="2400" b="1" dirty="0" smtClean="0">
                <a:latin typeface="Frutiger 45 Light" pitchFamily="34" charset="0"/>
              </a:rPr>
              <a:t>sotto </a:t>
            </a:r>
            <a:r>
              <a:rPr lang="it-IT" sz="2400" b="1" dirty="0">
                <a:latin typeface="Frutiger 45 Light" pitchFamily="34" charset="0"/>
              </a:rPr>
              <a:t>scrivanie e tavoli robusti.</a:t>
            </a: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42105"/>
          </a:xfrm>
        </p:spPr>
        <p:txBody>
          <a:bodyPr/>
          <a:lstStyle/>
          <a:p>
            <a:pPr algn="ctr"/>
            <a:r>
              <a:rPr lang="it-IT" dirty="0" smtClean="0"/>
              <a:t>Durante…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99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latin typeface="Frutiger 45 Light" pitchFamily="34" charset="0"/>
              </a:rPr>
              <a:t>Evitare di portarsi vicino a:</a:t>
            </a:r>
          </a:p>
          <a:p>
            <a:pPr marL="868680" lvl="2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2800" b="1" dirty="0">
                <a:latin typeface="Frutiger 45 Light" pitchFamily="34" charset="0"/>
              </a:rPr>
              <a:t>		</a:t>
            </a:r>
            <a:r>
              <a:rPr lang="it-IT" sz="2800" b="1" dirty="0" smtClean="0">
                <a:latin typeface="Frutiger 45 Light" pitchFamily="34" charset="0"/>
              </a:rPr>
              <a:t>- balconi </a:t>
            </a:r>
            <a:r>
              <a:rPr lang="it-IT" sz="2800" b="1" dirty="0">
                <a:latin typeface="Frutiger 45 Light" pitchFamily="34" charset="0"/>
              </a:rPr>
              <a:t>e terrazzi,</a:t>
            </a:r>
          </a:p>
          <a:p>
            <a:pPr marL="868680" lvl="2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2800" b="1" dirty="0">
                <a:latin typeface="Frutiger 45 Light" pitchFamily="34" charset="0"/>
              </a:rPr>
              <a:t>		- centro della stanza,</a:t>
            </a:r>
          </a:p>
          <a:p>
            <a:pPr marL="868680" lvl="2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2800" b="1" dirty="0">
                <a:latin typeface="Frutiger 45 Light" pitchFamily="34" charset="0"/>
              </a:rPr>
              <a:t>		- vetrate,</a:t>
            </a:r>
          </a:p>
          <a:p>
            <a:pPr marL="868680" lvl="2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it-IT" sz="2800" b="1" dirty="0">
                <a:latin typeface="Frutiger 45 Light" pitchFamily="34" charset="0"/>
              </a:rPr>
              <a:t>		- scaffali a parete.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44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2995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Triangolo del fuoco </a:t>
            </a:r>
            <a:br>
              <a:rPr lang="it-IT" dirty="0" smtClean="0"/>
            </a:br>
            <a:r>
              <a:rPr lang="it-IT" dirty="0" smtClean="0">
                <a:solidFill>
                  <a:srgbClr val="FFFF00"/>
                </a:solidFill>
              </a:rPr>
              <a:t>meccanismo di retroazione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2198" y="1484784"/>
            <a:ext cx="4405786" cy="3024336"/>
          </a:xfrm>
        </p:spPr>
        <p:txBody>
          <a:bodyPr>
            <a:normAutofit/>
          </a:bodyPr>
          <a:lstStyle/>
          <a:p>
            <a:r>
              <a:rPr lang="it-IT" dirty="0" smtClean="0"/>
              <a:t>Comburente a sufficienza</a:t>
            </a:r>
          </a:p>
          <a:p>
            <a:r>
              <a:rPr lang="it-IT" dirty="0" smtClean="0"/>
              <a:t>Energia innesco sufficiente</a:t>
            </a:r>
          </a:p>
          <a:p>
            <a:r>
              <a:rPr lang="it-IT" dirty="0" smtClean="0"/>
              <a:t>Combustibile in grado di generare vapori/gas</a:t>
            </a:r>
          </a:p>
          <a:p>
            <a:endParaRPr lang="it-IT" dirty="0"/>
          </a:p>
        </p:txBody>
      </p:sp>
      <p:pic>
        <p:nvPicPr>
          <p:cNvPr id="1032" name="Picture 8" descr="C:\Documents and Settings\ispra\Impostazioni locali\Temporary Internet Files\Content.IE5\2KJLPR3C\MP9003876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793" y="3379641"/>
            <a:ext cx="278809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ispra\Impostazioni locali\Temporary Internet Files\Content.IE5\2KJLPR3C\MC9002909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1490804" cy="16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ispra\Impostazioni locali\Temporary Internet Files\Content.IE5\6YY7SB2M\MC9002979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96136" y="3907590"/>
            <a:ext cx="2952328" cy="22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00572" y="1396404"/>
            <a:ext cx="25990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ENERGIA </a:t>
            </a:r>
          </a:p>
          <a:p>
            <a:pPr algn="ctr"/>
            <a:r>
              <a:rPr lang="it-IT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(non solo calore)</a:t>
            </a:r>
            <a:endParaRPr lang="it-IT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Marco\AppData\Local\Microsoft\Windows\Temporary Internet Files\Content.IE5\FYNW37SD\MC90030368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348880"/>
            <a:ext cx="2706083" cy="2753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9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836712"/>
            <a:ext cx="8640960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74320">
              <a:spcBef>
                <a:spcPts val="700"/>
              </a:spcBef>
              <a:buClr>
                <a:srgbClr val="2DA2BF"/>
              </a:buClr>
              <a:buSzPct val="85000"/>
              <a:buFont typeface="Wingdings 3" pitchFamily="18" charset="2"/>
              <a:buChar char=""/>
            </a:pPr>
            <a:r>
              <a:rPr lang="it-IT" sz="2400" b="1" dirty="0" smtClean="0">
                <a:solidFill>
                  <a:prstClr val="white"/>
                </a:solidFill>
                <a:latin typeface="Frutiger 45 Light" pitchFamily="34" charset="0"/>
              </a:rPr>
              <a:t>Al termine dell’evento sismico:</a:t>
            </a:r>
            <a:endParaRPr lang="it-IT" sz="2400" b="1" dirty="0">
              <a:solidFill>
                <a:prstClr val="white"/>
              </a:solidFill>
              <a:latin typeface="Frutiger 45 Light" pitchFamily="34" charset="0"/>
            </a:endParaRPr>
          </a:p>
          <a:p>
            <a:pPr marL="1600200" lvl="3" indent="-274320">
              <a:spcBef>
                <a:spcPts val="700"/>
              </a:spcBef>
              <a:buClr>
                <a:srgbClr val="2DA2BF"/>
              </a:buClr>
              <a:buSzPct val="85000"/>
              <a:buFontTx/>
              <a:buChar char="•"/>
            </a:pPr>
            <a:r>
              <a:rPr lang="it-IT" sz="2400" b="1" u="sng" dirty="0" smtClean="0">
                <a:solidFill>
                  <a:prstClr val="white"/>
                </a:solidFill>
                <a:latin typeface="Frutiger 45 Light" pitchFamily="34" charset="0"/>
              </a:rPr>
              <a:t>non prendere l’iniziativa di evacuazione</a:t>
            </a:r>
            <a:r>
              <a:rPr lang="it-IT" sz="2400" b="1" dirty="0" smtClean="0">
                <a:solidFill>
                  <a:prstClr val="white"/>
                </a:solidFill>
                <a:latin typeface="Frutiger 45 Light" pitchFamily="34" charset="0"/>
              </a:rPr>
              <a:t>, a meno che non si ravvisino situazione di </a:t>
            </a:r>
            <a:r>
              <a:rPr lang="it-IT" sz="2400" b="1" dirty="0" smtClean="0">
                <a:solidFill>
                  <a:srgbClr val="FFC000"/>
                </a:solidFill>
                <a:latin typeface="Frutiger 45 Light" pitchFamily="34" charset="0"/>
              </a:rPr>
              <a:t>pericolo grave ed immediato </a:t>
            </a:r>
            <a:r>
              <a:rPr lang="it-IT" sz="2400" b="1" dirty="0" smtClean="0">
                <a:latin typeface="Frutiger 45 Light" pitchFamily="34" charset="0"/>
              </a:rPr>
              <a:t>(informandone un addetto alle emergenze)</a:t>
            </a:r>
            <a:endParaRPr lang="it-IT" sz="2400" b="1" dirty="0">
              <a:latin typeface="Frutiger 45 Light" pitchFamily="34" charset="0"/>
            </a:endParaRPr>
          </a:p>
          <a:p>
            <a:pPr marL="1600200" lvl="3" indent="-274320">
              <a:spcBef>
                <a:spcPts val="700"/>
              </a:spcBef>
              <a:buClr>
                <a:srgbClr val="2DA2BF"/>
              </a:buClr>
              <a:buSzPct val="85000"/>
              <a:buFontTx/>
              <a:buChar char="•"/>
            </a:pPr>
            <a:r>
              <a:rPr lang="it-IT" sz="2400" b="1" dirty="0" smtClean="0">
                <a:solidFill>
                  <a:prstClr val="white"/>
                </a:solidFill>
                <a:latin typeface="Frutiger 45 Light" pitchFamily="34" charset="0"/>
              </a:rPr>
              <a:t>Se viene diramato l’ordine di evacuazione procedere </a:t>
            </a:r>
            <a:r>
              <a:rPr lang="it-IT" sz="2400" b="1" dirty="0" smtClean="0">
                <a:solidFill>
                  <a:srgbClr val="FFC000"/>
                </a:solidFill>
                <a:latin typeface="Frutiger 45 Light" pitchFamily="34" charset="0"/>
              </a:rPr>
              <a:t>con calma (l’emergenza è già terminata!), </a:t>
            </a:r>
            <a:r>
              <a:rPr lang="it-IT" sz="2400" b="1" dirty="0" smtClean="0">
                <a:solidFill>
                  <a:prstClr val="white"/>
                </a:solidFill>
                <a:latin typeface="Frutiger 45 Light" pitchFamily="34" charset="0"/>
              </a:rPr>
              <a:t>con ordine ed evitando (per quanto possibile) elementi non strutturali dell’edificio e degli impianti esterni (linee elettriche),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42105"/>
          </a:xfrm>
        </p:spPr>
        <p:txBody>
          <a:bodyPr/>
          <a:lstStyle/>
          <a:p>
            <a:pPr algn="ctr"/>
            <a:r>
              <a:rPr lang="it-IT" dirty="0" smtClean="0"/>
              <a:t>Dopo…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663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7772400" cy="3733800"/>
          </a:xfrm>
        </p:spPr>
        <p:txBody>
          <a:bodyPr/>
          <a:lstStyle/>
          <a:p>
            <a:pPr lvl="3">
              <a:buClr>
                <a:srgbClr val="2DA2BF"/>
              </a:buClr>
              <a:buFontTx/>
              <a:buChar char="•"/>
            </a:pPr>
            <a:r>
              <a:rPr lang="it-IT" sz="2400" b="1" dirty="0">
                <a:solidFill>
                  <a:prstClr val="white"/>
                </a:solidFill>
                <a:latin typeface="Frutiger 45 Light" pitchFamily="34" charset="0"/>
              </a:rPr>
              <a:t>Usare preferibilmente le scale esterne,</a:t>
            </a:r>
          </a:p>
          <a:p>
            <a:pPr lvl="3">
              <a:buClr>
                <a:srgbClr val="2DA2BF"/>
              </a:buClr>
              <a:buFontTx/>
              <a:buChar char="•"/>
            </a:pPr>
            <a:r>
              <a:rPr lang="it-IT" sz="2400" b="1" dirty="0">
                <a:solidFill>
                  <a:prstClr val="white"/>
                </a:solidFill>
                <a:latin typeface="Frutiger 45 Light" pitchFamily="34" charset="0"/>
              </a:rPr>
              <a:t>Non intralciare eventuali squadre di emergenza (non usare telefoni, girovagare, improvvisarsi soccorritori)</a:t>
            </a:r>
          </a:p>
        </p:txBody>
      </p:sp>
    </p:spTree>
    <p:extLst>
      <p:ext uri="{BB962C8B-B14F-4D97-AF65-F5344CB8AC3E}">
        <p14:creationId xmlns:p14="http://schemas.microsoft.com/office/powerpoint/2010/main" xmlns="" val="20229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908720"/>
            <a:ext cx="7772400" cy="427707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it-IT" sz="3400" b="1" dirty="0">
                <a:latin typeface="Frutiger 45 Light" pitchFamily="34" charset="0"/>
              </a:rPr>
              <a:t>All’esterno di fabbricati: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it-IT" sz="2400" b="1" dirty="0" smtClean="0">
                <a:latin typeface="Frutiger 45 Light" pitchFamily="34" charset="0"/>
              </a:rPr>
              <a:t>non cercare </a:t>
            </a:r>
            <a:r>
              <a:rPr lang="it-IT" sz="2400" b="1" dirty="0">
                <a:latin typeface="Frutiger 45 Light" pitchFamily="34" charset="0"/>
              </a:rPr>
              <a:t>riparo sotto balconi o cornicioni</a:t>
            </a:r>
            <a:r>
              <a:rPr lang="it-IT" sz="2400" b="1" dirty="0" smtClean="0">
                <a:latin typeface="Frutiger 45 Light" pitchFamily="34" charset="0"/>
              </a:rPr>
              <a:t>, </a:t>
            </a:r>
            <a:r>
              <a:rPr lang="it-IT" sz="2400" b="1" dirty="0">
                <a:latin typeface="Frutiger 45 Light" pitchFamily="34" charset="0"/>
              </a:rPr>
              <a:t>non avvicinarsi a grondaie o ad elementi appesi sulle </a:t>
            </a:r>
            <a:r>
              <a:rPr lang="it-IT" sz="2400" b="1" dirty="0" smtClean="0">
                <a:latin typeface="Frutiger 45 Light" pitchFamily="34" charset="0"/>
              </a:rPr>
              <a:t>murature </a:t>
            </a:r>
            <a:r>
              <a:rPr lang="it-IT" sz="2400" b="1" dirty="0">
                <a:latin typeface="Frutiger 45 Light" pitchFamily="34" charset="0"/>
              </a:rPr>
              <a:t>dei fabbricati.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it-IT" sz="2400" b="1" dirty="0" smtClean="0">
                <a:latin typeface="Frutiger 45 Light" pitchFamily="34" charset="0"/>
              </a:rPr>
              <a:t>assistere </a:t>
            </a:r>
            <a:r>
              <a:rPr lang="it-IT" sz="2400" b="1" dirty="0">
                <a:latin typeface="Frutiger 45 Light" pitchFamily="34" charset="0"/>
              </a:rPr>
              <a:t>e dare indicazioni agli eventuali ospiti </a:t>
            </a:r>
            <a:r>
              <a:rPr lang="it-IT" sz="2400" b="1" dirty="0" smtClean="0">
                <a:latin typeface="Frutiger 45 Light" pitchFamily="34" charset="0"/>
              </a:rPr>
              <a:t>in merito </a:t>
            </a:r>
            <a:r>
              <a:rPr lang="it-IT" sz="2400" b="1" dirty="0">
                <a:latin typeface="Frutiger 45 Light" pitchFamily="34" charset="0"/>
              </a:rPr>
              <a:t>al comportamento da adottare.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342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0" y="0"/>
            <a:ext cx="8997333" cy="5517232"/>
          </a:xfrm>
          <a:prstGeom prst="rect">
            <a:avLst/>
          </a:prstGeom>
        </p:spPr>
      </p:pic>
      <p:sp>
        <p:nvSpPr>
          <p:cNvPr id="8" name="Figura a mano libera 7"/>
          <p:cNvSpPr/>
          <p:nvPr/>
        </p:nvSpPr>
        <p:spPr>
          <a:xfrm>
            <a:off x="5508104" y="4365104"/>
            <a:ext cx="2636322" cy="555488"/>
          </a:xfrm>
          <a:custGeom>
            <a:avLst/>
            <a:gdLst>
              <a:gd name="connsiteX0" fmla="*/ 0 w 2636322"/>
              <a:gd name="connsiteY0" fmla="*/ 555488 h 555488"/>
              <a:gd name="connsiteX1" fmla="*/ 1306286 w 2636322"/>
              <a:gd name="connsiteY1" fmla="*/ 21099 h 555488"/>
              <a:gd name="connsiteX2" fmla="*/ 2636322 w 2636322"/>
              <a:gd name="connsiteY2" fmla="*/ 116101 h 55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322" h="555488">
                <a:moveTo>
                  <a:pt x="0" y="555488"/>
                </a:moveTo>
                <a:cubicBezTo>
                  <a:pt x="433449" y="324909"/>
                  <a:pt x="866899" y="94330"/>
                  <a:pt x="1306286" y="21099"/>
                </a:cubicBezTo>
                <a:cubicBezTo>
                  <a:pt x="1745673" y="-52132"/>
                  <a:pt x="2388920" y="86413"/>
                  <a:pt x="2636322" y="116101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3851920" y="4005064"/>
            <a:ext cx="2448272" cy="0"/>
          </a:xfrm>
          <a:prstGeom prst="straightConnector1">
            <a:avLst/>
          </a:prstGeom>
          <a:ln w="25400" cmpd="sng"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301970" y="3617061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350/400°C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5580112" y="1715445"/>
            <a:ext cx="2997641" cy="3205147"/>
          </a:xfrm>
          <a:custGeom>
            <a:avLst/>
            <a:gdLst>
              <a:gd name="connsiteX0" fmla="*/ 0 w 2997641"/>
              <a:gd name="connsiteY0" fmla="*/ 3141577 h 3141577"/>
              <a:gd name="connsiteX1" fmla="*/ 938253 w 2997641"/>
              <a:gd name="connsiteY1" fmla="*/ 2529326 h 3141577"/>
              <a:gd name="connsiteX2" fmla="*/ 1812897 w 2997641"/>
              <a:gd name="connsiteY2" fmla="*/ 2362349 h 3141577"/>
              <a:gd name="connsiteX3" fmla="*/ 2178657 w 2997641"/>
              <a:gd name="connsiteY3" fmla="*/ 1829612 h 3141577"/>
              <a:gd name="connsiteX4" fmla="*/ 2321780 w 2997641"/>
              <a:gd name="connsiteY4" fmla="*/ 986773 h 3141577"/>
              <a:gd name="connsiteX5" fmla="*/ 2679589 w 2997641"/>
              <a:gd name="connsiteY5" fmla="*/ 112130 h 3141577"/>
              <a:gd name="connsiteX6" fmla="*/ 2997641 w 2997641"/>
              <a:gd name="connsiteY6" fmla="*/ 16714 h 314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641" h="3141577">
                <a:moveTo>
                  <a:pt x="0" y="3141577"/>
                </a:moveTo>
                <a:cubicBezTo>
                  <a:pt x="318052" y="2900387"/>
                  <a:pt x="636104" y="2659197"/>
                  <a:pt x="938253" y="2529326"/>
                </a:cubicBezTo>
                <a:cubicBezTo>
                  <a:pt x="1240402" y="2399455"/>
                  <a:pt x="1606163" y="2478968"/>
                  <a:pt x="1812897" y="2362349"/>
                </a:cubicBezTo>
                <a:cubicBezTo>
                  <a:pt x="2019631" y="2245730"/>
                  <a:pt x="2093843" y="2058875"/>
                  <a:pt x="2178657" y="1829612"/>
                </a:cubicBezTo>
                <a:cubicBezTo>
                  <a:pt x="2263471" y="1600349"/>
                  <a:pt x="2238291" y="1273020"/>
                  <a:pt x="2321780" y="986773"/>
                </a:cubicBezTo>
                <a:cubicBezTo>
                  <a:pt x="2405269" y="700526"/>
                  <a:pt x="2566946" y="273806"/>
                  <a:pt x="2679589" y="112130"/>
                </a:cubicBezTo>
                <a:cubicBezTo>
                  <a:pt x="2792233" y="-49547"/>
                  <a:pt x="2944632" y="8763"/>
                  <a:pt x="2997641" y="16714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3851920" y="1268760"/>
            <a:ext cx="2448272" cy="0"/>
          </a:xfrm>
          <a:prstGeom prst="straightConnector1">
            <a:avLst/>
          </a:prstGeom>
          <a:ln w="25400" cmpd="sng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301970" y="125994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Protez</a:t>
            </a:r>
            <a:r>
              <a:rPr lang="it-IT" dirty="0" smtClean="0">
                <a:solidFill>
                  <a:schemeClr val="bg1"/>
                </a:solidFill>
              </a:rPr>
              <a:t>. attiva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6452592" y="1268760"/>
            <a:ext cx="1998222" cy="0"/>
          </a:xfrm>
          <a:prstGeom prst="straightConnector1">
            <a:avLst/>
          </a:prstGeom>
          <a:ln w="25400" cmpd="sng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677617" y="1268760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Protez</a:t>
            </a:r>
            <a:r>
              <a:rPr lang="it-IT" dirty="0" smtClean="0">
                <a:solidFill>
                  <a:schemeClr val="bg1"/>
                </a:solidFill>
              </a:rPr>
              <a:t>. passiva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 rot="20625218">
            <a:off x="6748237" y="3520038"/>
            <a:ext cx="410031" cy="563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208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9" grpId="0"/>
      <p:bldP spid="1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586" y="548680"/>
            <a:ext cx="19145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02819" y="285829"/>
            <a:ext cx="6408712" cy="242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Combustibile solido: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sz="2000" dirty="0">
                <a:solidFill>
                  <a:srgbClr val="FFFFFF"/>
                </a:solidFill>
              </a:rPr>
              <a:t>Forma e volume </a:t>
            </a:r>
            <a:r>
              <a:rPr lang="it-IT" sz="2000" dirty="0" smtClean="0">
                <a:solidFill>
                  <a:srgbClr val="FFFFFF"/>
                </a:solidFill>
              </a:rPr>
              <a:t>proprio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Formazione di brace ed emissione </a:t>
            </a:r>
            <a:r>
              <a:rPr lang="it-IT" dirty="0"/>
              <a:t>di fiamma. </a:t>
            </a:r>
            <a:endParaRPr lang="it-IT" dirty="0" smtClean="0"/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Combustione generata dalle emissioni </a:t>
            </a:r>
            <a:r>
              <a:rPr lang="it-IT" dirty="0"/>
              <a:t>di vapori distillati per il calore dal solido in combustione che li </a:t>
            </a:r>
            <a:r>
              <a:rPr lang="it-IT" dirty="0" smtClean="0"/>
              <a:t>contiene </a:t>
            </a: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(pirolisi). 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Spegnimento per azione </a:t>
            </a:r>
            <a:r>
              <a:rPr lang="it-IT" dirty="0"/>
              <a:t>di </a:t>
            </a:r>
            <a:r>
              <a:rPr lang="it-IT" dirty="0">
                <a:solidFill>
                  <a:srgbClr val="FFFF00"/>
                </a:solidFill>
              </a:rPr>
              <a:t>separazione dall'ossigeno </a:t>
            </a:r>
            <a:r>
              <a:rPr lang="it-IT" dirty="0" smtClean="0"/>
              <a:t>(sostanze che si depositano sul combustibile) e </a:t>
            </a:r>
            <a:r>
              <a:rPr lang="it-IT" dirty="0" smtClean="0">
                <a:solidFill>
                  <a:srgbClr val="FFFF00"/>
                </a:solidFill>
              </a:rPr>
              <a:t>raffreddamento.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586" y="3139467"/>
            <a:ext cx="19335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38644" y="2803157"/>
            <a:ext cx="6408712" cy="2510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Combustibile liquido: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sz="2000" dirty="0" smtClean="0">
                <a:solidFill>
                  <a:srgbClr val="FFFFFF"/>
                </a:solidFill>
              </a:rPr>
              <a:t>volume proprio, non forma propria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Fondamentale l'azione </a:t>
            </a:r>
            <a:r>
              <a:rPr lang="it-IT" dirty="0"/>
              <a:t>contenitiva. </a:t>
            </a:r>
            <a:endParaRPr lang="it-IT" dirty="0" smtClean="0"/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Combustione generata dalla evaporazione. </a:t>
            </a:r>
            <a:endParaRPr lang="it-IT" dirty="0"/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Estinzione per </a:t>
            </a:r>
            <a:r>
              <a:rPr lang="it-IT" dirty="0" smtClean="0">
                <a:solidFill>
                  <a:srgbClr val="FFFF00"/>
                </a:solidFill>
              </a:rPr>
              <a:t>soffocamento e raffreddamento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it-IT" dirty="0" smtClean="0"/>
              <a:t>Nel caso dei liquidi tutti gli estinguenti che vengono inghiottiti dal pelo liquido, poiché a densità maggiore, non sono adatti.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130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 urbano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op urbano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p urban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TC101859862[[fn=Pop urbano]]</Template>
  <TotalTime>924</TotalTime>
  <Words>2179</Words>
  <Application>Microsoft Office PowerPoint</Application>
  <PresentationFormat>Presentazione su schermo (4:3)</PresentationFormat>
  <Paragraphs>284</Paragraphs>
  <Slides>72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73" baseType="lpstr">
      <vt:lpstr>Pop urbano</vt:lpstr>
      <vt:lpstr>Diapositiva 1</vt:lpstr>
      <vt:lpstr>Evoluzione normativa</vt:lpstr>
      <vt:lpstr>D.P.R. 151/2011</vt:lpstr>
      <vt:lpstr>D.M. 26/8/92</vt:lpstr>
      <vt:lpstr>Definizioni</vt:lpstr>
      <vt:lpstr>Gli incendi</vt:lpstr>
      <vt:lpstr>Triangolo del fuoco  meccanismo di retroazione</vt:lpstr>
      <vt:lpstr>Diapositiva 8</vt:lpstr>
      <vt:lpstr>Diapositiva 9</vt:lpstr>
      <vt:lpstr>Diapositiva 10</vt:lpstr>
      <vt:lpstr>Diapositiva 11</vt:lpstr>
      <vt:lpstr>Sostanze estinguenti</vt:lpstr>
      <vt:lpstr>Protezione attiva</vt:lpstr>
      <vt:lpstr>attrezzature antincendio </vt:lpstr>
      <vt:lpstr>Utilizzo estintori</vt:lpstr>
      <vt:lpstr>Altre attrezzature</vt:lpstr>
      <vt:lpstr>Sistemi ed impianti antincendio</vt:lpstr>
      <vt:lpstr>Diapositiva 18</vt:lpstr>
      <vt:lpstr>Protezione passiva</vt:lpstr>
      <vt:lpstr>RESISTENZA  AL FUOCO DELLE STRUTTURE</vt:lpstr>
      <vt:lpstr>COMPARTIMENTAZIONI</vt:lpstr>
      <vt:lpstr>ALTRA COSA è….LA REAZIONE AL FUOCO</vt:lpstr>
      <vt:lpstr>Cause di innesco degli incendi</vt:lpstr>
      <vt:lpstr>cause di origine elettrica</vt:lpstr>
      <vt:lpstr>cause derivate da negligenze</vt:lpstr>
      <vt:lpstr>macchine, apparecchiature ed impianti</vt:lpstr>
      <vt:lpstr>azioni dolose</vt:lpstr>
      <vt:lpstr>Cause di propagazione degli incendi</vt:lpstr>
      <vt:lpstr>I rischi alle persone in caso d’incendio</vt:lpstr>
      <vt:lpstr>fiamme e calore</vt:lpstr>
      <vt:lpstr>fumi e gas d’incendio</vt:lpstr>
      <vt:lpstr>fumi visibili</vt:lpstr>
      <vt:lpstr>Piano di emergenza</vt:lpstr>
      <vt:lpstr>Diapositiva 34</vt:lpstr>
      <vt:lpstr>Contenuti del Piano di emergenza</vt:lpstr>
      <vt:lpstr>Regole generali</vt:lpstr>
      <vt:lpstr>coordinatore</vt:lpstr>
      <vt:lpstr>Rapporti con enti istituzionali</vt:lpstr>
      <vt:lpstr>Addetti emergenze</vt:lpstr>
      <vt:lpstr>Personale non docente</vt:lpstr>
      <vt:lpstr>docenti</vt:lpstr>
      <vt:lpstr>studenti</vt:lpstr>
      <vt:lpstr>Diapositiva 43</vt:lpstr>
      <vt:lpstr>PROVE DI EVACUAZIONE</vt:lpstr>
      <vt:lpstr>Vie di esodo</vt:lpstr>
      <vt:lpstr>Diapositiva 46</vt:lpstr>
      <vt:lpstr>Il modulo di uscita</vt:lpstr>
      <vt:lpstr>segnaletica</vt:lpstr>
      <vt:lpstr>Diapositiva 49</vt:lpstr>
      <vt:lpstr>Diapositiva 50</vt:lpstr>
      <vt:lpstr>Diapositiva 51</vt:lpstr>
      <vt:lpstr>Prova a riconoscere il significato</vt:lpstr>
      <vt:lpstr>Diapositiva 53</vt:lpstr>
      <vt:lpstr>Diapositiva 54</vt:lpstr>
      <vt:lpstr>Diapositiva 55</vt:lpstr>
      <vt:lpstr>Trova i 3 errori</vt:lpstr>
      <vt:lpstr>Punti critici</vt:lpstr>
      <vt:lpstr>Ma Chi sono i disabili??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terremoto</vt:lpstr>
      <vt:lpstr>PRIMA…</vt:lpstr>
      <vt:lpstr>Durante…</vt:lpstr>
      <vt:lpstr>Diapositiva 69</vt:lpstr>
      <vt:lpstr>Dopo…</vt:lpstr>
      <vt:lpstr>Diapositiva 71</vt:lpstr>
      <vt:lpstr>Diapositiva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PREVENZIONE E PROTEZIONE DEL RISCHIO INCENDIO</dc:title>
  <cp:lastModifiedBy>Marco</cp:lastModifiedBy>
  <cp:revision>144</cp:revision>
  <dcterms:modified xsi:type="dcterms:W3CDTF">2013-05-30T12:25:56Z</dcterms:modified>
</cp:coreProperties>
</file>