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slides/slide89.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notesSlides/notesSlide44.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 id="2147483846" r:id="rId2"/>
  </p:sldMasterIdLst>
  <p:notesMasterIdLst>
    <p:notesMasterId r:id="rId98"/>
  </p:notesMasterIdLst>
  <p:handoutMasterIdLst>
    <p:handoutMasterId r:id="rId99"/>
  </p:handoutMasterIdLst>
  <p:sldIdLst>
    <p:sldId id="508" r:id="rId3"/>
    <p:sldId id="256" r:id="rId4"/>
    <p:sldId id="422" r:id="rId5"/>
    <p:sldId id="424" r:id="rId6"/>
    <p:sldId id="425" r:id="rId7"/>
    <p:sldId id="426" r:id="rId8"/>
    <p:sldId id="500" r:id="rId9"/>
    <p:sldId id="427" r:id="rId10"/>
    <p:sldId id="487" r:id="rId11"/>
    <p:sldId id="501" r:id="rId12"/>
    <p:sldId id="437" r:id="rId13"/>
    <p:sldId id="449" r:id="rId14"/>
    <p:sldId id="428" r:id="rId15"/>
    <p:sldId id="450" r:id="rId16"/>
    <p:sldId id="451" r:id="rId17"/>
    <p:sldId id="533" r:id="rId18"/>
    <p:sldId id="429" r:id="rId19"/>
    <p:sldId id="532" r:id="rId20"/>
    <p:sldId id="512" r:id="rId21"/>
    <p:sldId id="536" r:id="rId22"/>
    <p:sldId id="513" r:id="rId23"/>
    <p:sldId id="514" r:id="rId24"/>
    <p:sldId id="515" r:id="rId25"/>
    <p:sldId id="516" r:id="rId26"/>
    <p:sldId id="517" r:id="rId27"/>
    <p:sldId id="509" r:id="rId28"/>
    <p:sldId id="430" r:id="rId29"/>
    <p:sldId id="510" r:id="rId30"/>
    <p:sldId id="455" r:id="rId31"/>
    <p:sldId id="432" r:id="rId32"/>
    <p:sldId id="511" r:id="rId33"/>
    <p:sldId id="538" r:id="rId34"/>
    <p:sldId id="539" r:id="rId35"/>
    <p:sldId id="460" r:id="rId36"/>
    <p:sldId id="489" r:id="rId37"/>
    <p:sldId id="461" r:id="rId38"/>
    <p:sldId id="462" r:id="rId39"/>
    <p:sldId id="490" r:id="rId40"/>
    <p:sldId id="491" r:id="rId41"/>
    <p:sldId id="463" r:id="rId42"/>
    <p:sldId id="518" r:id="rId43"/>
    <p:sldId id="519" r:id="rId44"/>
    <p:sldId id="520" r:id="rId45"/>
    <p:sldId id="534" r:id="rId46"/>
    <p:sldId id="535" r:id="rId47"/>
    <p:sldId id="537" r:id="rId48"/>
    <p:sldId id="446" r:id="rId49"/>
    <p:sldId id="438" r:id="rId50"/>
    <p:sldId id="503" r:id="rId51"/>
    <p:sldId id="504" r:id="rId52"/>
    <p:sldId id="505" r:id="rId53"/>
    <p:sldId id="448" r:id="rId54"/>
    <p:sldId id="492" r:id="rId55"/>
    <p:sldId id="493" r:id="rId56"/>
    <p:sldId id="494" r:id="rId57"/>
    <p:sldId id="495" r:id="rId58"/>
    <p:sldId id="496" r:id="rId59"/>
    <p:sldId id="471" r:id="rId60"/>
    <p:sldId id="472" r:id="rId61"/>
    <p:sldId id="473" r:id="rId62"/>
    <p:sldId id="474" r:id="rId63"/>
    <p:sldId id="456" r:id="rId64"/>
    <p:sldId id="457" r:id="rId65"/>
    <p:sldId id="522" r:id="rId66"/>
    <p:sldId id="440" r:id="rId67"/>
    <p:sldId id="531" r:id="rId68"/>
    <p:sldId id="507" r:id="rId69"/>
    <p:sldId id="441" r:id="rId70"/>
    <p:sldId id="454" r:id="rId71"/>
    <p:sldId id="442" r:id="rId72"/>
    <p:sldId id="443" r:id="rId73"/>
    <p:sldId id="445" r:id="rId74"/>
    <p:sldId id="413" r:id="rId75"/>
    <p:sldId id="523" r:id="rId76"/>
    <p:sldId id="524" r:id="rId77"/>
    <p:sldId id="525" r:id="rId78"/>
    <p:sldId id="526" r:id="rId79"/>
    <p:sldId id="527" r:id="rId80"/>
    <p:sldId id="528" r:id="rId81"/>
    <p:sldId id="416" r:id="rId82"/>
    <p:sldId id="311" r:id="rId83"/>
    <p:sldId id="530" r:id="rId84"/>
    <p:sldId id="540" r:id="rId85"/>
    <p:sldId id="313" r:id="rId86"/>
    <p:sldId id="464" r:id="rId87"/>
    <p:sldId id="477" r:id="rId88"/>
    <p:sldId id="478" r:id="rId89"/>
    <p:sldId id="479" r:id="rId90"/>
    <p:sldId id="480" r:id="rId91"/>
    <p:sldId id="481" r:id="rId92"/>
    <p:sldId id="482" r:id="rId93"/>
    <p:sldId id="483" r:id="rId94"/>
    <p:sldId id="484" r:id="rId95"/>
    <p:sldId id="485" r:id="rId96"/>
    <p:sldId id="486" r:id="rId97"/>
  </p:sldIdLst>
  <p:sldSz cx="9144000" cy="6858000" type="screen4x3"/>
  <p:notesSz cx="6794500" cy="9906000"/>
  <p:defaultTextStyle>
    <a:defPPr>
      <a:defRPr lang="it-IT"/>
    </a:defPPr>
    <a:lvl1pPr algn="l" rtl="0" fontAlgn="base">
      <a:spcBef>
        <a:spcPct val="0"/>
      </a:spcBef>
      <a:spcAft>
        <a:spcPct val="0"/>
      </a:spcAft>
      <a:defRPr sz="1400" kern="1200">
        <a:solidFill>
          <a:schemeClr val="tx1"/>
        </a:solidFill>
        <a:latin typeface="Verdana" pitchFamily="34" charset="0"/>
        <a:ea typeface="ヒラギノ角ゴ Pro W3"/>
        <a:cs typeface="ヒラギノ角ゴ Pro W3"/>
      </a:defRPr>
    </a:lvl1pPr>
    <a:lvl2pPr marL="456463" algn="l" rtl="0" fontAlgn="base">
      <a:spcBef>
        <a:spcPct val="0"/>
      </a:spcBef>
      <a:spcAft>
        <a:spcPct val="0"/>
      </a:spcAft>
      <a:defRPr sz="1400" kern="1200">
        <a:solidFill>
          <a:schemeClr val="tx1"/>
        </a:solidFill>
        <a:latin typeface="Verdana" pitchFamily="34" charset="0"/>
        <a:ea typeface="ヒラギノ角ゴ Pro W3"/>
        <a:cs typeface="ヒラギノ角ゴ Pro W3"/>
      </a:defRPr>
    </a:lvl2pPr>
    <a:lvl3pPr marL="912927" algn="l" rtl="0" fontAlgn="base">
      <a:spcBef>
        <a:spcPct val="0"/>
      </a:spcBef>
      <a:spcAft>
        <a:spcPct val="0"/>
      </a:spcAft>
      <a:defRPr sz="1400" kern="1200">
        <a:solidFill>
          <a:schemeClr val="tx1"/>
        </a:solidFill>
        <a:latin typeface="Verdana" pitchFamily="34" charset="0"/>
        <a:ea typeface="ヒラギノ角ゴ Pro W3"/>
        <a:cs typeface="ヒラギノ角ゴ Pro W3"/>
      </a:defRPr>
    </a:lvl3pPr>
    <a:lvl4pPr marL="1369393" algn="l" rtl="0" fontAlgn="base">
      <a:spcBef>
        <a:spcPct val="0"/>
      </a:spcBef>
      <a:spcAft>
        <a:spcPct val="0"/>
      </a:spcAft>
      <a:defRPr sz="1400" kern="1200">
        <a:solidFill>
          <a:schemeClr val="tx1"/>
        </a:solidFill>
        <a:latin typeface="Verdana" pitchFamily="34" charset="0"/>
        <a:ea typeface="ヒラギノ角ゴ Pro W3"/>
        <a:cs typeface="ヒラギノ角ゴ Pro W3"/>
      </a:defRPr>
    </a:lvl4pPr>
    <a:lvl5pPr marL="1825856" algn="l" rtl="0" fontAlgn="base">
      <a:spcBef>
        <a:spcPct val="0"/>
      </a:spcBef>
      <a:spcAft>
        <a:spcPct val="0"/>
      </a:spcAft>
      <a:defRPr sz="1400" kern="1200">
        <a:solidFill>
          <a:schemeClr val="tx1"/>
        </a:solidFill>
        <a:latin typeface="Verdana" pitchFamily="34" charset="0"/>
        <a:ea typeface="ヒラギノ角ゴ Pro W3"/>
        <a:cs typeface="ヒラギノ角ゴ Pro W3"/>
      </a:defRPr>
    </a:lvl5pPr>
    <a:lvl6pPr marL="2282325" algn="l" defTabSz="912927" rtl="0" eaLnBrk="1" latinLnBrk="0" hangingPunct="1">
      <a:defRPr sz="1400" kern="1200">
        <a:solidFill>
          <a:schemeClr val="tx1"/>
        </a:solidFill>
        <a:latin typeface="Verdana" pitchFamily="34" charset="0"/>
        <a:ea typeface="ヒラギノ角ゴ Pro W3"/>
        <a:cs typeface="ヒラギノ角ゴ Pro W3"/>
      </a:defRPr>
    </a:lvl6pPr>
    <a:lvl7pPr marL="2738790" algn="l" defTabSz="912927" rtl="0" eaLnBrk="1" latinLnBrk="0" hangingPunct="1">
      <a:defRPr sz="1400" kern="1200">
        <a:solidFill>
          <a:schemeClr val="tx1"/>
        </a:solidFill>
        <a:latin typeface="Verdana" pitchFamily="34" charset="0"/>
        <a:ea typeface="ヒラギノ角ゴ Pro W3"/>
        <a:cs typeface="ヒラギノ角ゴ Pro W3"/>
      </a:defRPr>
    </a:lvl7pPr>
    <a:lvl8pPr marL="3195256" algn="l" defTabSz="912927" rtl="0" eaLnBrk="1" latinLnBrk="0" hangingPunct="1">
      <a:defRPr sz="1400" kern="1200">
        <a:solidFill>
          <a:schemeClr val="tx1"/>
        </a:solidFill>
        <a:latin typeface="Verdana" pitchFamily="34" charset="0"/>
        <a:ea typeface="ヒラギノ角ゴ Pro W3"/>
        <a:cs typeface="ヒラギノ角ゴ Pro W3"/>
      </a:defRPr>
    </a:lvl8pPr>
    <a:lvl9pPr marL="3651719" algn="l" defTabSz="912927" rtl="0" eaLnBrk="1" latinLnBrk="0" hangingPunct="1">
      <a:defRPr sz="1400" kern="1200">
        <a:solidFill>
          <a:schemeClr val="tx1"/>
        </a:solidFill>
        <a:latin typeface="Verdana" pitchFamily="34" charset="0"/>
        <a:ea typeface="ヒラギノ角ゴ Pro W3"/>
        <a:cs typeface="ヒラギノ角ゴ Pro W3"/>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6600"/>
    <a:srgbClr val="000099"/>
    <a:srgbClr val="00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99" autoAdjust="0"/>
    <p:restoredTop sz="94224" autoAdjust="0"/>
  </p:normalViewPr>
  <p:slideViewPr>
    <p:cSldViewPr>
      <p:cViewPr>
        <p:scale>
          <a:sx n="40" d="100"/>
          <a:sy n="40" d="100"/>
        </p:scale>
        <p:origin x="-828" y="-24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910" y="-90"/>
      </p:cViewPr>
      <p:guideLst>
        <p:guide orient="horz" pos="3120"/>
        <p:guide pos="2140"/>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40D989-57EB-4814-A9BF-263D86B2085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it-IT"/>
        </a:p>
      </dgm:t>
    </dgm:pt>
    <dgm:pt modelId="{EE23CF09-700B-450B-9D17-15D1E11BE28B}">
      <dgm:prSet phldrT="[Testo]"/>
      <dgm:spPr/>
      <dgm:t>
        <a:bodyPr/>
        <a:lstStyle/>
        <a:p>
          <a:r>
            <a:rPr lang="it-IT" dirty="0" smtClean="0"/>
            <a:t>1</a:t>
          </a:r>
          <a:endParaRPr lang="it-IT" dirty="0"/>
        </a:p>
      </dgm:t>
    </dgm:pt>
    <dgm:pt modelId="{7E20E8FC-0D68-4909-A9E0-D56B87D18638}" type="parTrans" cxnId="{5E754F89-81FE-48E4-B65E-189975F78EFF}">
      <dgm:prSet/>
      <dgm:spPr/>
      <dgm:t>
        <a:bodyPr/>
        <a:lstStyle/>
        <a:p>
          <a:endParaRPr lang="it-IT"/>
        </a:p>
      </dgm:t>
    </dgm:pt>
    <dgm:pt modelId="{F7101CB7-D740-47CA-9FA1-93ADF9CB3F8C}" type="sibTrans" cxnId="{5E754F89-81FE-48E4-B65E-189975F78EFF}">
      <dgm:prSet/>
      <dgm:spPr/>
      <dgm:t>
        <a:bodyPr/>
        <a:lstStyle/>
        <a:p>
          <a:endParaRPr lang="it-IT"/>
        </a:p>
      </dgm:t>
    </dgm:pt>
    <dgm:pt modelId="{4923EAFE-655F-4A7D-A6E7-44E8E3730ED2}">
      <dgm:prSet phldrT="[Testo]"/>
      <dgm:spPr/>
      <dgm:t>
        <a:bodyPr/>
        <a:lstStyle/>
        <a:p>
          <a:r>
            <a:rPr lang="it-IT" dirty="0" smtClean="0"/>
            <a:t>Sono state violate le disposizioni impartite (DPI, procedure,..)?</a:t>
          </a:r>
          <a:endParaRPr lang="it-IT" dirty="0"/>
        </a:p>
      </dgm:t>
    </dgm:pt>
    <dgm:pt modelId="{1E7DA1B6-6B00-420F-87D2-CA297308FD28}" type="parTrans" cxnId="{8EF2097E-C4EE-48EE-BC8E-2392ED42DA04}">
      <dgm:prSet/>
      <dgm:spPr/>
      <dgm:t>
        <a:bodyPr/>
        <a:lstStyle/>
        <a:p>
          <a:endParaRPr lang="it-IT"/>
        </a:p>
      </dgm:t>
    </dgm:pt>
    <dgm:pt modelId="{E7E02476-0C45-4D35-A082-1DAE175DA2DC}" type="sibTrans" cxnId="{8EF2097E-C4EE-48EE-BC8E-2392ED42DA04}">
      <dgm:prSet/>
      <dgm:spPr/>
      <dgm:t>
        <a:bodyPr/>
        <a:lstStyle/>
        <a:p>
          <a:endParaRPr lang="it-IT"/>
        </a:p>
      </dgm:t>
    </dgm:pt>
    <dgm:pt modelId="{EC73376B-FCBE-4720-869D-16785517166D}">
      <dgm:prSet phldrT="[Testo]"/>
      <dgm:spPr/>
      <dgm:t>
        <a:bodyPr/>
        <a:lstStyle/>
        <a:p>
          <a:r>
            <a:rPr lang="it-IT" dirty="0" smtClean="0"/>
            <a:t>2</a:t>
          </a:r>
          <a:endParaRPr lang="it-IT" dirty="0"/>
        </a:p>
      </dgm:t>
    </dgm:pt>
    <dgm:pt modelId="{91316C33-C450-4FA4-BC28-02E2DA5D373D}" type="parTrans" cxnId="{07CDB1CD-5C4A-4F60-B717-5B00DE2E66F9}">
      <dgm:prSet/>
      <dgm:spPr/>
      <dgm:t>
        <a:bodyPr/>
        <a:lstStyle/>
        <a:p>
          <a:endParaRPr lang="it-IT"/>
        </a:p>
      </dgm:t>
    </dgm:pt>
    <dgm:pt modelId="{FD3100A7-74CF-4BE5-B1F5-0FF401FFFC5A}" type="sibTrans" cxnId="{07CDB1CD-5C4A-4F60-B717-5B00DE2E66F9}">
      <dgm:prSet/>
      <dgm:spPr/>
      <dgm:t>
        <a:bodyPr/>
        <a:lstStyle/>
        <a:p>
          <a:endParaRPr lang="it-IT"/>
        </a:p>
      </dgm:t>
    </dgm:pt>
    <dgm:pt modelId="{8DD5345F-6560-4AFF-9DC1-3ECD7345A6BE}">
      <dgm:prSet phldrT="[Testo]"/>
      <dgm:spPr/>
      <dgm:t>
        <a:bodyPr/>
        <a:lstStyle/>
        <a:p>
          <a:r>
            <a:rPr lang="it-IT" dirty="0" smtClean="0"/>
            <a:t>Carenza attrezzature, ambienti, DPI,…?</a:t>
          </a:r>
          <a:endParaRPr lang="it-IT" dirty="0"/>
        </a:p>
      </dgm:t>
    </dgm:pt>
    <dgm:pt modelId="{2D720EEE-4BA8-4A80-AEEF-3BBB6B020DB3}" type="parTrans" cxnId="{5E054AFB-261A-4160-AAFE-1D50E9DF9B46}">
      <dgm:prSet/>
      <dgm:spPr/>
      <dgm:t>
        <a:bodyPr/>
        <a:lstStyle/>
        <a:p>
          <a:endParaRPr lang="it-IT"/>
        </a:p>
      </dgm:t>
    </dgm:pt>
    <dgm:pt modelId="{31531C5E-7287-4956-994E-196C4FB141BE}" type="sibTrans" cxnId="{5E054AFB-261A-4160-AAFE-1D50E9DF9B46}">
      <dgm:prSet/>
      <dgm:spPr/>
      <dgm:t>
        <a:bodyPr/>
        <a:lstStyle/>
        <a:p>
          <a:endParaRPr lang="it-IT"/>
        </a:p>
      </dgm:t>
    </dgm:pt>
    <dgm:pt modelId="{6F9D900E-D4CB-49E9-93E1-CF5E6349367E}">
      <dgm:prSet phldrT="[Testo]"/>
      <dgm:spPr/>
      <dgm:t>
        <a:bodyPr/>
        <a:lstStyle/>
        <a:p>
          <a:r>
            <a:rPr lang="it-IT" dirty="0" smtClean="0"/>
            <a:t>Mancanza di procedure?</a:t>
          </a:r>
          <a:endParaRPr lang="it-IT" dirty="0"/>
        </a:p>
      </dgm:t>
    </dgm:pt>
    <dgm:pt modelId="{ACFAD226-4A35-4E65-B907-CF046E61D84A}" type="parTrans" cxnId="{A539A7D1-52EA-43B3-ACC6-88C84A584214}">
      <dgm:prSet/>
      <dgm:spPr/>
      <dgm:t>
        <a:bodyPr/>
        <a:lstStyle/>
        <a:p>
          <a:endParaRPr lang="it-IT"/>
        </a:p>
      </dgm:t>
    </dgm:pt>
    <dgm:pt modelId="{EC5BBEB8-CEC6-4CBA-B5C8-07ECE63DA41A}" type="sibTrans" cxnId="{A539A7D1-52EA-43B3-ACC6-88C84A584214}">
      <dgm:prSet/>
      <dgm:spPr/>
      <dgm:t>
        <a:bodyPr/>
        <a:lstStyle/>
        <a:p>
          <a:endParaRPr lang="it-IT"/>
        </a:p>
      </dgm:t>
    </dgm:pt>
    <dgm:pt modelId="{D1449C59-BD47-492A-8B96-39B2230CF675}">
      <dgm:prSet phldrT="[Testo]"/>
      <dgm:spPr/>
      <dgm:t>
        <a:bodyPr/>
        <a:lstStyle/>
        <a:p>
          <a:r>
            <a:rPr lang="it-IT" dirty="0" smtClean="0"/>
            <a:t>3</a:t>
          </a:r>
          <a:endParaRPr lang="it-IT" dirty="0"/>
        </a:p>
      </dgm:t>
    </dgm:pt>
    <dgm:pt modelId="{C341F56D-84CC-418D-BAD1-81746911253D}" type="parTrans" cxnId="{801E6DF3-3BAA-41C1-8186-53D9FC714E3F}">
      <dgm:prSet/>
      <dgm:spPr/>
      <dgm:t>
        <a:bodyPr/>
        <a:lstStyle/>
        <a:p>
          <a:endParaRPr lang="it-IT"/>
        </a:p>
      </dgm:t>
    </dgm:pt>
    <dgm:pt modelId="{13A1A87E-03F4-4E67-81CA-692A04671176}" type="sibTrans" cxnId="{801E6DF3-3BAA-41C1-8186-53D9FC714E3F}">
      <dgm:prSet/>
      <dgm:spPr/>
      <dgm:t>
        <a:bodyPr/>
        <a:lstStyle/>
        <a:p>
          <a:endParaRPr lang="it-IT"/>
        </a:p>
      </dgm:t>
    </dgm:pt>
    <dgm:pt modelId="{E918BA60-A891-497B-822D-FA4DCB0ACFB0}">
      <dgm:prSet phldrT="[Testo]"/>
      <dgm:spPr/>
      <dgm:t>
        <a:bodyPr/>
        <a:lstStyle/>
        <a:p>
          <a:r>
            <a:rPr lang="it-IT" dirty="0" smtClean="0"/>
            <a:t>È già accaduto?</a:t>
          </a:r>
          <a:endParaRPr lang="it-IT" dirty="0"/>
        </a:p>
      </dgm:t>
    </dgm:pt>
    <dgm:pt modelId="{CEDC6C94-6C5A-4D39-8AAD-36C9FE549C33}" type="parTrans" cxnId="{02A72F9B-6BFF-4FEA-BB95-4C0DF3DA5EAC}">
      <dgm:prSet/>
      <dgm:spPr/>
      <dgm:t>
        <a:bodyPr/>
        <a:lstStyle/>
        <a:p>
          <a:endParaRPr lang="it-IT"/>
        </a:p>
      </dgm:t>
    </dgm:pt>
    <dgm:pt modelId="{49E6F2CD-7B52-4B2B-9533-D5CC6F95DF06}" type="sibTrans" cxnId="{02A72F9B-6BFF-4FEA-BB95-4C0DF3DA5EAC}">
      <dgm:prSet/>
      <dgm:spPr/>
      <dgm:t>
        <a:bodyPr/>
        <a:lstStyle/>
        <a:p>
          <a:endParaRPr lang="it-IT"/>
        </a:p>
      </dgm:t>
    </dgm:pt>
    <dgm:pt modelId="{2C369F30-C79D-46C4-8653-166E08AD2448}" type="pres">
      <dgm:prSet presAssocID="{9840D989-57EB-4814-A9BF-263D86B2085E}" presName="linearFlow" presStyleCnt="0">
        <dgm:presLayoutVars>
          <dgm:dir/>
          <dgm:animLvl val="lvl"/>
          <dgm:resizeHandles val="exact"/>
        </dgm:presLayoutVars>
      </dgm:prSet>
      <dgm:spPr/>
      <dgm:t>
        <a:bodyPr/>
        <a:lstStyle/>
        <a:p>
          <a:endParaRPr lang="it-IT"/>
        </a:p>
      </dgm:t>
    </dgm:pt>
    <dgm:pt modelId="{F705BD01-5DF5-4850-9E91-75DD68A1F94E}" type="pres">
      <dgm:prSet presAssocID="{EE23CF09-700B-450B-9D17-15D1E11BE28B}" presName="composite" presStyleCnt="0"/>
      <dgm:spPr/>
    </dgm:pt>
    <dgm:pt modelId="{23811563-4071-408F-8EE8-6831C9A94373}" type="pres">
      <dgm:prSet presAssocID="{EE23CF09-700B-450B-9D17-15D1E11BE28B}" presName="parentText" presStyleLbl="alignNode1" presStyleIdx="0" presStyleCnt="3" custLinFactNeighborX="0" custLinFactNeighborY="-4931">
        <dgm:presLayoutVars>
          <dgm:chMax val="1"/>
          <dgm:bulletEnabled val="1"/>
        </dgm:presLayoutVars>
      </dgm:prSet>
      <dgm:spPr/>
      <dgm:t>
        <a:bodyPr/>
        <a:lstStyle/>
        <a:p>
          <a:endParaRPr lang="it-IT"/>
        </a:p>
      </dgm:t>
    </dgm:pt>
    <dgm:pt modelId="{F4BC197B-ACA0-41E5-8C53-F7A35B69AB58}" type="pres">
      <dgm:prSet presAssocID="{EE23CF09-700B-450B-9D17-15D1E11BE28B}" presName="descendantText" presStyleLbl="alignAcc1" presStyleIdx="0" presStyleCnt="3">
        <dgm:presLayoutVars>
          <dgm:bulletEnabled val="1"/>
        </dgm:presLayoutVars>
      </dgm:prSet>
      <dgm:spPr/>
      <dgm:t>
        <a:bodyPr/>
        <a:lstStyle/>
        <a:p>
          <a:endParaRPr lang="it-IT"/>
        </a:p>
      </dgm:t>
    </dgm:pt>
    <dgm:pt modelId="{CC5F31C7-58D1-4605-AD76-5F0580856501}" type="pres">
      <dgm:prSet presAssocID="{F7101CB7-D740-47CA-9FA1-93ADF9CB3F8C}" presName="sp" presStyleCnt="0"/>
      <dgm:spPr/>
    </dgm:pt>
    <dgm:pt modelId="{6E10C1A4-6D2F-4566-B67A-A32E3A442FAE}" type="pres">
      <dgm:prSet presAssocID="{EC73376B-FCBE-4720-869D-16785517166D}" presName="composite" presStyleCnt="0"/>
      <dgm:spPr/>
    </dgm:pt>
    <dgm:pt modelId="{7FABED79-DEC2-458E-97A2-166CAF0DB267}" type="pres">
      <dgm:prSet presAssocID="{EC73376B-FCBE-4720-869D-16785517166D}" presName="parentText" presStyleLbl="alignNode1" presStyleIdx="1" presStyleCnt="3">
        <dgm:presLayoutVars>
          <dgm:chMax val="1"/>
          <dgm:bulletEnabled val="1"/>
        </dgm:presLayoutVars>
      </dgm:prSet>
      <dgm:spPr/>
      <dgm:t>
        <a:bodyPr/>
        <a:lstStyle/>
        <a:p>
          <a:endParaRPr lang="it-IT"/>
        </a:p>
      </dgm:t>
    </dgm:pt>
    <dgm:pt modelId="{9B851423-C9CD-407B-9E9C-D8C21CA05E08}" type="pres">
      <dgm:prSet presAssocID="{EC73376B-FCBE-4720-869D-16785517166D}" presName="descendantText" presStyleLbl="alignAcc1" presStyleIdx="1" presStyleCnt="3">
        <dgm:presLayoutVars>
          <dgm:bulletEnabled val="1"/>
        </dgm:presLayoutVars>
      </dgm:prSet>
      <dgm:spPr/>
      <dgm:t>
        <a:bodyPr/>
        <a:lstStyle/>
        <a:p>
          <a:endParaRPr lang="it-IT"/>
        </a:p>
      </dgm:t>
    </dgm:pt>
    <dgm:pt modelId="{0F4BD174-E478-45BA-955B-51A877C48896}" type="pres">
      <dgm:prSet presAssocID="{FD3100A7-74CF-4BE5-B1F5-0FF401FFFC5A}" presName="sp" presStyleCnt="0"/>
      <dgm:spPr/>
    </dgm:pt>
    <dgm:pt modelId="{B64A5FE7-AFFF-4F39-B6EB-DADB6E7E7FB0}" type="pres">
      <dgm:prSet presAssocID="{D1449C59-BD47-492A-8B96-39B2230CF675}" presName="composite" presStyleCnt="0"/>
      <dgm:spPr/>
    </dgm:pt>
    <dgm:pt modelId="{95E6D5C3-649B-4ECA-B122-60954F7602D4}" type="pres">
      <dgm:prSet presAssocID="{D1449C59-BD47-492A-8B96-39B2230CF675}" presName="parentText" presStyleLbl="alignNode1" presStyleIdx="2" presStyleCnt="3">
        <dgm:presLayoutVars>
          <dgm:chMax val="1"/>
          <dgm:bulletEnabled val="1"/>
        </dgm:presLayoutVars>
      </dgm:prSet>
      <dgm:spPr/>
      <dgm:t>
        <a:bodyPr/>
        <a:lstStyle/>
        <a:p>
          <a:endParaRPr lang="it-IT"/>
        </a:p>
      </dgm:t>
    </dgm:pt>
    <dgm:pt modelId="{7F1A60A9-84C8-4C52-8036-26E034DC6ADF}" type="pres">
      <dgm:prSet presAssocID="{D1449C59-BD47-492A-8B96-39B2230CF675}" presName="descendantText" presStyleLbl="alignAcc1" presStyleIdx="2" presStyleCnt="3">
        <dgm:presLayoutVars>
          <dgm:bulletEnabled val="1"/>
        </dgm:presLayoutVars>
      </dgm:prSet>
      <dgm:spPr/>
      <dgm:t>
        <a:bodyPr/>
        <a:lstStyle/>
        <a:p>
          <a:endParaRPr lang="it-IT"/>
        </a:p>
      </dgm:t>
    </dgm:pt>
  </dgm:ptLst>
  <dgm:cxnLst>
    <dgm:cxn modelId="{C1C73BA2-460A-433D-A2FA-6867B77ABF5A}" type="presOf" srcId="{EE23CF09-700B-450B-9D17-15D1E11BE28B}" destId="{23811563-4071-408F-8EE8-6831C9A94373}" srcOrd="0" destOrd="0" presId="urn:microsoft.com/office/officeart/2005/8/layout/chevron2"/>
    <dgm:cxn modelId="{5E054AFB-261A-4160-AAFE-1D50E9DF9B46}" srcId="{EC73376B-FCBE-4720-869D-16785517166D}" destId="{8DD5345F-6560-4AFF-9DC1-3ECD7345A6BE}" srcOrd="0" destOrd="0" parTransId="{2D720EEE-4BA8-4A80-AEEF-3BBB6B020DB3}" sibTransId="{31531C5E-7287-4956-994E-196C4FB141BE}"/>
    <dgm:cxn modelId="{4A86437D-9A4B-4E87-B2E0-1461FEC8EC44}" type="presOf" srcId="{EC73376B-FCBE-4720-869D-16785517166D}" destId="{7FABED79-DEC2-458E-97A2-166CAF0DB267}" srcOrd="0" destOrd="0" presId="urn:microsoft.com/office/officeart/2005/8/layout/chevron2"/>
    <dgm:cxn modelId="{A539A7D1-52EA-43B3-ACC6-88C84A584214}" srcId="{EC73376B-FCBE-4720-869D-16785517166D}" destId="{6F9D900E-D4CB-49E9-93E1-CF5E6349367E}" srcOrd="1" destOrd="0" parTransId="{ACFAD226-4A35-4E65-B907-CF046E61D84A}" sibTransId="{EC5BBEB8-CEC6-4CBA-B5C8-07ECE63DA41A}"/>
    <dgm:cxn modelId="{764820EF-5548-4AA9-A445-E217B4F5B6D1}" type="presOf" srcId="{4923EAFE-655F-4A7D-A6E7-44E8E3730ED2}" destId="{F4BC197B-ACA0-41E5-8C53-F7A35B69AB58}" srcOrd="0" destOrd="0" presId="urn:microsoft.com/office/officeart/2005/8/layout/chevron2"/>
    <dgm:cxn modelId="{02A72F9B-6BFF-4FEA-BB95-4C0DF3DA5EAC}" srcId="{D1449C59-BD47-492A-8B96-39B2230CF675}" destId="{E918BA60-A891-497B-822D-FA4DCB0ACFB0}" srcOrd="0" destOrd="0" parTransId="{CEDC6C94-6C5A-4D39-8AAD-36C9FE549C33}" sibTransId="{49E6F2CD-7B52-4B2B-9533-D5CC6F95DF06}"/>
    <dgm:cxn modelId="{502C07D2-010E-4D4B-834F-FC403E09B2E3}" type="presOf" srcId="{9840D989-57EB-4814-A9BF-263D86B2085E}" destId="{2C369F30-C79D-46C4-8653-166E08AD2448}" srcOrd="0" destOrd="0" presId="urn:microsoft.com/office/officeart/2005/8/layout/chevron2"/>
    <dgm:cxn modelId="{2F54B4E0-24AA-4E0A-B444-CEC5F8143D8A}" type="presOf" srcId="{E918BA60-A891-497B-822D-FA4DCB0ACFB0}" destId="{7F1A60A9-84C8-4C52-8036-26E034DC6ADF}" srcOrd="0" destOrd="0" presId="urn:microsoft.com/office/officeart/2005/8/layout/chevron2"/>
    <dgm:cxn modelId="{E84AC1E2-2D0B-46AA-8817-AEFEEEBB721F}" type="presOf" srcId="{6F9D900E-D4CB-49E9-93E1-CF5E6349367E}" destId="{9B851423-C9CD-407B-9E9C-D8C21CA05E08}" srcOrd="0" destOrd="1" presId="urn:microsoft.com/office/officeart/2005/8/layout/chevron2"/>
    <dgm:cxn modelId="{801E6DF3-3BAA-41C1-8186-53D9FC714E3F}" srcId="{9840D989-57EB-4814-A9BF-263D86B2085E}" destId="{D1449C59-BD47-492A-8B96-39B2230CF675}" srcOrd="2" destOrd="0" parTransId="{C341F56D-84CC-418D-BAD1-81746911253D}" sibTransId="{13A1A87E-03F4-4E67-81CA-692A04671176}"/>
    <dgm:cxn modelId="{5E754F89-81FE-48E4-B65E-189975F78EFF}" srcId="{9840D989-57EB-4814-A9BF-263D86B2085E}" destId="{EE23CF09-700B-450B-9D17-15D1E11BE28B}" srcOrd="0" destOrd="0" parTransId="{7E20E8FC-0D68-4909-A9E0-D56B87D18638}" sibTransId="{F7101CB7-D740-47CA-9FA1-93ADF9CB3F8C}"/>
    <dgm:cxn modelId="{42A909E8-840D-4A07-AE07-70D045C4BDBB}" type="presOf" srcId="{8DD5345F-6560-4AFF-9DC1-3ECD7345A6BE}" destId="{9B851423-C9CD-407B-9E9C-D8C21CA05E08}" srcOrd="0" destOrd="0" presId="urn:microsoft.com/office/officeart/2005/8/layout/chevron2"/>
    <dgm:cxn modelId="{6CE8F5A8-72A2-480F-8162-B64B912768F6}" type="presOf" srcId="{D1449C59-BD47-492A-8B96-39B2230CF675}" destId="{95E6D5C3-649B-4ECA-B122-60954F7602D4}" srcOrd="0" destOrd="0" presId="urn:microsoft.com/office/officeart/2005/8/layout/chevron2"/>
    <dgm:cxn modelId="{07CDB1CD-5C4A-4F60-B717-5B00DE2E66F9}" srcId="{9840D989-57EB-4814-A9BF-263D86B2085E}" destId="{EC73376B-FCBE-4720-869D-16785517166D}" srcOrd="1" destOrd="0" parTransId="{91316C33-C450-4FA4-BC28-02E2DA5D373D}" sibTransId="{FD3100A7-74CF-4BE5-B1F5-0FF401FFFC5A}"/>
    <dgm:cxn modelId="{8EF2097E-C4EE-48EE-BC8E-2392ED42DA04}" srcId="{EE23CF09-700B-450B-9D17-15D1E11BE28B}" destId="{4923EAFE-655F-4A7D-A6E7-44E8E3730ED2}" srcOrd="0" destOrd="0" parTransId="{1E7DA1B6-6B00-420F-87D2-CA297308FD28}" sibTransId="{E7E02476-0C45-4D35-A082-1DAE175DA2DC}"/>
    <dgm:cxn modelId="{97479705-642D-4CD9-8547-80ED311BB3C6}" type="presParOf" srcId="{2C369F30-C79D-46C4-8653-166E08AD2448}" destId="{F705BD01-5DF5-4850-9E91-75DD68A1F94E}" srcOrd="0" destOrd="0" presId="urn:microsoft.com/office/officeart/2005/8/layout/chevron2"/>
    <dgm:cxn modelId="{55EB4969-94C2-4142-B125-3AF8DBF54F36}" type="presParOf" srcId="{F705BD01-5DF5-4850-9E91-75DD68A1F94E}" destId="{23811563-4071-408F-8EE8-6831C9A94373}" srcOrd="0" destOrd="0" presId="urn:microsoft.com/office/officeart/2005/8/layout/chevron2"/>
    <dgm:cxn modelId="{FD5378B6-ED52-460C-B4EB-B4C294467D65}" type="presParOf" srcId="{F705BD01-5DF5-4850-9E91-75DD68A1F94E}" destId="{F4BC197B-ACA0-41E5-8C53-F7A35B69AB58}" srcOrd="1" destOrd="0" presId="urn:microsoft.com/office/officeart/2005/8/layout/chevron2"/>
    <dgm:cxn modelId="{ACE8C117-E73F-4C9A-88CB-01F3D4DF0800}" type="presParOf" srcId="{2C369F30-C79D-46C4-8653-166E08AD2448}" destId="{CC5F31C7-58D1-4605-AD76-5F0580856501}" srcOrd="1" destOrd="0" presId="urn:microsoft.com/office/officeart/2005/8/layout/chevron2"/>
    <dgm:cxn modelId="{54DF2BD4-4E37-448F-B796-235729F91014}" type="presParOf" srcId="{2C369F30-C79D-46C4-8653-166E08AD2448}" destId="{6E10C1A4-6D2F-4566-B67A-A32E3A442FAE}" srcOrd="2" destOrd="0" presId="urn:microsoft.com/office/officeart/2005/8/layout/chevron2"/>
    <dgm:cxn modelId="{B1F05055-AF0A-413D-AAF5-9A273A2793F6}" type="presParOf" srcId="{6E10C1A4-6D2F-4566-B67A-A32E3A442FAE}" destId="{7FABED79-DEC2-458E-97A2-166CAF0DB267}" srcOrd="0" destOrd="0" presId="urn:microsoft.com/office/officeart/2005/8/layout/chevron2"/>
    <dgm:cxn modelId="{A124004B-C7D3-424C-9C1D-AE5DB99ED106}" type="presParOf" srcId="{6E10C1A4-6D2F-4566-B67A-A32E3A442FAE}" destId="{9B851423-C9CD-407B-9E9C-D8C21CA05E08}" srcOrd="1" destOrd="0" presId="urn:microsoft.com/office/officeart/2005/8/layout/chevron2"/>
    <dgm:cxn modelId="{1085D3CD-D940-4177-96D5-304BFDC592F4}" type="presParOf" srcId="{2C369F30-C79D-46C4-8653-166E08AD2448}" destId="{0F4BD174-E478-45BA-955B-51A877C48896}" srcOrd="3" destOrd="0" presId="urn:microsoft.com/office/officeart/2005/8/layout/chevron2"/>
    <dgm:cxn modelId="{70BA5BBE-7E2F-4CDA-8A5A-4C4B223C723F}" type="presParOf" srcId="{2C369F30-C79D-46C4-8653-166E08AD2448}" destId="{B64A5FE7-AFFF-4F39-B6EB-DADB6E7E7FB0}" srcOrd="4" destOrd="0" presId="urn:microsoft.com/office/officeart/2005/8/layout/chevron2"/>
    <dgm:cxn modelId="{E894AE22-DBA9-4CA4-B4B9-530D449B7142}" type="presParOf" srcId="{B64A5FE7-AFFF-4F39-B6EB-DADB6E7E7FB0}" destId="{95E6D5C3-649B-4ECA-B122-60954F7602D4}" srcOrd="0" destOrd="0" presId="urn:microsoft.com/office/officeart/2005/8/layout/chevron2"/>
    <dgm:cxn modelId="{D40D473C-DFFA-4DD9-B20A-5DD4593D4040}" type="presParOf" srcId="{B64A5FE7-AFFF-4F39-B6EB-DADB6E7E7FB0}" destId="{7F1A60A9-84C8-4C52-8036-26E034DC6ADF}"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7266"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it-IT"/>
          </a:p>
        </p:txBody>
      </p:sp>
      <p:sp>
        <p:nvSpPr>
          <p:cNvPr id="267267" name="Rectangle 3"/>
          <p:cNvSpPr>
            <a:spLocks noGrp="1" noChangeArrowheads="1"/>
          </p:cNvSpPr>
          <p:nvPr>
            <p:ph type="dt" sz="quarter" idx="1"/>
          </p:nvPr>
        </p:nvSpPr>
        <p:spPr bwMode="auto">
          <a:xfrm>
            <a:off x="384810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it-IT"/>
          </a:p>
        </p:txBody>
      </p:sp>
      <p:sp>
        <p:nvSpPr>
          <p:cNvPr id="267268" name="Rectangle 4"/>
          <p:cNvSpPr>
            <a:spLocks noGrp="1" noChangeArrowheads="1"/>
          </p:cNvSpPr>
          <p:nvPr>
            <p:ph type="ftr" sz="quarter" idx="2"/>
          </p:nvPr>
        </p:nvSpPr>
        <p:spPr bwMode="auto">
          <a:xfrm>
            <a:off x="0" y="9409113"/>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it-IT"/>
          </a:p>
        </p:txBody>
      </p:sp>
      <p:sp>
        <p:nvSpPr>
          <p:cNvPr id="267269" name="Rectangle 5"/>
          <p:cNvSpPr>
            <a:spLocks noGrp="1" noChangeArrowheads="1"/>
          </p:cNvSpPr>
          <p:nvPr>
            <p:ph type="sldNum" sz="quarter" idx="3"/>
          </p:nvPr>
        </p:nvSpPr>
        <p:spPr bwMode="auto">
          <a:xfrm>
            <a:off x="3848100" y="9409113"/>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mn-ea"/>
                <a:cs typeface="+mn-cs"/>
              </a:defRPr>
            </a:lvl1pPr>
          </a:lstStyle>
          <a:p>
            <a:pPr>
              <a:defRPr/>
            </a:pPr>
            <a:fld id="{725D91E8-EC9D-48B1-9AEE-755A4B64C686}" type="slidenum">
              <a:rPr lang="it-IT"/>
              <a:pPr>
                <a:defRPr/>
              </a:pPr>
              <a:t>‹N›</a:t>
            </a:fld>
            <a:endParaRPr lang="it-IT"/>
          </a:p>
        </p:txBody>
      </p:sp>
    </p:spTree>
    <p:extLst>
      <p:ext uri="{BB962C8B-B14F-4D97-AF65-F5344CB8AC3E}">
        <p14:creationId xmlns:p14="http://schemas.microsoft.com/office/powerpoint/2010/main" xmlns="" val="27124823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it-IT"/>
          </a:p>
        </p:txBody>
      </p:sp>
      <p:sp>
        <p:nvSpPr>
          <p:cNvPr id="5123" name="Rectangle 3"/>
          <p:cNvSpPr>
            <a:spLocks noGrp="1" noChangeArrowheads="1"/>
          </p:cNvSpPr>
          <p:nvPr>
            <p:ph type="dt" idx="1"/>
          </p:nvPr>
        </p:nvSpPr>
        <p:spPr bwMode="auto">
          <a:xfrm>
            <a:off x="384810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it-IT"/>
          </a:p>
        </p:txBody>
      </p:sp>
      <p:sp>
        <p:nvSpPr>
          <p:cNvPr id="81924"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05350"/>
            <a:ext cx="5435600"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5126" name="Rectangle 6"/>
          <p:cNvSpPr>
            <a:spLocks noGrp="1" noChangeArrowheads="1"/>
          </p:cNvSpPr>
          <p:nvPr>
            <p:ph type="ftr" sz="quarter" idx="4"/>
          </p:nvPr>
        </p:nvSpPr>
        <p:spPr bwMode="auto">
          <a:xfrm>
            <a:off x="0" y="9409113"/>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it-IT"/>
          </a:p>
        </p:txBody>
      </p:sp>
      <p:sp>
        <p:nvSpPr>
          <p:cNvPr id="5127" name="Rectangle 7"/>
          <p:cNvSpPr>
            <a:spLocks noGrp="1" noChangeArrowheads="1"/>
          </p:cNvSpPr>
          <p:nvPr>
            <p:ph type="sldNum" sz="quarter" idx="5"/>
          </p:nvPr>
        </p:nvSpPr>
        <p:spPr bwMode="auto">
          <a:xfrm>
            <a:off x="3848100" y="9409113"/>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mn-ea"/>
                <a:cs typeface="+mn-cs"/>
              </a:defRPr>
            </a:lvl1pPr>
          </a:lstStyle>
          <a:p>
            <a:pPr>
              <a:defRPr/>
            </a:pPr>
            <a:fld id="{A153C07D-FA3D-4AE3-8F18-9E62B212C16F}" type="slidenum">
              <a:rPr lang="it-IT"/>
              <a:pPr>
                <a:defRPr/>
              </a:pPr>
              <a:t>‹N›</a:t>
            </a:fld>
            <a:endParaRPr lang="it-IT"/>
          </a:p>
        </p:txBody>
      </p:sp>
    </p:spTree>
    <p:extLst>
      <p:ext uri="{BB962C8B-B14F-4D97-AF65-F5344CB8AC3E}">
        <p14:creationId xmlns:p14="http://schemas.microsoft.com/office/powerpoint/2010/main" xmlns="" val="400339681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6463" algn="l" rtl="0" eaLnBrk="0" fontAlgn="base" hangingPunct="0">
      <a:spcBef>
        <a:spcPct val="30000"/>
      </a:spcBef>
      <a:spcAft>
        <a:spcPct val="0"/>
      </a:spcAft>
      <a:defRPr sz="1200" kern="1200">
        <a:solidFill>
          <a:schemeClr val="tx1"/>
        </a:solidFill>
        <a:latin typeface="Arial" charset="0"/>
        <a:ea typeface="+mn-ea"/>
        <a:cs typeface="+mn-cs"/>
      </a:defRPr>
    </a:lvl2pPr>
    <a:lvl3pPr marL="912927" algn="l" rtl="0" eaLnBrk="0" fontAlgn="base" hangingPunct="0">
      <a:spcBef>
        <a:spcPct val="30000"/>
      </a:spcBef>
      <a:spcAft>
        <a:spcPct val="0"/>
      </a:spcAft>
      <a:defRPr sz="1200" kern="1200">
        <a:solidFill>
          <a:schemeClr val="tx1"/>
        </a:solidFill>
        <a:latin typeface="Arial" charset="0"/>
        <a:ea typeface="+mn-ea"/>
        <a:cs typeface="+mn-cs"/>
      </a:defRPr>
    </a:lvl3pPr>
    <a:lvl4pPr marL="1369393" algn="l" rtl="0" eaLnBrk="0" fontAlgn="base" hangingPunct="0">
      <a:spcBef>
        <a:spcPct val="30000"/>
      </a:spcBef>
      <a:spcAft>
        <a:spcPct val="0"/>
      </a:spcAft>
      <a:defRPr sz="1200" kern="1200">
        <a:solidFill>
          <a:schemeClr val="tx1"/>
        </a:solidFill>
        <a:latin typeface="Arial" charset="0"/>
        <a:ea typeface="+mn-ea"/>
        <a:cs typeface="+mn-cs"/>
      </a:defRPr>
    </a:lvl4pPr>
    <a:lvl5pPr marL="1825856" algn="l" rtl="0" eaLnBrk="0" fontAlgn="base" hangingPunct="0">
      <a:spcBef>
        <a:spcPct val="30000"/>
      </a:spcBef>
      <a:spcAft>
        <a:spcPct val="0"/>
      </a:spcAft>
      <a:defRPr sz="1200" kern="1200">
        <a:solidFill>
          <a:schemeClr val="tx1"/>
        </a:solidFill>
        <a:latin typeface="Arial" charset="0"/>
        <a:ea typeface="+mn-ea"/>
        <a:cs typeface="+mn-cs"/>
      </a:defRPr>
    </a:lvl5pPr>
    <a:lvl6pPr marL="2282325" algn="l" defTabSz="912927" rtl="0" eaLnBrk="1" latinLnBrk="0" hangingPunct="1">
      <a:defRPr sz="1200" kern="1200">
        <a:solidFill>
          <a:schemeClr val="tx1"/>
        </a:solidFill>
        <a:latin typeface="+mn-lt"/>
        <a:ea typeface="+mn-ea"/>
        <a:cs typeface="+mn-cs"/>
      </a:defRPr>
    </a:lvl6pPr>
    <a:lvl7pPr marL="2738790" algn="l" defTabSz="912927" rtl="0" eaLnBrk="1" latinLnBrk="0" hangingPunct="1">
      <a:defRPr sz="1200" kern="1200">
        <a:solidFill>
          <a:schemeClr val="tx1"/>
        </a:solidFill>
        <a:latin typeface="+mn-lt"/>
        <a:ea typeface="+mn-ea"/>
        <a:cs typeface="+mn-cs"/>
      </a:defRPr>
    </a:lvl7pPr>
    <a:lvl8pPr marL="3195256" algn="l" defTabSz="912927" rtl="0" eaLnBrk="1" latinLnBrk="0" hangingPunct="1">
      <a:defRPr sz="1200" kern="1200">
        <a:solidFill>
          <a:schemeClr val="tx1"/>
        </a:solidFill>
        <a:latin typeface="+mn-lt"/>
        <a:ea typeface="+mn-ea"/>
        <a:cs typeface="+mn-cs"/>
      </a:defRPr>
    </a:lvl8pPr>
    <a:lvl9pPr marL="3651719" algn="l" defTabSz="9129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2"/>
          <p:cNvSpPr>
            <a:spLocks noGrp="1" noRot="1" noChangeAspect="1" noChangeArrowheads="1" noTextEdit="1"/>
          </p:cNvSpPr>
          <p:nvPr>
            <p:ph type="sldImg"/>
          </p:nvPr>
        </p:nvSpPr>
        <p:spPr>
          <a:xfrm>
            <a:off x="920750" y="742950"/>
            <a:ext cx="4953000" cy="3714750"/>
          </a:xfrm>
          <a:ln/>
        </p:spPr>
      </p:sp>
      <p:sp>
        <p:nvSpPr>
          <p:cNvPr id="82948"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2"/>
          <p:cNvSpPr>
            <a:spLocks noGrp="1" noRot="1" noChangeAspect="1" noChangeArrowheads="1" noTextEdit="1"/>
          </p:cNvSpPr>
          <p:nvPr>
            <p:ph type="sldImg"/>
          </p:nvPr>
        </p:nvSpPr>
        <p:spPr>
          <a:xfrm>
            <a:off x="920750" y="742950"/>
            <a:ext cx="4953000" cy="3714750"/>
          </a:xfrm>
          <a:ln/>
        </p:spPr>
      </p:sp>
      <p:sp>
        <p:nvSpPr>
          <p:cNvPr id="96260"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2"/>
          <p:cNvSpPr>
            <a:spLocks noGrp="1" noRot="1" noChangeAspect="1" noChangeArrowheads="1" noTextEdit="1"/>
          </p:cNvSpPr>
          <p:nvPr>
            <p:ph type="sldImg"/>
          </p:nvPr>
        </p:nvSpPr>
        <p:spPr>
          <a:xfrm>
            <a:off x="920750" y="742950"/>
            <a:ext cx="4953000" cy="3714750"/>
          </a:xfrm>
          <a:ln/>
        </p:spPr>
      </p:sp>
      <p:sp>
        <p:nvSpPr>
          <p:cNvPr id="97284"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D81FF718-B50D-46B9-96B5-9B64BF6D2EE5}" type="slidenum">
              <a:rPr lang="it-IT" smtClean="0">
                <a:solidFill>
                  <a:srgbClr val="000000"/>
                </a:solidFill>
                <a:latin typeface="Arial" pitchFamily="34" charset="0"/>
                <a:ea typeface="ヒラギノ角ゴ Pro W3"/>
                <a:cs typeface="ヒラギノ角ゴ Pro W3"/>
              </a:rPr>
              <a:pPr/>
              <a:t>38</a:t>
            </a:fld>
            <a:endParaRPr lang="it-IT" smtClean="0">
              <a:solidFill>
                <a:srgbClr val="000000"/>
              </a:solidFill>
              <a:latin typeface="Arial" pitchFamily="34" charset="0"/>
              <a:ea typeface="ヒラギノ角ゴ Pro W3"/>
              <a:cs typeface="ヒラギノ角ゴ Pro W3"/>
            </a:endParaRPr>
          </a:p>
        </p:txBody>
      </p:sp>
      <p:sp>
        <p:nvSpPr>
          <p:cNvPr id="94211" name="Rectangle 2"/>
          <p:cNvSpPr>
            <a:spLocks noGrp="1" noRot="1" noChangeAspect="1" noChangeArrowheads="1" noTextEdit="1"/>
          </p:cNvSpPr>
          <p:nvPr>
            <p:ph type="sldImg"/>
          </p:nvPr>
        </p:nvSpPr>
        <p:spPr>
          <a:xfrm>
            <a:off x="920750" y="742950"/>
            <a:ext cx="4953000" cy="3714750"/>
          </a:xfrm>
          <a:ln/>
        </p:spPr>
      </p:sp>
      <p:sp>
        <p:nvSpPr>
          <p:cNvPr id="94212"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D81FF718-B50D-46B9-96B5-9B64BF6D2EE5}" type="slidenum">
              <a:rPr lang="it-IT" smtClean="0">
                <a:solidFill>
                  <a:srgbClr val="000000"/>
                </a:solidFill>
                <a:latin typeface="Arial" pitchFamily="34" charset="0"/>
                <a:ea typeface="ヒラギノ角ゴ Pro W3"/>
                <a:cs typeface="ヒラギノ角ゴ Pro W3"/>
              </a:rPr>
              <a:pPr/>
              <a:t>39</a:t>
            </a:fld>
            <a:endParaRPr lang="it-IT" smtClean="0">
              <a:solidFill>
                <a:srgbClr val="000000"/>
              </a:solidFill>
              <a:latin typeface="Arial" pitchFamily="34" charset="0"/>
              <a:ea typeface="ヒラギノ角ゴ Pro W3"/>
              <a:cs typeface="ヒラギノ角ゴ Pro W3"/>
            </a:endParaRPr>
          </a:p>
        </p:txBody>
      </p:sp>
      <p:sp>
        <p:nvSpPr>
          <p:cNvPr id="94211" name="Rectangle 2"/>
          <p:cNvSpPr>
            <a:spLocks noGrp="1" noRot="1" noChangeAspect="1" noChangeArrowheads="1" noTextEdit="1"/>
          </p:cNvSpPr>
          <p:nvPr>
            <p:ph type="sldImg"/>
          </p:nvPr>
        </p:nvSpPr>
        <p:spPr>
          <a:xfrm>
            <a:off x="920750" y="742950"/>
            <a:ext cx="4953000" cy="3714750"/>
          </a:xfrm>
          <a:ln/>
        </p:spPr>
      </p:sp>
      <p:sp>
        <p:nvSpPr>
          <p:cNvPr id="94212"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2ADA73C8-A9C9-4DB9-A357-9FD21DB0C36F}" type="slidenum">
              <a:rPr lang="it-IT" smtClean="0">
                <a:latin typeface="Arial" pitchFamily="34" charset="0"/>
                <a:ea typeface="ヒラギノ角ゴ Pro W3"/>
                <a:cs typeface="ヒラギノ角ゴ Pro W3"/>
              </a:rPr>
              <a:pPr/>
              <a:t>40</a:t>
            </a:fld>
            <a:endParaRPr lang="it-IT" smtClean="0">
              <a:latin typeface="Arial" pitchFamily="34" charset="0"/>
              <a:ea typeface="ヒラギノ角ゴ Pro W3"/>
              <a:cs typeface="ヒラギノ角ゴ Pro W3"/>
            </a:endParaRPr>
          </a:p>
        </p:txBody>
      </p:sp>
      <p:sp>
        <p:nvSpPr>
          <p:cNvPr id="98307" name="Rectangle 2"/>
          <p:cNvSpPr>
            <a:spLocks noGrp="1" noRot="1" noChangeAspect="1" noChangeArrowheads="1" noTextEdit="1"/>
          </p:cNvSpPr>
          <p:nvPr>
            <p:ph type="sldImg"/>
          </p:nvPr>
        </p:nvSpPr>
        <p:spPr>
          <a:xfrm>
            <a:off x="920750" y="742950"/>
            <a:ext cx="4953000" cy="3714750"/>
          </a:xfrm>
          <a:ln/>
        </p:spPr>
      </p:sp>
      <p:sp>
        <p:nvSpPr>
          <p:cNvPr id="98308"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2"/>
          <p:cNvSpPr>
            <a:spLocks noGrp="1" noRot="1" noChangeAspect="1" noChangeArrowheads="1" noTextEdit="1"/>
          </p:cNvSpPr>
          <p:nvPr>
            <p:ph type="sldImg"/>
          </p:nvPr>
        </p:nvSpPr>
        <p:spPr>
          <a:xfrm>
            <a:off x="920750" y="742950"/>
            <a:ext cx="4953000" cy="3714750"/>
          </a:xfrm>
          <a:ln/>
        </p:spPr>
      </p:sp>
      <p:sp>
        <p:nvSpPr>
          <p:cNvPr id="103428"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2"/>
          <p:cNvSpPr>
            <a:spLocks noGrp="1" noRot="1" noChangeAspect="1" noChangeArrowheads="1" noTextEdit="1"/>
          </p:cNvSpPr>
          <p:nvPr>
            <p:ph type="sldImg"/>
          </p:nvPr>
        </p:nvSpPr>
        <p:spPr>
          <a:xfrm>
            <a:off x="920750" y="742950"/>
            <a:ext cx="4953000" cy="3714750"/>
          </a:xfrm>
          <a:ln/>
        </p:spPr>
      </p:sp>
      <p:sp>
        <p:nvSpPr>
          <p:cNvPr id="103428"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2"/>
          <p:cNvSpPr>
            <a:spLocks noGrp="1" noRot="1" noChangeAspect="1" noChangeArrowheads="1" noTextEdit="1"/>
          </p:cNvSpPr>
          <p:nvPr>
            <p:ph type="sldImg"/>
          </p:nvPr>
        </p:nvSpPr>
        <p:spPr>
          <a:xfrm>
            <a:off x="920750" y="742950"/>
            <a:ext cx="4953000" cy="3714750"/>
          </a:xfrm>
          <a:ln/>
        </p:spPr>
      </p:sp>
      <p:sp>
        <p:nvSpPr>
          <p:cNvPr id="99332"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2"/>
          <p:cNvSpPr>
            <a:spLocks noGrp="1" noRot="1" noChangeAspect="1" noChangeArrowheads="1" noTextEdit="1"/>
          </p:cNvSpPr>
          <p:nvPr>
            <p:ph type="sldImg"/>
          </p:nvPr>
        </p:nvSpPr>
        <p:spPr>
          <a:xfrm>
            <a:off x="920750" y="742950"/>
            <a:ext cx="4953000" cy="3714750"/>
          </a:xfrm>
          <a:ln/>
        </p:spPr>
      </p:sp>
      <p:sp>
        <p:nvSpPr>
          <p:cNvPr id="103428"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2"/>
          <p:cNvSpPr>
            <a:spLocks noGrp="1" noRot="1" noChangeAspect="1" noChangeArrowheads="1" noTextEdit="1"/>
          </p:cNvSpPr>
          <p:nvPr>
            <p:ph type="sldImg"/>
          </p:nvPr>
        </p:nvSpPr>
        <p:spPr>
          <a:xfrm>
            <a:off x="920750" y="742950"/>
            <a:ext cx="4953000" cy="3714750"/>
          </a:xfrm>
          <a:ln/>
        </p:spPr>
      </p:sp>
      <p:sp>
        <p:nvSpPr>
          <p:cNvPr id="103428"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p:spPr>
        <p:txBody>
          <a:bodyPr/>
          <a:lstStyle/>
          <a:p>
            <a:fld id="{02F4C882-B3F1-4A46-A620-7A4ED2999B51}" type="datetime1">
              <a:rPr lang="it-IT" altLang="en-US" smtClean="0"/>
              <a:pPr/>
              <a:t>11/06/2013</a:t>
            </a:fld>
            <a:endParaRPr lang="it-IT" alt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type="dt" sz="quarter" idx="1"/>
          </p:nvPr>
        </p:nvSpPr>
        <p:spPr>
          <a:noFill/>
        </p:spPr>
        <p:txBody>
          <a:bodyPr/>
          <a:lstStyle/>
          <a:p>
            <a:fld id="{75B379EC-148E-4E65-ABC5-132B5EEB9DB4}" type="datetime1">
              <a:rPr lang="it-IT" altLang="en-US" smtClean="0"/>
              <a:pPr/>
              <a:t>11/06/2013</a:t>
            </a:fld>
            <a:endParaRPr lang="it-IT" alt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endParaRPr lang="it-IT"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14661FC-41B7-4099-A727-47C3AB15CC62}" type="datetime1">
              <a:rPr lang="it-IT" altLang="en-US"/>
              <a:pPr/>
              <a:t>11/06/2013</a:t>
            </a:fld>
            <a:endParaRPr lang="it-IT" altLang="en-US"/>
          </a:p>
        </p:txBody>
      </p:sp>
      <p:sp>
        <p:nvSpPr>
          <p:cNvPr id="327682" name="Rectangle 2"/>
          <p:cNvSpPr>
            <a:spLocks noGrp="1" noRot="1" noChangeAspect="1" noChangeArrowheads="1" noTextEdit="1"/>
          </p:cNvSpPr>
          <p:nvPr>
            <p:ph type="sldImg"/>
          </p:nvPr>
        </p:nvSpPr>
        <p:spPr>
          <a:ln/>
        </p:spPr>
      </p:sp>
      <p:sp>
        <p:nvSpPr>
          <p:cNvPr id="327683" name="Rectangle 3"/>
          <p:cNvSpPr>
            <a:spLocks noGrp="1" noChangeArrowheads="1"/>
          </p:cNvSpPr>
          <p:nvPr>
            <p:ph type="body" idx="1"/>
          </p:nvPr>
        </p:nvSpPr>
        <p:spPr/>
        <p:txBody>
          <a:bodyPr/>
          <a:lstStyle/>
          <a:p>
            <a:endParaRPr lang="it-IT"/>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E276BA8F-4FC8-43AD-9DC1-2A33B34E4229}" type="datetime1">
              <a:rPr lang="it-IT" altLang="en-US"/>
              <a:pPr/>
              <a:t>11/06/2013</a:t>
            </a:fld>
            <a:endParaRPr lang="it-IT" altLang="en-US"/>
          </a:p>
        </p:txBody>
      </p:sp>
      <p:sp>
        <p:nvSpPr>
          <p:cNvPr id="329730" name="Rectangle 2"/>
          <p:cNvSpPr>
            <a:spLocks noGrp="1" noRot="1" noChangeAspect="1" noChangeArrowheads="1" noTextEdit="1"/>
          </p:cNvSpPr>
          <p:nvPr>
            <p:ph type="sldImg"/>
          </p:nvPr>
        </p:nvSpPr>
        <p:spPr>
          <a:ln/>
        </p:spPr>
      </p:sp>
      <p:sp>
        <p:nvSpPr>
          <p:cNvPr id="329731" name="Rectangle 3"/>
          <p:cNvSpPr>
            <a:spLocks noGrp="1" noChangeArrowheads="1"/>
          </p:cNvSpPr>
          <p:nvPr>
            <p:ph type="body" idx="1"/>
          </p:nvPr>
        </p:nvSpPr>
        <p:spPr/>
        <p:txBody>
          <a:bodyPr/>
          <a:lstStyle/>
          <a:p>
            <a:endParaRPr lang="it-IT"/>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081A7F53-4365-40FE-9DC0-4A48B8D9A12B}" type="datetime1">
              <a:rPr lang="it-IT" altLang="en-US"/>
              <a:pPr/>
              <a:t>11/06/2013</a:t>
            </a:fld>
            <a:endParaRPr lang="it-IT" altLang="en-US"/>
          </a:p>
        </p:txBody>
      </p:sp>
      <p:sp>
        <p:nvSpPr>
          <p:cNvPr id="331778" name="Rectangle 2"/>
          <p:cNvSpPr>
            <a:spLocks noGrp="1" noRot="1" noChangeAspect="1" noChangeArrowheads="1" noTextEdit="1"/>
          </p:cNvSpPr>
          <p:nvPr>
            <p:ph type="sldImg"/>
          </p:nvPr>
        </p:nvSpPr>
        <p:spPr>
          <a:ln/>
        </p:spPr>
      </p:sp>
      <p:sp>
        <p:nvSpPr>
          <p:cNvPr id="331779" name="Rectangle 3"/>
          <p:cNvSpPr>
            <a:spLocks noGrp="1" noChangeArrowheads="1"/>
          </p:cNvSpPr>
          <p:nvPr>
            <p:ph type="body" idx="1"/>
          </p:nvPr>
        </p:nvSpPr>
        <p:spPr/>
        <p:txBody>
          <a:bodyPr/>
          <a:lstStyle/>
          <a:p>
            <a:endParaRPr lang="it-IT"/>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F87263BA-659D-45F1-8F86-1925F353155F}" type="datetime1">
              <a:rPr lang="it-IT" altLang="en-US"/>
              <a:pPr/>
              <a:t>11/06/2013</a:t>
            </a:fld>
            <a:endParaRPr lang="it-IT" altLang="en-US"/>
          </a:p>
        </p:txBody>
      </p:sp>
      <p:sp>
        <p:nvSpPr>
          <p:cNvPr id="333826" name="Rectangle 2"/>
          <p:cNvSpPr>
            <a:spLocks noGrp="1" noRot="1" noChangeAspect="1" noChangeArrowheads="1" noTextEdit="1"/>
          </p:cNvSpPr>
          <p:nvPr>
            <p:ph type="sldImg"/>
          </p:nvPr>
        </p:nvSpPr>
        <p:spPr>
          <a:ln/>
        </p:spPr>
      </p:sp>
      <p:sp>
        <p:nvSpPr>
          <p:cNvPr id="333827" name="Rectangle 3"/>
          <p:cNvSpPr>
            <a:spLocks noGrp="1" noChangeArrowheads="1"/>
          </p:cNvSpPr>
          <p:nvPr>
            <p:ph type="body" idx="1"/>
          </p:nvPr>
        </p:nvSpPr>
        <p:spPr/>
        <p:txBody>
          <a:bodyPr/>
          <a:lstStyle/>
          <a:p>
            <a:endParaRPr lang="it-IT"/>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BD8D735B-8948-443F-8354-93C842F96773}" type="datetime1">
              <a:rPr lang="it-IT" altLang="en-US"/>
              <a:pPr/>
              <a:t>11/06/2013</a:t>
            </a:fld>
            <a:endParaRPr lang="it-IT" altLang="en-US"/>
          </a:p>
        </p:txBody>
      </p:sp>
      <p:sp>
        <p:nvSpPr>
          <p:cNvPr id="335874" name="Rectangle 2"/>
          <p:cNvSpPr>
            <a:spLocks noGrp="1" noRot="1" noChangeAspect="1" noChangeArrowheads="1" noTextEdit="1"/>
          </p:cNvSpPr>
          <p:nvPr>
            <p:ph type="sldImg"/>
          </p:nvPr>
        </p:nvSpPr>
        <p:spPr>
          <a:ln/>
        </p:spPr>
      </p:sp>
      <p:sp>
        <p:nvSpPr>
          <p:cNvPr id="335875" name="Rectangle 3"/>
          <p:cNvSpPr>
            <a:spLocks noGrp="1" noChangeArrowheads="1"/>
          </p:cNvSpPr>
          <p:nvPr>
            <p:ph type="body" idx="1"/>
          </p:nvPr>
        </p:nvSpPr>
        <p:spPr/>
        <p:txBody>
          <a:bodyPr/>
          <a:lstStyle/>
          <a:p>
            <a:endParaRPr lang="it-IT"/>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2"/>
          <p:cNvSpPr>
            <a:spLocks noGrp="1" noRot="1" noChangeAspect="1" noChangeArrowheads="1" noTextEdit="1"/>
          </p:cNvSpPr>
          <p:nvPr>
            <p:ph type="sldImg"/>
          </p:nvPr>
        </p:nvSpPr>
        <p:spPr>
          <a:xfrm>
            <a:off x="920750" y="742950"/>
            <a:ext cx="4953000" cy="3714750"/>
          </a:xfrm>
          <a:ln/>
        </p:spPr>
      </p:sp>
      <p:sp>
        <p:nvSpPr>
          <p:cNvPr id="1516547" name="Rectangle 3"/>
          <p:cNvSpPr>
            <a:spLocks noGrp="1"/>
          </p:cNvSpPr>
          <p:nvPr>
            <p:ph type="body" idx="1"/>
          </p:nvPr>
        </p:nvSpPr>
        <p:spPr>
          <a:xfrm>
            <a:off x="904875" y="4703763"/>
            <a:ext cx="4984750" cy="4459287"/>
          </a:xfrm>
        </p:spPr>
        <p:txBody>
          <a:bodyPr/>
          <a:lstStyle/>
          <a:p>
            <a:pPr eaLnBrk="1" hangingPunct="1">
              <a:defRPr/>
            </a:pPr>
            <a:r>
              <a:rPr lang="it-IT" b="1" smtClean="0">
                <a:effectLst>
                  <a:outerShdw blurRad="38100" dist="38100" dir="2700000" algn="tl">
                    <a:srgbClr val="C0C0C0"/>
                  </a:outerShdw>
                </a:effectLst>
              </a:rPr>
              <a:t>NUMERO TOTALE INFORTUNI SUL LAVORO</a:t>
            </a:r>
          </a:p>
          <a:p>
            <a:pPr eaLnBrk="1" hangingPunct="1">
              <a:defRPr/>
            </a:pPr>
            <a:endParaRPr lang="it-IT" b="1" smtClean="0">
              <a:effectLst>
                <a:outerShdw blurRad="38100" dist="38100" dir="2700000" algn="tl">
                  <a:srgbClr val="C0C0C0"/>
                </a:outerShdw>
              </a:effectLst>
            </a:endParaRPr>
          </a:p>
          <a:p>
            <a:pPr eaLnBrk="1" hangingPunct="1">
              <a:defRPr/>
            </a:pPr>
            <a:r>
              <a:rPr lang="it-IT" smtClean="0"/>
              <a:t>L’andamento  registra una diminuzione costante di circa 100 infortuni l’anno. Da notare che con il passare degli anni il peso della diminuzione dei 100 infortuni l’anno è più significativo in quanto si parte da un numero di infortuni via via più basso. Ciò significa che la percentuale del decremento degli eventi infortunistici aumenta (siamo più virtuosi).</a:t>
            </a:r>
          </a:p>
          <a:p>
            <a:pPr eaLnBrk="1" hangingPunct="1">
              <a:defRPr/>
            </a:pPr>
            <a:endParaRPr lang="it-IT" smtClean="0"/>
          </a:p>
          <a:p>
            <a:pPr eaLnBrk="1" hangingPunct="1">
              <a:defRPr/>
            </a:pPr>
            <a:r>
              <a:rPr lang="it-IT" smtClean="0"/>
              <a:t>Tale andamento è confermato anche dal dato ricavato come LTM (Last Twelve Month).</a:t>
            </a:r>
          </a:p>
          <a:p>
            <a:pPr eaLnBrk="1" hangingPunct="1">
              <a:defRPr/>
            </a:pPr>
            <a:endParaRPr lang="it-IT" b="1" smtClean="0"/>
          </a:p>
          <a:p>
            <a:pPr eaLnBrk="1" hangingPunct="1">
              <a:defRPr/>
            </a:pPr>
            <a:r>
              <a:rPr lang="it-IT" b="1" smtClean="0"/>
              <a:t>Da evidenziare </a:t>
            </a:r>
            <a:r>
              <a:rPr lang="it-IT" u="sng" smtClean="0">
                <a:effectLst>
                  <a:outerShdw blurRad="38100" dist="38100" dir="2700000" algn="tl">
                    <a:srgbClr val="C0C0C0"/>
                  </a:outerShdw>
                </a:effectLst>
              </a:rPr>
              <a:t>confrontando il numero degli infortuni del 2007 con quelli registrati nel 1°Sem08, supponendo di mantenere lo stesso andamento del 1° semestre si può ipotizzare una diminuzione ancora maggiore a fine 2008. </a:t>
            </a:r>
          </a:p>
          <a:p>
            <a:pPr eaLnBrk="1" hangingPunct="1">
              <a:defRPr/>
            </a:pPr>
            <a:endParaRPr lang="it-IT" smtClean="0"/>
          </a:p>
          <a:p>
            <a:pPr eaLnBrk="1" hangingPunct="1">
              <a:defRPr/>
            </a:pPr>
            <a:r>
              <a:rPr lang="it-IT" i="1" smtClean="0">
                <a:solidFill>
                  <a:srgbClr val="990099"/>
                </a:solidFill>
              </a:rPr>
              <a:t>Per migliorare</a:t>
            </a:r>
            <a:r>
              <a:rPr lang="it-IT" i="1" smtClean="0">
                <a:solidFill>
                  <a:srgbClr val="990099"/>
                </a:solidFill>
                <a:effectLst>
                  <a:outerShdw blurRad="38100" dist="38100" dir="2700000" algn="tl">
                    <a:srgbClr val="C0C0C0"/>
                  </a:outerShdw>
                </a:effectLst>
              </a:rPr>
              <a:t> ulteriormente </a:t>
            </a:r>
            <a:r>
              <a:rPr lang="it-IT" i="1" smtClean="0">
                <a:solidFill>
                  <a:srgbClr val="990099"/>
                </a:solidFill>
              </a:rPr>
              <a:t>il trend infortunistico sarebbe opportuno intervenire in area IR che rappresenta da sola circa l’80% del totale. Ciò è dovuto anche al fatto che l’attività di IR presenta generalmente un livello di rischio più elevato (es. squadre che si muovono in maniera indipendente, piccoli cantieri istantanei, ecc) rispetto alle altre divisioni.</a:t>
            </a:r>
            <a:endParaRPr lang="it-IT" i="1" smtClean="0">
              <a:effectLst>
                <a:outerShdw blurRad="38100" dist="38100" dir="2700000" algn="tl">
                  <a:srgbClr val="C0C0C0"/>
                </a:outerShdw>
              </a:effectLst>
            </a:endParaRPr>
          </a:p>
          <a:p>
            <a:pPr eaLnBrk="1" hangingPunct="1">
              <a:lnSpc>
                <a:spcPct val="120000"/>
              </a:lnSpc>
              <a:defRPr/>
            </a:pPr>
            <a:endParaRPr lang="it-IT" i="1" smtClean="0"/>
          </a:p>
          <a:p>
            <a:pPr eaLnBrk="1" hangingPunct="1">
              <a:lnSpc>
                <a:spcPct val="120000"/>
              </a:lnSpc>
              <a:defRPr/>
            </a:pPr>
            <a:r>
              <a:rPr lang="it-IT" smtClean="0"/>
              <a:t>SUDDIVISIONE INFORTUNI IR</a:t>
            </a:r>
          </a:p>
          <a:p>
            <a:pPr eaLnBrk="1" hangingPunct="1">
              <a:defRPr/>
            </a:pPr>
            <a:r>
              <a:rPr lang="it-IT" smtClean="0"/>
              <a:t>Urto / Schiacciamento / Taglio		40</a:t>
            </a:r>
          </a:p>
          <a:p>
            <a:pPr eaLnBrk="1" hangingPunct="1">
              <a:defRPr/>
            </a:pPr>
            <a:r>
              <a:rPr lang="it-IT" smtClean="0"/>
              <a:t>Infortunio spostamento in servizio	39</a:t>
            </a:r>
          </a:p>
          <a:p>
            <a:pPr eaLnBrk="1" hangingPunct="1">
              <a:defRPr/>
            </a:pPr>
            <a:r>
              <a:rPr lang="it-IT" smtClean="0"/>
              <a:t>Scivolamento				34</a:t>
            </a:r>
          </a:p>
          <a:p>
            <a:pPr eaLnBrk="1" hangingPunct="1">
              <a:defRPr/>
            </a:pPr>
            <a:r>
              <a:rPr lang="it-IT" smtClean="0"/>
              <a:t>Sforzi / Movimenti maldestri		13 						</a:t>
            </a:r>
          </a:p>
          <a:p>
            <a:pPr eaLnBrk="1" hangingPunct="1">
              <a:defRPr/>
            </a:pPr>
            <a:r>
              <a:rPr lang="it-IT" smtClean="0"/>
              <a:t>Caduta dall'alto				11</a:t>
            </a:r>
          </a:p>
          <a:p>
            <a:pPr eaLnBrk="1" hangingPunct="1">
              <a:defRPr/>
            </a:pPr>
            <a:r>
              <a:rPr lang="it-IT" smtClean="0"/>
              <a:t>Azione Corrente Elettrica			09				</a:t>
            </a:r>
          </a:p>
          <a:p>
            <a:pPr eaLnBrk="1" hangingPunct="1">
              <a:defRPr/>
            </a:pPr>
            <a:r>
              <a:rPr lang="it-IT" smtClean="0"/>
              <a:t>Ustione					01		</a:t>
            </a:r>
          </a:p>
          <a:p>
            <a:pPr eaLnBrk="1" hangingPunct="1">
              <a:defRPr/>
            </a:pPr>
            <a:r>
              <a:rPr lang="it-IT" smtClean="0"/>
              <a:t>Altro						07	</a:t>
            </a:r>
          </a:p>
          <a:p>
            <a:pPr eaLnBrk="1" hangingPunct="1">
              <a:lnSpc>
                <a:spcPct val="120000"/>
              </a:lnSpc>
              <a:defRPr/>
            </a:pPr>
            <a:r>
              <a:rPr lang="it-IT" b="1" smtClean="0"/>
              <a:t>Totale					154</a:t>
            </a:r>
            <a:r>
              <a:rPr lang="it-IT" smtClean="0"/>
              <a:t>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2"/>
          <p:cNvSpPr>
            <a:spLocks noGrp="1" noRot="1" noChangeAspect="1" noChangeArrowheads="1" noTextEdit="1"/>
          </p:cNvSpPr>
          <p:nvPr>
            <p:ph type="sldImg"/>
          </p:nvPr>
        </p:nvSpPr>
        <p:spPr>
          <a:xfrm>
            <a:off x="920750" y="742950"/>
            <a:ext cx="4953000" cy="3714750"/>
          </a:xfrm>
          <a:ln/>
        </p:spPr>
      </p:sp>
      <p:sp>
        <p:nvSpPr>
          <p:cNvPr id="105476" name="Rectangle 3"/>
          <p:cNvSpPr>
            <a:spLocks noGrp="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2"/>
          <p:cNvSpPr>
            <a:spLocks noGrp="1" noRot="1" noChangeAspect="1" noChangeArrowheads="1" noTextEdit="1"/>
          </p:cNvSpPr>
          <p:nvPr>
            <p:ph type="sldImg"/>
          </p:nvPr>
        </p:nvSpPr>
        <p:spPr>
          <a:xfrm>
            <a:off x="920750" y="742950"/>
            <a:ext cx="4953000" cy="3714750"/>
          </a:xfrm>
          <a:ln/>
        </p:spPr>
      </p:sp>
      <p:sp>
        <p:nvSpPr>
          <p:cNvPr id="87044" name="Rectangle 3"/>
          <p:cNvSpPr>
            <a:spLocks noGrp="1"/>
          </p:cNvSpPr>
          <p:nvPr>
            <p:ph type="body" idx="1"/>
          </p:nvPr>
        </p:nvSpPr>
        <p:spPr>
          <a:xfrm>
            <a:off x="904875" y="4703763"/>
            <a:ext cx="4984750" cy="4459287"/>
          </a:xfrm>
          <a:noFill/>
          <a:ln/>
        </p:spPr>
        <p:txBody>
          <a:bodyPr/>
          <a:lstStyle/>
          <a:p>
            <a:pPr eaLnBrk="1" hangingPunct="1"/>
            <a:endParaRPr lang="it-IT" smtClean="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2"/>
          <p:cNvSpPr>
            <a:spLocks noGrp="1" noRot="1" noChangeAspect="1" noChangeArrowheads="1" noTextEdit="1"/>
          </p:cNvSpPr>
          <p:nvPr>
            <p:ph type="sldImg"/>
          </p:nvPr>
        </p:nvSpPr>
        <p:spPr>
          <a:xfrm>
            <a:off x="920750" y="742950"/>
            <a:ext cx="4953000" cy="3714750"/>
          </a:xfrm>
          <a:ln/>
        </p:spPr>
      </p:sp>
      <p:sp>
        <p:nvSpPr>
          <p:cNvPr id="106500" name="Rectangle 3"/>
          <p:cNvSpPr>
            <a:spLocks noGrp="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2"/>
          <p:cNvSpPr>
            <a:spLocks noGrp="1" noRot="1" noChangeAspect="1" noChangeArrowheads="1" noTextEdit="1"/>
          </p:cNvSpPr>
          <p:nvPr>
            <p:ph type="sldImg"/>
          </p:nvPr>
        </p:nvSpPr>
        <p:spPr>
          <a:xfrm>
            <a:off x="920750" y="742950"/>
            <a:ext cx="4953000" cy="3714750"/>
          </a:xfrm>
          <a:ln/>
        </p:spPr>
      </p:sp>
      <p:sp>
        <p:nvSpPr>
          <p:cNvPr id="107524" name="Rectangle 3"/>
          <p:cNvSpPr>
            <a:spLocks noGrp="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p:spPr>
        <p:txBody>
          <a:bodyPr/>
          <a:lstStyle/>
          <a:p>
            <a:fld id="{942F9EE3-AA5D-451D-910C-78A73BD1C8ED}" type="datetime1">
              <a:rPr lang="it-IT" altLang="en-US"/>
              <a:pPr/>
              <a:t>11/06/2013</a:t>
            </a:fld>
            <a:endParaRPr lang="it-IT"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endParaRPr lang="it-IT"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BD8D735B-8948-443F-8354-93C842F96773}" type="datetime1">
              <a:rPr lang="it-IT" altLang="en-US"/>
              <a:pPr/>
              <a:t>11/06/2013</a:t>
            </a:fld>
            <a:endParaRPr lang="it-IT" altLang="en-US"/>
          </a:p>
        </p:txBody>
      </p:sp>
      <p:sp>
        <p:nvSpPr>
          <p:cNvPr id="335874" name="Rectangle 2"/>
          <p:cNvSpPr>
            <a:spLocks noGrp="1" noRot="1" noChangeAspect="1" noChangeArrowheads="1" noTextEdit="1"/>
          </p:cNvSpPr>
          <p:nvPr>
            <p:ph type="sldImg"/>
          </p:nvPr>
        </p:nvSpPr>
        <p:spPr>
          <a:ln/>
        </p:spPr>
      </p:sp>
      <p:sp>
        <p:nvSpPr>
          <p:cNvPr id="335875" name="Rectangle 3"/>
          <p:cNvSpPr>
            <a:spLocks noGrp="1" noChangeArrowheads="1"/>
          </p:cNvSpPr>
          <p:nvPr>
            <p:ph type="body" idx="1"/>
          </p:nvPr>
        </p:nvSpPr>
        <p:spPr/>
        <p:txBody>
          <a:bodyPr/>
          <a:lstStyle/>
          <a:p>
            <a:endParaRPr lang="it-IT"/>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Grp="1" noRot="1" noChangeAspect="1" noChangeArrowheads="1" noTextEdit="1"/>
          </p:cNvSpPr>
          <p:nvPr>
            <p:ph type="sldImg"/>
          </p:nvPr>
        </p:nvSpPr>
        <p:spPr>
          <a:xfrm>
            <a:off x="923925" y="742950"/>
            <a:ext cx="4953000" cy="3714750"/>
          </a:xfrm>
          <a:ln/>
        </p:spPr>
      </p:sp>
      <p:sp>
        <p:nvSpPr>
          <p:cNvPr id="113668" name="Rectangle 3"/>
          <p:cNvSpPr>
            <a:spLocks noGrp="1" noChangeArrowheads="1"/>
          </p:cNvSpPr>
          <p:nvPr>
            <p:ph type="body" idx="1"/>
          </p:nvPr>
        </p:nvSpPr>
        <p:spPr>
          <a:xfrm>
            <a:off x="906463" y="4705350"/>
            <a:ext cx="4981575" cy="4457700"/>
          </a:xfrm>
          <a:noFill/>
          <a:ln/>
        </p:spPr>
        <p:txBody>
          <a:bodyPr/>
          <a:lstStyle/>
          <a:p>
            <a:pPr eaLnBrk="1" hangingPunct="1"/>
            <a:endParaRPr lang="it-IT" smtClean="0">
              <a:latin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1" name="Text Box 2"/>
          <p:cNvSpPr txBox="1">
            <a:spLocks noChangeArrowheads="1"/>
          </p:cNvSpPr>
          <p:nvPr/>
        </p:nvSpPr>
        <p:spPr bwMode="auto">
          <a:xfrm>
            <a:off x="971550" y="742950"/>
            <a:ext cx="4851400" cy="3714750"/>
          </a:xfrm>
          <a:prstGeom prst="rect">
            <a:avLst/>
          </a:prstGeom>
          <a:solidFill>
            <a:srgbClr val="FFFFFF"/>
          </a:solidFill>
          <a:ln w="9525">
            <a:solidFill>
              <a:srgbClr val="000000"/>
            </a:solidFill>
            <a:miter lim="800000"/>
            <a:headEnd/>
            <a:tailEnd/>
          </a:ln>
        </p:spPr>
        <p:txBody>
          <a:bodyPr wrap="none" anchor="ctr"/>
          <a:lstStyle/>
          <a:p>
            <a:endParaRPr lang="it-IT"/>
          </a:p>
        </p:txBody>
      </p:sp>
      <p:sp>
        <p:nvSpPr>
          <p:cNvPr id="114692" name="Rectangle 3"/>
          <p:cNvSpPr>
            <a:spLocks noGrp="1" noChangeArrowheads="1"/>
          </p:cNvSpPr>
          <p:nvPr>
            <p:ph type="body"/>
          </p:nvPr>
        </p:nvSpPr>
        <p:spPr>
          <a:xfrm>
            <a:off x="906463" y="4705350"/>
            <a:ext cx="4981575" cy="4459288"/>
          </a:xfrm>
          <a:noFill/>
          <a:ln/>
        </p:spPr>
        <p:txBody>
          <a:bodyPr wrap="none" anchor="ctr"/>
          <a:lstStyle/>
          <a:p>
            <a:pPr eaLnBrk="1" hangingPunct="1"/>
            <a:endParaRPr lang="it-IT" smtClean="0">
              <a:latin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094691-375A-4FAE-BD07-A8146EBC2615}" type="slidenum">
              <a:rPr lang="it-IT"/>
              <a:pPr/>
              <a:t>83</a:t>
            </a:fld>
            <a:endParaRPr lang="it-IT"/>
          </a:p>
        </p:txBody>
      </p:sp>
      <p:sp>
        <p:nvSpPr>
          <p:cNvPr id="437250" name="Rectangle 2"/>
          <p:cNvSpPr>
            <a:spLocks noGrp="1" noRot="1" noChangeAspect="1" noChangeArrowheads="1" noTextEdit="1"/>
          </p:cNvSpPr>
          <p:nvPr>
            <p:ph type="sldImg"/>
          </p:nvPr>
        </p:nvSpPr>
        <p:spPr>
          <a:xfrm>
            <a:off x="911225" y="754063"/>
            <a:ext cx="4975225" cy="3732212"/>
          </a:xfrm>
          <a:ln/>
        </p:spPr>
      </p:sp>
      <p:sp>
        <p:nvSpPr>
          <p:cNvPr id="437251" name="Rectangle 3"/>
          <p:cNvSpPr>
            <a:spLocks noGrp="1" noChangeArrowheads="1"/>
          </p:cNvSpPr>
          <p:nvPr>
            <p:ph type="body" idx="1"/>
          </p:nvPr>
        </p:nvSpPr>
        <p:spPr>
          <a:xfrm>
            <a:off x="905934" y="4724541"/>
            <a:ext cx="4982633" cy="4434398"/>
          </a:xfrm>
        </p:spPr>
        <p:txBody>
          <a:bodyPr/>
          <a:lstStyle/>
          <a:p>
            <a:r>
              <a:rPr lang="it-IT"/>
              <a:t>La rappresentazione spiega come, in ogni ambiente di lavoro, si possa costruire una piramide che porta a danni sempre maggiori man mano che la si percorre. Occasione di infortunio è il cosiddetto mancato infortunio, cioè un episodio che non ha creato danni solamente perchè l'energia non si è scaricata su una persona (v. dia succ.). Ogni 500 mancati infortuni se ne possono verificare 50, di cui 10 con invalidità permanenti ed uno mortale. Più episodi si verificano, più l'azienda si avvicina al vertice della piramide. Non sottovalutare le occasioni d'infortunio! In alcuni Stati è obbligatorio il registro dei mancati infortuni, proprio per ‘tastare il polso’ sulle condizioni di sicurezza  dell’impresa.</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5" name="Text Box 2"/>
          <p:cNvSpPr txBox="1">
            <a:spLocks noChangeArrowheads="1"/>
          </p:cNvSpPr>
          <p:nvPr/>
        </p:nvSpPr>
        <p:spPr bwMode="auto">
          <a:xfrm>
            <a:off x="971550" y="742950"/>
            <a:ext cx="4851400" cy="3714750"/>
          </a:xfrm>
          <a:prstGeom prst="rect">
            <a:avLst/>
          </a:prstGeom>
          <a:solidFill>
            <a:srgbClr val="FFFFFF"/>
          </a:solidFill>
          <a:ln w="9525">
            <a:solidFill>
              <a:srgbClr val="000000"/>
            </a:solidFill>
            <a:miter lim="800000"/>
            <a:headEnd/>
            <a:tailEnd/>
          </a:ln>
        </p:spPr>
        <p:txBody>
          <a:bodyPr wrap="none" anchor="ctr"/>
          <a:lstStyle/>
          <a:p>
            <a:endParaRPr lang="it-IT"/>
          </a:p>
        </p:txBody>
      </p:sp>
      <p:sp>
        <p:nvSpPr>
          <p:cNvPr id="115716" name="Rectangle 3"/>
          <p:cNvSpPr>
            <a:spLocks noGrp="1" noChangeArrowheads="1"/>
          </p:cNvSpPr>
          <p:nvPr>
            <p:ph type="body"/>
          </p:nvPr>
        </p:nvSpPr>
        <p:spPr>
          <a:xfrm>
            <a:off x="906463" y="4705350"/>
            <a:ext cx="4981575" cy="4459288"/>
          </a:xfrm>
          <a:noFill/>
          <a:ln/>
        </p:spPr>
        <p:txBody>
          <a:bodyPr wrap="none" anchor="ctr"/>
          <a:lstStyle/>
          <a:p>
            <a:pPr eaLnBrk="1" hangingPunct="1"/>
            <a:endParaRPr lang="it-IT" smtClean="0">
              <a:latin typeface="Arial"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5" name="Text Box 2"/>
          <p:cNvSpPr txBox="1">
            <a:spLocks noChangeArrowheads="1"/>
          </p:cNvSpPr>
          <p:nvPr/>
        </p:nvSpPr>
        <p:spPr bwMode="auto">
          <a:xfrm>
            <a:off x="971550" y="742950"/>
            <a:ext cx="4851400" cy="3714750"/>
          </a:xfrm>
          <a:prstGeom prst="rect">
            <a:avLst/>
          </a:prstGeom>
          <a:solidFill>
            <a:srgbClr val="FFFFFF"/>
          </a:solidFill>
          <a:ln w="9525">
            <a:solidFill>
              <a:srgbClr val="000000"/>
            </a:solidFill>
            <a:miter lim="800000"/>
            <a:headEnd/>
            <a:tailEnd/>
          </a:ln>
        </p:spPr>
        <p:txBody>
          <a:bodyPr wrap="none" anchor="ctr"/>
          <a:lstStyle/>
          <a:p>
            <a:endParaRPr lang="it-IT"/>
          </a:p>
        </p:txBody>
      </p:sp>
      <p:sp>
        <p:nvSpPr>
          <p:cNvPr id="115716" name="Rectangle 3"/>
          <p:cNvSpPr>
            <a:spLocks noGrp="1" noChangeArrowheads="1"/>
          </p:cNvSpPr>
          <p:nvPr>
            <p:ph type="body"/>
          </p:nvPr>
        </p:nvSpPr>
        <p:spPr>
          <a:xfrm>
            <a:off x="906463" y="4705350"/>
            <a:ext cx="4981575" cy="4459288"/>
          </a:xfrm>
          <a:noFill/>
          <a:ln/>
        </p:spPr>
        <p:txBody>
          <a:bodyPr wrap="none" anchor="ctr"/>
          <a:lstStyle/>
          <a:p>
            <a:pPr eaLnBrk="1" hangingPunct="1"/>
            <a:endParaRPr lang="it-IT" smtClean="0">
              <a:latin typeface="Arial"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2"/>
          <p:cNvSpPr>
            <a:spLocks noGrp="1" noRot="1" noChangeAspect="1" noChangeArrowheads="1" noTextEdit="1"/>
          </p:cNvSpPr>
          <p:nvPr>
            <p:ph type="sldImg"/>
          </p:nvPr>
        </p:nvSpPr>
        <p:spPr>
          <a:xfrm>
            <a:off x="923925" y="742950"/>
            <a:ext cx="4953000" cy="3714750"/>
          </a:xfrm>
          <a:ln/>
        </p:spPr>
      </p:sp>
      <p:sp>
        <p:nvSpPr>
          <p:cNvPr id="101380" name="Rectangle 3"/>
          <p:cNvSpPr>
            <a:spLocks noGrp="1" noChangeArrowheads="1"/>
          </p:cNvSpPr>
          <p:nvPr>
            <p:ph type="body" idx="1"/>
          </p:nvPr>
        </p:nvSpPr>
        <p:spPr>
          <a:xfrm>
            <a:off x="906463" y="4705350"/>
            <a:ext cx="4981575" cy="4457700"/>
          </a:xfrm>
          <a:noFill/>
          <a:ln/>
        </p:spPr>
        <p:txBody>
          <a:bodyPr/>
          <a:lstStyle/>
          <a:p>
            <a:pPr eaLnBrk="1" hangingPunct="1"/>
            <a:endParaRPr lang="it-IT"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2"/>
          <p:cNvSpPr>
            <a:spLocks noGrp="1" noRot="1" noChangeAspect="1" noChangeArrowheads="1" noTextEdit="1"/>
          </p:cNvSpPr>
          <p:nvPr>
            <p:ph type="sldImg"/>
          </p:nvPr>
        </p:nvSpPr>
        <p:spPr>
          <a:xfrm>
            <a:off x="920750" y="742950"/>
            <a:ext cx="4953000" cy="3714750"/>
          </a:xfrm>
          <a:ln/>
        </p:spPr>
      </p:sp>
      <p:sp>
        <p:nvSpPr>
          <p:cNvPr id="88068" name="Rectangle 3"/>
          <p:cNvSpPr>
            <a:spLocks noGrp="1" noChangeArrowheads="1"/>
          </p:cNvSpPr>
          <p:nvPr>
            <p:ph type="body" idx="1"/>
          </p:nvPr>
        </p:nvSpPr>
        <p:spPr>
          <a:noFill/>
          <a:ln/>
        </p:spPr>
        <p:txBody>
          <a:bodyPr/>
          <a:lstStyle/>
          <a:p>
            <a:pPr eaLnBrk="1" hangingPunct="1"/>
            <a:endParaRPr lang="it-IT" dirty="0" smtClean="0">
              <a:latin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2"/>
          <p:cNvSpPr>
            <a:spLocks noGrp="1" noRot="1" noChangeAspect="1" noChangeArrowheads="1" noTextEdit="1"/>
          </p:cNvSpPr>
          <p:nvPr>
            <p:ph type="sldImg"/>
          </p:nvPr>
        </p:nvSpPr>
        <p:spPr>
          <a:xfrm>
            <a:off x="923925" y="742950"/>
            <a:ext cx="4953000" cy="3714750"/>
          </a:xfrm>
          <a:ln/>
        </p:spPr>
      </p:sp>
      <p:sp>
        <p:nvSpPr>
          <p:cNvPr id="102404" name="Rectangle 3"/>
          <p:cNvSpPr>
            <a:spLocks noGrp="1" noChangeArrowheads="1"/>
          </p:cNvSpPr>
          <p:nvPr>
            <p:ph type="body" idx="1"/>
          </p:nvPr>
        </p:nvSpPr>
        <p:spPr>
          <a:xfrm>
            <a:off x="906463" y="4705350"/>
            <a:ext cx="4981575" cy="4457700"/>
          </a:xfrm>
          <a:noFill/>
          <a:ln/>
        </p:spPr>
        <p:txBody>
          <a:bodyPr/>
          <a:lstStyle/>
          <a:p>
            <a:pPr eaLnBrk="1" hangingPunct="1"/>
            <a:endParaRPr lang="it-IT" smtClean="0">
              <a:latin typeface="Arial"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2"/>
          <p:cNvSpPr>
            <a:spLocks noGrp="1" noRot="1" noChangeAspect="1" noChangeArrowheads="1" noTextEdit="1"/>
          </p:cNvSpPr>
          <p:nvPr>
            <p:ph type="sldImg"/>
          </p:nvPr>
        </p:nvSpPr>
        <p:spPr>
          <a:xfrm>
            <a:off x="920750" y="742950"/>
            <a:ext cx="4953000" cy="3714750"/>
          </a:xfrm>
          <a:ln/>
        </p:spPr>
      </p:sp>
      <p:sp>
        <p:nvSpPr>
          <p:cNvPr id="108548" name="Rectangle 3"/>
          <p:cNvSpPr>
            <a:spLocks noGrp="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2"/>
          <p:cNvSpPr>
            <a:spLocks noGrp="1" noRot="1" noChangeAspect="1" noChangeArrowheads="1" noTextEdit="1"/>
          </p:cNvSpPr>
          <p:nvPr>
            <p:ph type="sldImg"/>
          </p:nvPr>
        </p:nvSpPr>
        <p:spPr>
          <a:xfrm>
            <a:off x="923925" y="742950"/>
            <a:ext cx="4953000" cy="3714750"/>
          </a:xfrm>
          <a:ln/>
        </p:spPr>
      </p:sp>
      <p:sp>
        <p:nvSpPr>
          <p:cNvPr id="109572" name="Rectangle 3"/>
          <p:cNvSpPr>
            <a:spLocks noGrp="1" noChangeArrowheads="1"/>
          </p:cNvSpPr>
          <p:nvPr>
            <p:ph type="body" idx="1"/>
          </p:nvPr>
        </p:nvSpPr>
        <p:spPr>
          <a:xfrm>
            <a:off x="906463" y="4705350"/>
            <a:ext cx="4981575" cy="4457700"/>
          </a:xfrm>
          <a:noFill/>
          <a:ln/>
        </p:spPr>
        <p:txBody>
          <a:bodyPr/>
          <a:lstStyle/>
          <a:p>
            <a:pPr eaLnBrk="1" hangingPunct="1"/>
            <a:endParaRPr lang="it-IT" smtClean="0">
              <a:latin typeface="Arial"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2"/>
          <p:cNvSpPr>
            <a:spLocks noGrp="1" noRot="1" noChangeAspect="1" noChangeArrowheads="1" noTextEdit="1"/>
          </p:cNvSpPr>
          <p:nvPr>
            <p:ph type="sldImg"/>
          </p:nvPr>
        </p:nvSpPr>
        <p:spPr>
          <a:xfrm>
            <a:off x="920750" y="742950"/>
            <a:ext cx="4953000" cy="3714750"/>
          </a:xfrm>
          <a:ln/>
        </p:spPr>
      </p:sp>
      <p:sp>
        <p:nvSpPr>
          <p:cNvPr id="110596" name="Rectangle 3"/>
          <p:cNvSpPr>
            <a:spLocks noGrp="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2"/>
          <p:cNvSpPr>
            <a:spLocks noGrp="1" noRot="1" noChangeAspect="1" noChangeArrowheads="1" noTextEdit="1"/>
          </p:cNvSpPr>
          <p:nvPr>
            <p:ph type="sldImg"/>
          </p:nvPr>
        </p:nvSpPr>
        <p:spPr>
          <a:xfrm>
            <a:off x="920750" y="742950"/>
            <a:ext cx="4953000" cy="3714750"/>
          </a:xfrm>
          <a:ln/>
        </p:spPr>
      </p:sp>
      <p:sp>
        <p:nvSpPr>
          <p:cNvPr id="111620" name="Rectangle 3"/>
          <p:cNvSpPr>
            <a:spLocks noGrp="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2"/>
          <p:cNvSpPr>
            <a:spLocks noGrp="1" noRot="1" noChangeAspect="1" noChangeArrowheads="1" noTextEdit="1"/>
          </p:cNvSpPr>
          <p:nvPr>
            <p:ph type="sldImg"/>
          </p:nvPr>
        </p:nvSpPr>
        <p:spPr>
          <a:xfrm>
            <a:off x="920750" y="742950"/>
            <a:ext cx="4953000" cy="3714750"/>
          </a:xfrm>
          <a:ln/>
        </p:spPr>
      </p:sp>
      <p:sp>
        <p:nvSpPr>
          <p:cNvPr id="112644" name="Rectangle 3"/>
          <p:cNvSpPr>
            <a:spLocks noGrp="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spect="1" noChangeArrowheads="1" noTextEdit="1"/>
          </p:cNvSpPr>
          <p:nvPr>
            <p:ph type="sldImg"/>
          </p:nvPr>
        </p:nvSpPr>
        <p:spPr>
          <a:xfrm>
            <a:off x="920750" y="742950"/>
            <a:ext cx="4953000" cy="3714750"/>
          </a:xfrm>
          <a:ln/>
        </p:spPr>
      </p:sp>
      <p:sp>
        <p:nvSpPr>
          <p:cNvPr id="89092"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2"/>
          <p:cNvSpPr>
            <a:spLocks noGrp="1" noRot="1" noChangeAspect="1" noChangeArrowheads="1" noTextEdit="1"/>
          </p:cNvSpPr>
          <p:nvPr>
            <p:ph type="sldImg"/>
          </p:nvPr>
        </p:nvSpPr>
        <p:spPr>
          <a:xfrm>
            <a:off x="920750" y="742950"/>
            <a:ext cx="4953000" cy="3714750"/>
          </a:xfrm>
          <a:ln/>
        </p:spPr>
      </p:sp>
      <p:sp>
        <p:nvSpPr>
          <p:cNvPr id="93188"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2"/>
          <p:cNvSpPr>
            <a:spLocks noGrp="1" noRot="1" noChangeAspect="1" noChangeArrowheads="1" noTextEdit="1"/>
          </p:cNvSpPr>
          <p:nvPr>
            <p:ph type="sldImg"/>
          </p:nvPr>
        </p:nvSpPr>
        <p:spPr>
          <a:xfrm>
            <a:off x="920750" y="742950"/>
            <a:ext cx="4953000" cy="3714750"/>
          </a:xfrm>
          <a:ln/>
        </p:spPr>
      </p:sp>
      <p:sp>
        <p:nvSpPr>
          <p:cNvPr id="95236"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2"/>
          <p:cNvSpPr>
            <a:spLocks noGrp="1" noRot="1" noChangeAspect="1" noChangeArrowheads="1" noTextEdit="1"/>
          </p:cNvSpPr>
          <p:nvPr>
            <p:ph type="sldImg"/>
          </p:nvPr>
        </p:nvSpPr>
        <p:spPr>
          <a:xfrm>
            <a:off x="920750" y="742950"/>
            <a:ext cx="4953000" cy="3714750"/>
          </a:xfrm>
          <a:ln/>
        </p:spPr>
      </p:sp>
      <p:sp>
        <p:nvSpPr>
          <p:cNvPr id="95236" name="Rectangle 3"/>
          <p:cNvSpPr>
            <a:spLocks noGrp="1" noChangeArrowheads="1"/>
          </p:cNvSpPr>
          <p:nvPr>
            <p:ph type="body" idx="1"/>
          </p:nvPr>
        </p:nvSpPr>
        <p:spPr>
          <a:noFill/>
          <a:ln/>
        </p:spPr>
        <p:txBody>
          <a:bodyPr/>
          <a:lstStyle/>
          <a:p>
            <a:pPr eaLnBrk="1" hangingPunct="1"/>
            <a:endParaRPr lang="it-IT"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chart" preserve="1">
  <p:cSld name="Titol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685800" y="0"/>
            <a:ext cx="7772400" cy="977900"/>
          </a:xfrm>
        </p:spPr>
        <p:txBody>
          <a:bodyPr/>
          <a:lstStyle/>
          <a:p>
            <a:r>
              <a:rPr lang="it-IT" smtClean="0"/>
              <a:t>Fare clic per modificare lo stile del titolo</a:t>
            </a:r>
            <a:endParaRPr lang="it-IT"/>
          </a:p>
        </p:txBody>
      </p:sp>
      <p:sp>
        <p:nvSpPr>
          <p:cNvPr id="3" name="Segnaposto grafico 2"/>
          <p:cNvSpPr>
            <a:spLocks noGrp="1"/>
          </p:cNvSpPr>
          <p:nvPr>
            <p:ph type="chart" idx="1"/>
          </p:nvPr>
        </p:nvSpPr>
        <p:spPr>
          <a:xfrm>
            <a:off x="1371603" y="1468438"/>
            <a:ext cx="6659563" cy="4338637"/>
          </a:xfrm>
        </p:spPr>
        <p:txBody>
          <a:bodyPr/>
          <a:lstStyle/>
          <a:p>
            <a:pPr lvl="0"/>
            <a:endParaRPr lang="it-IT" noProof="0" smtClean="0"/>
          </a:p>
        </p:txBody>
      </p:sp>
      <p:sp>
        <p:nvSpPr>
          <p:cNvPr id="4" name="Rectangle 18"/>
          <p:cNvSpPr>
            <a:spLocks noGrp="1" noChangeArrowheads="1"/>
          </p:cNvSpPr>
          <p:nvPr>
            <p:ph type="sldNum" sz="quarter" idx="10"/>
          </p:nvPr>
        </p:nvSpPr>
        <p:spPr>
          <a:xfrm>
            <a:off x="5867400" y="6408741"/>
            <a:ext cx="2133600" cy="476250"/>
          </a:xfrm>
          <a:prstGeom prst="rect">
            <a:avLst/>
          </a:prstGeom>
          <a:ln/>
        </p:spPr>
        <p:txBody>
          <a:bodyPr/>
          <a:lstStyle>
            <a:lvl1pPr>
              <a:defRPr/>
            </a:lvl1pPr>
          </a:lstStyle>
          <a:p>
            <a:pPr>
              <a:defRPr/>
            </a:pPr>
            <a:fld id="{3E0AD13F-990F-4C23-A8E7-A53965747F35}" type="slidenum">
              <a:rPr lang="it-IT"/>
              <a:pPr>
                <a:defRPr/>
              </a:pPr>
              <a:t>‹N›</a:t>
            </a:fld>
            <a:r>
              <a:rPr lang="it-IT"/>
              <a:t> </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cSld name="Diapositiva titolo">
    <p:spTree>
      <p:nvGrpSpPr>
        <p:cNvPr id="1" name=""/>
        <p:cNvGrpSpPr/>
        <p:nvPr/>
      </p:nvGrpSpPr>
      <p:grpSpPr>
        <a:xfrm>
          <a:off x="0" y="0"/>
          <a:ext cx="0" cy="0"/>
          <a:chOff x="0" y="0"/>
          <a:chExt cx="0" cy="0"/>
        </a:xfrm>
      </p:grpSpPr>
      <p:sp>
        <p:nvSpPr>
          <p:cNvPr id="612355" name="Rectangle 3"/>
          <p:cNvSpPr>
            <a:spLocks noGrp="1" noChangeArrowheads="1"/>
          </p:cNvSpPr>
          <p:nvPr>
            <p:ph type="ctrTitle" sz="quarter"/>
          </p:nvPr>
        </p:nvSpPr>
        <p:spPr>
          <a:xfrm>
            <a:off x="685800" y="2106678"/>
            <a:ext cx="7772400" cy="1471029"/>
          </a:xfrm>
        </p:spPr>
        <p:txBody>
          <a:bodyPr lIns="80648" tIns="40325" rIns="80648" bIns="40325"/>
          <a:lstStyle>
            <a:lvl1pPr algn="ctr">
              <a:defRPr sz="3500"/>
            </a:lvl1pPr>
          </a:lstStyle>
          <a:p>
            <a:r>
              <a:rPr lang="it-IT"/>
              <a:t>Fare clic per modificare lo stile del titolo</a:t>
            </a:r>
          </a:p>
        </p:txBody>
      </p:sp>
      <p:sp>
        <p:nvSpPr>
          <p:cNvPr id="612356" name="Rectangle 4"/>
          <p:cNvSpPr>
            <a:spLocks noGrp="1" noChangeArrowheads="1"/>
          </p:cNvSpPr>
          <p:nvPr>
            <p:ph type="subTitle" sz="quarter" idx="1"/>
          </p:nvPr>
        </p:nvSpPr>
        <p:spPr>
          <a:xfrm>
            <a:off x="1371600" y="4283334"/>
            <a:ext cx="6400800" cy="467989"/>
          </a:xfrm>
        </p:spPr>
        <p:txBody>
          <a:bodyPr lIns="80648" tIns="40325" rIns="80648" bIns="40325"/>
          <a:lstStyle>
            <a:lvl1pPr marL="0" indent="0" algn="ctr">
              <a:buFontTx/>
              <a:buNone/>
              <a:defRPr/>
            </a:lvl1pPr>
          </a:lstStyle>
          <a:p>
            <a:r>
              <a:rPr lang="it-IT"/>
              <a:t>Fare clic per modificare lo stile del sottotitolo dello schema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30"/>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2"/>
            <a:ext cx="6400800" cy="1752600"/>
          </a:xfrm>
        </p:spPr>
        <p:txBody>
          <a:bodyPr/>
          <a:lstStyle>
            <a:lvl1pPr marL="0" indent="0" algn="ctr">
              <a:buNone/>
              <a:defRPr/>
            </a:lvl1pPr>
            <a:lvl2pPr marL="456463" indent="0" algn="ctr">
              <a:buNone/>
              <a:defRPr/>
            </a:lvl2pPr>
            <a:lvl3pPr marL="912927" indent="0" algn="ctr">
              <a:buNone/>
              <a:defRPr/>
            </a:lvl3pPr>
            <a:lvl4pPr marL="1369393" indent="0" algn="ctr">
              <a:buNone/>
              <a:defRPr/>
            </a:lvl4pPr>
            <a:lvl5pPr marL="1825856" indent="0" algn="ctr">
              <a:buNone/>
              <a:defRPr/>
            </a:lvl5pPr>
            <a:lvl6pPr marL="2282325" indent="0" algn="ctr">
              <a:buNone/>
              <a:defRPr/>
            </a:lvl6pPr>
            <a:lvl7pPr marL="2738790" indent="0" algn="ctr">
              <a:buNone/>
              <a:defRPr/>
            </a:lvl7pPr>
            <a:lvl8pPr marL="3195256" indent="0" algn="ctr">
              <a:buNone/>
              <a:defRPr/>
            </a:lvl8pPr>
            <a:lvl9pPr marL="3651719" indent="0" algn="ctr">
              <a:buNone/>
              <a:defRPr/>
            </a:lvl9pPr>
          </a:lstStyle>
          <a:p>
            <a:r>
              <a:rPr lang="it-IT" smtClean="0"/>
              <a:t>Fare clic per modificare lo stile del sottotitolo dello schema</a:t>
            </a:r>
            <a:endParaRPr lang="it-IT"/>
          </a:p>
        </p:txBody>
      </p:sp>
      <p:sp>
        <p:nvSpPr>
          <p:cNvPr id="4" name="Rectangle 18"/>
          <p:cNvSpPr>
            <a:spLocks noGrp="1" noChangeArrowheads="1"/>
          </p:cNvSpPr>
          <p:nvPr>
            <p:ph type="sldNum" sz="quarter" idx="10"/>
          </p:nvPr>
        </p:nvSpPr>
        <p:spPr>
          <a:xfrm>
            <a:off x="5867400" y="6408741"/>
            <a:ext cx="2133600" cy="476250"/>
          </a:xfrm>
          <a:prstGeom prst="rect">
            <a:avLst/>
          </a:prstGeom>
          <a:ln/>
        </p:spPr>
        <p:txBody>
          <a:bodyPr/>
          <a:lstStyle>
            <a:lvl1pPr>
              <a:defRPr/>
            </a:lvl1pPr>
          </a:lstStyle>
          <a:p>
            <a:pPr>
              <a:defRPr/>
            </a:pPr>
            <a:fld id="{635A6DAE-D12D-415B-9DEA-F9A805C46E3B}" type="slidenum">
              <a:rPr lang="it-IT"/>
              <a:pPr>
                <a:defRPr/>
              </a:pPr>
              <a:t>‹N›</a:t>
            </a:fld>
            <a:r>
              <a:rPr lang="it-IT"/>
              <a:t> </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18"/>
          <p:cNvSpPr>
            <a:spLocks noGrp="1" noChangeArrowheads="1"/>
          </p:cNvSpPr>
          <p:nvPr>
            <p:ph type="sldNum" sz="quarter" idx="10"/>
          </p:nvPr>
        </p:nvSpPr>
        <p:spPr>
          <a:xfrm>
            <a:off x="5867400" y="6408741"/>
            <a:ext cx="2133600" cy="476250"/>
          </a:xfrm>
          <a:prstGeom prst="rect">
            <a:avLst/>
          </a:prstGeom>
          <a:ln/>
        </p:spPr>
        <p:txBody>
          <a:bodyPr/>
          <a:lstStyle>
            <a:lvl1pPr>
              <a:defRPr/>
            </a:lvl1pPr>
          </a:lstStyle>
          <a:p>
            <a:pPr>
              <a:defRPr/>
            </a:pPr>
            <a:fld id="{04BE635F-FCC0-49A0-BFA8-C5B320BF1D5D}" type="slidenum">
              <a:rPr lang="it-IT"/>
              <a:pPr>
                <a:defRPr/>
              </a:pPr>
              <a:t>‹N›</a:t>
            </a:fld>
            <a:r>
              <a:rPr lang="it-IT"/>
              <a:t> </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31"/>
            <a:ext cx="7772400" cy="1500187"/>
          </a:xfrm>
        </p:spPr>
        <p:txBody>
          <a:bodyPr anchor="b"/>
          <a:lstStyle>
            <a:lvl1pPr marL="0" indent="0">
              <a:buNone/>
              <a:defRPr sz="2000"/>
            </a:lvl1pPr>
            <a:lvl2pPr marL="456463" indent="0">
              <a:buNone/>
              <a:defRPr sz="1800"/>
            </a:lvl2pPr>
            <a:lvl3pPr marL="912927" indent="0">
              <a:buNone/>
              <a:defRPr sz="1600"/>
            </a:lvl3pPr>
            <a:lvl4pPr marL="1369393" indent="0">
              <a:buNone/>
              <a:defRPr sz="1400"/>
            </a:lvl4pPr>
            <a:lvl5pPr marL="1825856" indent="0">
              <a:buNone/>
              <a:defRPr sz="1400"/>
            </a:lvl5pPr>
            <a:lvl6pPr marL="2282325" indent="0">
              <a:buNone/>
              <a:defRPr sz="1400"/>
            </a:lvl6pPr>
            <a:lvl7pPr marL="2738790" indent="0">
              <a:buNone/>
              <a:defRPr sz="1400"/>
            </a:lvl7pPr>
            <a:lvl8pPr marL="3195256" indent="0">
              <a:buNone/>
              <a:defRPr sz="1400"/>
            </a:lvl8pPr>
            <a:lvl9pPr marL="3651719" indent="0">
              <a:buNone/>
              <a:defRPr sz="1400"/>
            </a:lvl9pPr>
          </a:lstStyle>
          <a:p>
            <a:pPr lvl="0"/>
            <a:r>
              <a:rPr lang="it-IT" smtClean="0"/>
              <a:t>Fare clic per modificare stili del testo dello schema</a:t>
            </a:r>
          </a:p>
        </p:txBody>
      </p:sp>
      <p:sp>
        <p:nvSpPr>
          <p:cNvPr id="4" name="Rectangle 18"/>
          <p:cNvSpPr>
            <a:spLocks noGrp="1" noChangeArrowheads="1"/>
          </p:cNvSpPr>
          <p:nvPr>
            <p:ph type="sldNum" sz="quarter" idx="10"/>
          </p:nvPr>
        </p:nvSpPr>
        <p:spPr>
          <a:xfrm>
            <a:off x="5867400" y="6408741"/>
            <a:ext cx="2133600" cy="476250"/>
          </a:xfrm>
          <a:prstGeom prst="rect">
            <a:avLst/>
          </a:prstGeom>
          <a:ln/>
        </p:spPr>
        <p:txBody>
          <a:bodyPr/>
          <a:lstStyle>
            <a:lvl1pPr>
              <a:defRPr/>
            </a:lvl1pPr>
          </a:lstStyle>
          <a:p>
            <a:pPr>
              <a:defRPr/>
            </a:pPr>
            <a:fld id="{76E7D45A-F9D3-4A65-8DD3-E64B3008E86F}" type="slidenum">
              <a:rPr lang="it-IT"/>
              <a:pPr>
                <a:defRPr/>
              </a:pPr>
              <a:t>‹N›</a:t>
            </a:fld>
            <a:r>
              <a:rPr lang="it-IT"/>
              <a:t> </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1371600" y="1468438"/>
            <a:ext cx="3252788" cy="4338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776806" y="1468438"/>
            <a:ext cx="3254375" cy="4338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18"/>
          <p:cNvSpPr>
            <a:spLocks noGrp="1" noChangeArrowheads="1"/>
          </p:cNvSpPr>
          <p:nvPr>
            <p:ph type="sldNum" sz="quarter" idx="10"/>
          </p:nvPr>
        </p:nvSpPr>
        <p:spPr>
          <a:xfrm>
            <a:off x="5867400" y="6408741"/>
            <a:ext cx="2133600" cy="476250"/>
          </a:xfrm>
          <a:prstGeom prst="rect">
            <a:avLst/>
          </a:prstGeom>
          <a:ln/>
        </p:spPr>
        <p:txBody>
          <a:bodyPr/>
          <a:lstStyle>
            <a:lvl1pPr>
              <a:defRPr/>
            </a:lvl1pPr>
          </a:lstStyle>
          <a:p>
            <a:pPr>
              <a:defRPr/>
            </a:pPr>
            <a:fld id="{BE67F416-29FF-4514-9AEE-2D4AC7A0168E}" type="slidenum">
              <a:rPr lang="it-IT"/>
              <a:pPr>
                <a:defRPr/>
              </a:pPr>
              <a:t>‹N›</a:t>
            </a:fld>
            <a:r>
              <a:rPr lang="it-IT"/>
              <a:t> </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1" y="1535113"/>
            <a:ext cx="4040188" cy="639762"/>
          </a:xfrm>
        </p:spPr>
        <p:txBody>
          <a:bodyPr anchor="b"/>
          <a:lstStyle>
            <a:lvl1pPr marL="0" indent="0">
              <a:buNone/>
              <a:defRPr sz="2400" b="1"/>
            </a:lvl1pPr>
            <a:lvl2pPr marL="456463" indent="0">
              <a:buNone/>
              <a:defRPr sz="2000" b="1"/>
            </a:lvl2pPr>
            <a:lvl3pPr marL="912927" indent="0">
              <a:buNone/>
              <a:defRPr sz="1800" b="1"/>
            </a:lvl3pPr>
            <a:lvl4pPr marL="1369393" indent="0">
              <a:buNone/>
              <a:defRPr sz="1600" b="1"/>
            </a:lvl4pPr>
            <a:lvl5pPr marL="1825856" indent="0">
              <a:buNone/>
              <a:defRPr sz="1600" b="1"/>
            </a:lvl5pPr>
            <a:lvl6pPr marL="2282325" indent="0">
              <a:buNone/>
              <a:defRPr sz="1600" b="1"/>
            </a:lvl6pPr>
            <a:lvl7pPr marL="2738790" indent="0">
              <a:buNone/>
              <a:defRPr sz="1600" b="1"/>
            </a:lvl7pPr>
            <a:lvl8pPr marL="3195256" indent="0">
              <a:buNone/>
              <a:defRPr sz="1600" b="1"/>
            </a:lvl8pPr>
            <a:lvl9pPr marL="3651719"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9" y="1535113"/>
            <a:ext cx="4041775" cy="639762"/>
          </a:xfrm>
        </p:spPr>
        <p:txBody>
          <a:bodyPr anchor="b"/>
          <a:lstStyle>
            <a:lvl1pPr marL="0" indent="0">
              <a:buNone/>
              <a:defRPr sz="2400" b="1"/>
            </a:lvl1pPr>
            <a:lvl2pPr marL="456463" indent="0">
              <a:buNone/>
              <a:defRPr sz="2000" b="1"/>
            </a:lvl2pPr>
            <a:lvl3pPr marL="912927" indent="0">
              <a:buNone/>
              <a:defRPr sz="1800" b="1"/>
            </a:lvl3pPr>
            <a:lvl4pPr marL="1369393" indent="0">
              <a:buNone/>
              <a:defRPr sz="1600" b="1"/>
            </a:lvl4pPr>
            <a:lvl5pPr marL="1825856" indent="0">
              <a:buNone/>
              <a:defRPr sz="1600" b="1"/>
            </a:lvl5pPr>
            <a:lvl6pPr marL="2282325" indent="0">
              <a:buNone/>
              <a:defRPr sz="1600" b="1"/>
            </a:lvl6pPr>
            <a:lvl7pPr marL="2738790" indent="0">
              <a:buNone/>
              <a:defRPr sz="1600" b="1"/>
            </a:lvl7pPr>
            <a:lvl8pPr marL="3195256" indent="0">
              <a:buNone/>
              <a:defRPr sz="1600" b="1"/>
            </a:lvl8pPr>
            <a:lvl9pPr marL="3651719"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18"/>
          <p:cNvSpPr>
            <a:spLocks noGrp="1" noChangeArrowheads="1"/>
          </p:cNvSpPr>
          <p:nvPr>
            <p:ph type="sldNum" sz="quarter" idx="10"/>
          </p:nvPr>
        </p:nvSpPr>
        <p:spPr>
          <a:xfrm>
            <a:off x="5867400" y="6408741"/>
            <a:ext cx="2133600" cy="476250"/>
          </a:xfrm>
          <a:prstGeom prst="rect">
            <a:avLst/>
          </a:prstGeom>
          <a:ln/>
        </p:spPr>
        <p:txBody>
          <a:bodyPr/>
          <a:lstStyle>
            <a:lvl1pPr>
              <a:defRPr/>
            </a:lvl1pPr>
          </a:lstStyle>
          <a:p>
            <a:pPr>
              <a:defRPr/>
            </a:pPr>
            <a:fld id="{D5E5A163-EDF2-4962-A4DB-4608D1E0BAEA}" type="slidenum">
              <a:rPr lang="it-IT"/>
              <a:pPr>
                <a:defRPr/>
              </a:pPr>
              <a:t>‹N›</a:t>
            </a:fld>
            <a:r>
              <a:rPr lang="it-IT"/>
              <a:t> </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18"/>
          <p:cNvSpPr>
            <a:spLocks noGrp="1" noChangeArrowheads="1"/>
          </p:cNvSpPr>
          <p:nvPr>
            <p:ph type="sldNum" sz="quarter" idx="10"/>
          </p:nvPr>
        </p:nvSpPr>
        <p:spPr>
          <a:xfrm>
            <a:off x="5867400" y="6408741"/>
            <a:ext cx="2133600" cy="476250"/>
          </a:xfrm>
          <a:prstGeom prst="rect">
            <a:avLst/>
          </a:prstGeom>
          <a:ln/>
        </p:spPr>
        <p:txBody>
          <a:bodyPr/>
          <a:lstStyle>
            <a:lvl1pPr>
              <a:defRPr/>
            </a:lvl1pPr>
          </a:lstStyle>
          <a:p>
            <a:pPr>
              <a:defRPr/>
            </a:pPr>
            <a:fld id="{43CE1039-D531-46A6-9934-A47D68A9D79A}" type="slidenum">
              <a:rPr lang="it-IT"/>
              <a:pPr>
                <a:defRPr/>
              </a:pPr>
              <a:t>‹N›</a:t>
            </a:fld>
            <a:r>
              <a:rPr lang="it-IT"/>
              <a:t> </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Rectangle 18"/>
          <p:cNvSpPr>
            <a:spLocks noGrp="1" noChangeArrowheads="1"/>
          </p:cNvSpPr>
          <p:nvPr>
            <p:ph type="sldNum" sz="quarter" idx="10"/>
          </p:nvPr>
        </p:nvSpPr>
        <p:spPr>
          <a:xfrm>
            <a:off x="5867400" y="6408741"/>
            <a:ext cx="2133600" cy="476250"/>
          </a:xfrm>
          <a:prstGeom prst="rect">
            <a:avLst/>
          </a:prstGeom>
          <a:ln/>
        </p:spPr>
        <p:txBody>
          <a:bodyPr/>
          <a:lstStyle>
            <a:lvl1pPr>
              <a:defRPr/>
            </a:lvl1pPr>
          </a:lstStyle>
          <a:p>
            <a:pPr>
              <a:defRPr/>
            </a:pPr>
            <a:fld id="{7AB7B0BF-AEF1-4BEE-AA3C-8BFB7334B6F4}" type="slidenum">
              <a:rPr lang="it-IT"/>
              <a:pPr>
                <a:defRPr/>
              </a:pPr>
              <a:t>‹N›</a:t>
            </a:fld>
            <a:r>
              <a:rPr lang="it-IT"/>
              <a:t> </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image" Target="../media/image2.jpe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5"/>
          <p:cNvSpPr>
            <a:spLocks noGrp="1" noChangeArrowheads="1"/>
          </p:cNvSpPr>
          <p:nvPr>
            <p:ph type="body" idx="1"/>
          </p:nvPr>
        </p:nvSpPr>
        <p:spPr bwMode="auto">
          <a:xfrm>
            <a:off x="685800" y="4419600"/>
            <a:ext cx="7772400" cy="2438400"/>
          </a:xfrm>
          <a:prstGeom prst="rect">
            <a:avLst/>
          </a:prstGeom>
          <a:noFill/>
          <a:ln w="12700">
            <a:noFill/>
            <a:miter lim="800000"/>
            <a:headEnd/>
            <a:tailEnd/>
          </a:ln>
        </p:spPr>
        <p:txBody>
          <a:bodyPr vert="horz" wrap="square" lIns="50713" tIns="50713" rIns="91288" bIns="50713" numCol="1" anchor="t" anchorCtr="0" compatLnSpc="1">
            <a:prstTxWarp prst="textNoShape">
              <a:avLst/>
            </a:prstTxWarp>
          </a:bodyPr>
          <a:lstStyle/>
          <a:p>
            <a:pPr lvl="0"/>
            <a:r>
              <a:rPr lang="it-IT" smtClean="0">
                <a:sym typeface="Verdana" pitchFamily="34" charset="0"/>
              </a:rPr>
              <a:t>Fare clic per modificare gli stili del testo dello schema</a:t>
            </a:r>
          </a:p>
          <a:p>
            <a:pPr lvl="1"/>
            <a:r>
              <a:rPr lang="it-IT" smtClean="0">
                <a:sym typeface="Verdana" pitchFamily="34" charset="0"/>
              </a:rPr>
              <a:t>Secondo livello</a:t>
            </a:r>
          </a:p>
          <a:p>
            <a:pPr lvl="2"/>
            <a:r>
              <a:rPr lang="it-IT" smtClean="0">
                <a:sym typeface="Verdana" pitchFamily="34" charset="0"/>
              </a:rPr>
              <a:t>Terzo livello</a:t>
            </a:r>
          </a:p>
          <a:p>
            <a:pPr lvl="3"/>
            <a:r>
              <a:rPr lang="it-IT" smtClean="0">
                <a:sym typeface="Verdana" pitchFamily="34" charset="0"/>
              </a:rPr>
              <a:t>Quarto livello</a:t>
            </a:r>
          </a:p>
          <a:p>
            <a:pPr lvl="4"/>
            <a:r>
              <a:rPr lang="it-IT" smtClean="0">
                <a:sym typeface="Verdana" pitchFamily="34" charset="0"/>
              </a:rPr>
              <a:t>Quinto livello</a:t>
            </a:r>
          </a:p>
        </p:txBody>
      </p:sp>
      <p:pic>
        <p:nvPicPr>
          <p:cNvPr id="6147" name="Picture 8" descr="sic_gra"/>
          <p:cNvPicPr>
            <a:picLocks noChangeAspect="1" noChangeArrowheads="1"/>
          </p:cNvPicPr>
          <p:nvPr userDrawn="1"/>
        </p:nvPicPr>
        <p:blipFill>
          <a:blip r:embed="rId4" cstate="email"/>
          <a:srcRect/>
          <a:stretch>
            <a:fillRect/>
          </a:stretch>
        </p:blipFill>
        <p:spPr bwMode="auto">
          <a:xfrm>
            <a:off x="109539" y="188931"/>
            <a:ext cx="3214687" cy="3240087"/>
          </a:xfrm>
          <a:prstGeom prst="rect">
            <a:avLst/>
          </a:prstGeom>
          <a:noFill/>
          <a:ln w="9525">
            <a:noFill/>
            <a:miter lim="800000"/>
            <a:headEnd/>
            <a:tailEnd/>
          </a:ln>
        </p:spPr>
      </p:pic>
      <p:sp>
        <p:nvSpPr>
          <p:cNvPr id="6148" name="Rectangle 4"/>
          <p:cNvSpPr>
            <a:spLocks noGrp="1" noChangeArrowheads="1"/>
          </p:cNvSpPr>
          <p:nvPr>
            <p:ph type="title"/>
          </p:nvPr>
        </p:nvSpPr>
        <p:spPr bwMode="auto">
          <a:xfrm>
            <a:off x="685800" y="2133618"/>
            <a:ext cx="7772400" cy="1903413"/>
          </a:xfrm>
          <a:prstGeom prst="rect">
            <a:avLst/>
          </a:prstGeom>
          <a:noFill/>
          <a:ln w="12700">
            <a:noFill/>
            <a:miter lim="800000"/>
            <a:headEnd/>
            <a:tailEnd/>
          </a:ln>
        </p:spPr>
        <p:txBody>
          <a:bodyPr vert="horz" wrap="square" lIns="49276" tIns="49276" rIns="88695" bIns="49276" numCol="1" anchor="b" anchorCtr="0" compatLnSpc="1">
            <a:prstTxWarp prst="textNoShape">
              <a:avLst/>
            </a:prstTxWarp>
          </a:bodyPr>
          <a:lstStyle/>
          <a:p>
            <a:pPr lvl="0"/>
            <a:r>
              <a:rPr lang="en-US" smtClean="0">
                <a:sym typeface="Verdana" pitchFamily="34" charset="0"/>
              </a:rPr>
              <a:t>Fare clic per modificare stile</a:t>
            </a:r>
          </a:p>
        </p:txBody>
      </p:sp>
    </p:spTree>
  </p:cSld>
  <p:clrMap bg1="lt1" tx1="dk1" bg2="lt2" tx2="dk2" accent1="accent1" accent2="accent2" accent3="accent3" accent4="accent4" accent5="accent5" accent6="accent6" hlink="hlink" folHlink="folHlink"/>
  <p:sldLayoutIdLst>
    <p:sldLayoutId id="2147484890" r:id="rId1"/>
    <p:sldLayoutId id="2147484918" r:id="rId2"/>
  </p:sldLayoutIdLst>
  <p:transition/>
  <p:timing>
    <p:tnLst>
      <p:par>
        <p:cTn id="1" dur="indefinite" restart="never" nodeType="tmRoot"/>
      </p:par>
    </p:tnLst>
  </p:timing>
  <p:hf sldNum="0" hdr="0" ftr="0" dt="0"/>
  <p:txStyles>
    <p:titleStyle>
      <a:lvl1pPr marL="39626" algn="l" rtl="0" eaLnBrk="0" fontAlgn="base" hangingPunct="0">
        <a:spcBef>
          <a:spcPct val="0"/>
        </a:spcBef>
        <a:spcAft>
          <a:spcPct val="0"/>
        </a:spcAft>
        <a:defRPr sz="2100" b="1">
          <a:solidFill>
            <a:schemeClr val="tx1"/>
          </a:solidFill>
          <a:latin typeface="+mj-lt"/>
          <a:ea typeface="+mj-ea"/>
          <a:cs typeface="ヒラギノ角ゴ Pro W6"/>
          <a:sym typeface="Verdana" pitchFamily="34" charset="0"/>
        </a:defRPr>
      </a:lvl1pPr>
      <a:lvl2pPr marL="39626" algn="l" rtl="0" eaLnBrk="0" fontAlgn="base" hangingPunct="0">
        <a:spcBef>
          <a:spcPct val="0"/>
        </a:spcBef>
        <a:spcAft>
          <a:spcPct val="0"/>
        </a:spcAft>
        <a:defRPr sz="2100" b="1">
          <a:solidFill>
            <a:schemeClr val="tx1"/>
          </a:solidFill>
          <a:latin typeface="Verdana" pitchFamily="34" charset="0"/>
          <a:ea typeface="ヒラギノ角ゴ Pro W6" pitchFamily="1" charset="-128"/>
          <a:cs typeface="ヒラギノ角ゴ Pro W6"/>
          <a:sym typeface="Verdana" pitchFamily="34" charset="0"/>
        </a:defRPr>
      </a:lvl2pPr>
      <a:lvl3pPr marL="39626" algn="l" rtl="0" eaLnBrk="0" fontAlgn="base" hangingPunct="0">
        <a:spcBef>
          <a:spcPct val="0"/>
        </a:spcBef>
        <a:spcAft>
          <a:spcPct val="0"/>
        </a:spcAft>
        <a:defRPr sz="2100" b="1">
          <a:solidFill>
            <a:schemeClr val="tx1"/>
          </a:solidFill>
          <a:latin typeface="Verdana" pitchFamily="34" charset="0"/>
          <a:ea typeface="ヒラギノ角ゴ Pro W6" pitchFamily="1" charset="-128"/>
          <a:cs typeface="ヒラギノ角ゴ Pro W6"/>
          <a:sym typeface="Verdana" pitchFamily="34" charset="0"/>
        </a:defRPr>
      </a:lvl3pPr>
      <a:lvl4pPr marL="39626" algn="l" rtl="0" eaLnBrk="0" fontAlgn="base" hangingPunct="0">
        <a:spcBef>
          <a:spcPct val="0"/>
        </a:spcBef>
        <a:spcAft>
          <a:spcPct val="0"/>
        </a:spcAft>
        <a:defRPr sz="2100" b="1">
          <a:solidFill>
            <a:schemeClr val="tx1"/>
          </a:solidFill>
          <a:latin typeface="Verdana" pitchFamily="34" charset="0"/>
          <a:ea typeface="ヒラギノ角ゴ Pro W6" pitchFamily="1" charset="-128"/>
          <a:cs typeface="ヒラギノ角ゴ Pro W6"/>
          <a:sym typeface="Verdana" pitchFamily="34" charset="0"/>
        </a:defRPr>
      </a:lvl4pPr>
      <a:lvl5pPr marL="39626" algn="l" rtl="0" eaLnBrk="0" fontAlgn="base" hangingPunct="0">
        <a:spcBef>
          <a:spcPct val="0"/>
        </a:spcBef>
        <a:spcAft>
          <a:spcPct val="0"/>
        </a:spcAft>
        <a:defRPr sz="2100" b="1">
          <a:solidFill>
            <a:schemeClr val="tx1"/>
          </a:solidFill>
          <a:latin typeface="Verdana" pitchFamily="34" charset="0"/>
          <a:ea typeface="ヒラギノ角ゴ Pro W6" pitchFamily="1" charset="-128"/>
          <a:cs typeface="ヒラギノ角ゴ Pro W6"/>
          <a:sym typeface="Verdana" pitchFamily="34" charset="0"/>
        </a:defRPr>
      </a:lvl5pPr>
      <a:lvl6pPr marL="496078" algn="l" rtl="0" fontAlgn="base">
        <a:spcBef>
          <a:spcPct val="0"/>
        </a:spcBef>
        <a:spcAft>
          <a:spcPct val="0"/>
        </a:spcAft>
        <a:defRPr sz="2100" b="1">
          <a:solidFill>
            <a:schemeClr val="tx1"/>
          </a:solidFill>
          <a:latin typeface="Verdana" pitchFamily="34" charset="0"/>
          <a:ea typeface="ヒラギノ角ゴ Pro W6" pitchFamily="1" charset="-128"/>
          <a:sym typeface="Verdana" pitchFamily="34" charset="0"/>
        </a:defRPr>
      </a:lvl6pPr>
      <a:lvl7pPr marL="952555" algn="l" rtl="0" fontAlgn="base">
        <a:spcBef>
          <a:spcPct val="0"/>
        </a:spcBef>
        <a:spcAft>
          <a:spcPct val="0"/>
        </a:spcAft>
        <a:defRPr sz="2100" b="1">
          <a:solidFill>
            <a:schemeClr val="tx1"/>
          </a:solidFill>
          <a:latin typeface="Verdana" pitchFamily="34" charset="0"/>
          <a:ea typeface="ヒラギノ角ゴ Pro W6" pitchFamily="1" charset="-128"/>
          <a:sym typeface="Verdana" pitchFamily="34" charset="0"/>
        </a:defRPr>
      </a:lvl7pPr>
      <a:lvl8pPr marL="1409020" algn="l" rtl="0" fontAlgn="base">
        <a:spcBef>
          <a:spcPct val="0"/>
        </a:spcBef>
        <a:spcAft>
          <a:spcPct val="0"/>
        </a:spcAft>
        <a:defRPr sz="2100" b="1">
          <a:solidFill>
            <a:schemeClr val="tx1"/>
          </a:solidFill>
          <a:latin typeface="Verdana" pitchFamily="34" charset="0"/>
          <a:ea typeface="ヒラギノ角ゴ Pro W6" pitchFamily="1" charset="-128"/>
          <a:sym typeface="Verdana" pitchFamily="34" charset="0"/>
        </a:defRPr>
      </a:lvl8pPr>
      <a:lvl9pPr marL="1865483" algn="l" rtl="0" fontAlgn="base">
        <a:spcBef>
          <a:spcPct val="0"/>
        </a:spcBef>
        <a:spcAft>
          <a:spcPct val="0"/>
        </a:spcAft>
        <a:defRPr sz="2100" b="1">
          <a:solidFill>
            <a:schemeClr val="tx1"/>
          </a:solidFill>
          <a:latin typeface="Verdana" pitchFamily="34" charset="0"/>
          <a:ea typeface="ヒラギノ角ゴ Pro W6" pitchFamily="1" charset="-128"/>
          <a:sym typeface="Verdana" pitchFamily="34" charset="0"/>
        </a:defRPr>
      </a:lvl9pPr>
    </p:titleStyle>
    <p:bodyStyle>
      <a:lvl1pPr marL="39626" algn="l" rtl="0" eaLnBrk="0" fontAlgn="base" hangingPunct="0">
        <a:spcBef>
          <a:spcPts val="400"/>
        </a:spcBef>
        <a:spcAft>
          <a:spcPct val="0"/>
        </a:spcAft>
        <a:defRPr>
          <a:solidFill>
            <a:schemeClr val="tx1"/>
          </a:solidFill>
          <a:latin typeface="+mn-lt"/>
          <a:ea typeface="+mn-ea"/>
          <a:cs typeface="ヒラギノ角ゴ Pro W3"/>
          <a:sym typeface="Verdana" pitchFamily="34" charset="0"/>
        </a:defRPr>
      </a:lvl1pPr>
      <a:lvl2pPr marL="445369" algn="ctr" rtl="0" eaLnBrk="0" fontAlgn="base" hangingPunct="0">
        <a:spcBef>
          <a:spcPts val="400"/>
        </a:spcBef>
        <a:spcAft>
          <a:spcPct val="0"/>
        </a:spcAft>
        <a:defRPr sz="1600">
          <a:solidFill>
            <a:schemeClr val="tx1"/>
          </a:solidFill>
          <a:latin typeface="+mn-lt"/>
          <a:ea typeface="+mn-ea"/>
          <a:cs typeface="ヒラギノ角ゴ Pro W3"/>
          <a:sym typeface="Verdana" pitchFamily="34" charset="0"/>
        </a:defRPr>
      </a:lvl2pPr>
      <a:lvl3pPr marL="901834" algn="ctr" rtl="0" eaLnBrk="0" fontAlgn="base" hangingPunct="0">
        <a:spcBef>
          <a:spcPts val="300"/>
        </a:spcBef>
        <a:spcAft>
          <a:spcPct val="0"/>
        </a:spcAft>
        <a:defRPr sz="1400">
          <a:solidFill>
            <a:schemeClr val="tx1"/>
          </a:solidFill>
          <a:latin typeface="+mn-lt"/>
          <a:ea typeface="+mn-ea"/>
          <a:cs typeface="ヒラギノ角ゴ Pro W3"/>
          <a:sym typeface="Verdana" pitchFamily="34" charset="0"/>
        </a:defRPr>
      </a:lvl3pPr>
      <a:lvl4pPr marL="1358303" algn="ctr" rtl="0" eaLnBrk="0" fontAlgn="base" hangingPunct="0">
        <a:spcBef>
          <a:spcPts val="300"/>
        </a:spcBef>
        <a:spcAft>
          <a:spcPct val="0"/>
        </a:spcAft>
        <a:defRPr sz="1200">
          <a:solidFill>
            <a:schemeClr val="tx1"/>
          </a:solidFill>
          <a:latin typeface="+mn-lt"/>
          <a:ea typeface="+mn-ea"/>
          <a:cs typeface="ヒラギノ角ゴ Pro W3"/>
          <a:sym typeface="Verdana" pitchFamily="34" charset="0"/>
        </a:defRPr>
      </a:lvl4pPr>
      <a:lvl5pPr marL="1814764" algn="ctr" rtl="0" eaLnBrk="0" fontAlgn="base" hangingPunct="0">
        <a:spcBef>
          <a:spcPts val="300"/>
        </a:spcBef>
        <a:spcAft>
          <a:spcPct val="0"/>
        </a:spcAft>
        <a:defRPr sz="1100">
          <a:solidFill>
            <a:schemeClr val="tx1"/>
          </a:solidFill>
          <a:latin typeface="+mn-lt"/>
          <a:ea typeface="+mn-ea"/>
          <a:cs typeface="ヒラギノ角ゴ Pro W3"/>
          <a:sym typeface="Verdana" pitchFamily="34" charset="0"/>
        </a:defRPr>
      </a:lvl5pPr>
      <a:lvl6pPr marL="2271231" algn="ctr" rtl="0" fontAlgn="base">
        <a:spcBef>
          <a:spcPts val="300"/>
        </a:spcBef>
        <a:spcAft>
          <a:spcPct val="0"/>
        </a:spcAft>
        <a:defRPr sz="1100">
          <a:solidFill>
            <a:schemeClr val="tx1"/>
          </a:solidFill>
          <a:latin typeface="+mn-lt"/>
          <a:ea typeface="+mn-ea"/>
          <a:sym typeface="Verdana" pitchFamily="34" charset="0"/>
        </a:defRPr>
      </a:lvl6pPr>
      <a:lvl7pPr marL="2727695" algn="ctr" rtl="0" fontAlgn="base">
        <a:spcBef>
          <a:spcPts val="300"/>
        </a:spcBef>
        <a:spcAft>
          <a:spcPct val="0"/>
        </a:spcAft>
        <a:defRPr sz="1100">
          <a:solidFill>
            <a:schemeClr val="tx1"/>
          </a:solidFill>
          <a:latin typeface="+mn-lt"/>
          <a:ea typeface="+mn-ea"/>
          <a:sym typeface="Verdana" pitchFamily="34" charset="0"/>
        </a:defRPr>
      </a:lvl7pPr>
      <a:lvl8pPr marL="3184158" algn="ctr" rtl="0" fontAlgn="base">
        <a:spcBef>
          <a:spcPts val="300"/>
        </a:spcBef>
        <a:spcAft>
          <a:spcPct val="0"/>
        </a:spcAft>
        <a:defRPr sz="1100">
          <a:solidFill>
            <a:schemeClr val="tx1"/>
          </a:solidFill>
          <a:latin typeface="+mn-lt"/>
          <a:ea typeface="+mn-ea"/>
          <a:sym typeface="Verdana" pitchFamily="34" charset="0"/>
        </a:defRPr>
      </a:lvl8pPr>
      <a:lvl9pPr marL="3640621" algn="ctr" rtl="0" fontAlgn="base">
        <a:spcBef>
          <a:spcPts val="300"/>
        </a:spcBef>
        <a:spcAft>
          <a:spcPct val="0"/>
        </a:spcAft>
        <a:defRPr sz="1100">
          <a:solidFill>
            <a:schemeClr val="tx1"/>
          </a:solidFill>
          <a:latin typeface="+mn-lt"/>
          <a:ea typeface="+mn-ea"/>
          <a:sym typeface="Verdana" pitchFamily="34" charset="0"/>
        </a:defRPr>
      </a:lvl9pPr>
    </p:bodyStyle>
    <p:otherStyle>
      <a:defPPr>
        <a:defRPr lang="it-IT"/>
      </a:defPPr>
      <a:lvl1pPr marL="0" algn="l" defTabSz="912927" rtl="0" eaLnBrk="1" latinLnBrk="0" hangingPunct="1">
        <a:defRPr sz="1800" kern="1200">
          <a:solidFill>
            <a:schemeClr val="tx1"/>
          </a:solidFill>
          <a:latin typeface="+mn-lt"/>
          <a:ea typeface="+mn-ea"/>
          <a:cs typeface="+mn-cs"/>
        </a:defRPr>
      </a:lvl1pPr>
      <a:lvl2pPr marL="456463" algn="l" defTabSz="912927" rtl="0" eaLnBrk="1" latinLnBrk="0" hangingPunct="1">
        <a:defRPr sz="1800" kern="1200">
          <a:solidFill>
            <a:schemeClr val="tx1"/>
          </a:solidFill>
          <a:latin typeface="+mn-lt"/>
          <a:ea typeface="+mn-ea"/>
          <a:cs typeface="+mn-cs"/>
        </a:defRPr>
      </a:lvl2pPr>
      <a:lvl3pPr marL="912927" algn="l" defTabSz="912927" rtl="0" eaLnBrk="1" latinLnBrk="0" hangingPunct="1">
        <a:defRPr sz="1800" kern="1200">
          <a:solidFill>
            <a:schemeClr val="tx1"/>
          </a:solidFill>
          <a:latin typeface="+mn-lt"/>
          <a:ea typeface="+mn-ea"/>
          <a:cs typeface="+mn-cs"/>
        </a:defRPr>
      </a:lvl3pPr>
      <a:lvl4pPr marL="1369393" algn="l" defTabSz="912927" rtl="0" eaLnBrk="1" latinLnBrk="0" hangingPunct="1">
        <a:defRPr sz="1800" kern="1200">
          <a:solidFill>
            <a:schemeClr val="tx1"/>
          </a:solidFill>
          <a:latin typeface="+mn-lt"/>
          <a:ea typeface="+mn-ea"/>
          <a:cs typeface="+mn-cs"/>
        </a:defRPr>
      </a:lvl4pPr>
      <a:lvl5pPr marL="1825856" algn="l" defTabSz="912927" rtl="0" eaLnBrk="1" latinLnBrk="0" hangingPunct="1">
        <a:defRPr sz="1800" kern="1200">
          <a:solidFill>
            <a:schemeClr val="tx1"/>
          </a:solidFill>
          <a:latin typeface="+mn-lt"/>
          <a:ea typeface="+mn-ea"/>
          <a:cs typeface="+mn-cs"/>
        </a:defRPr>
      </a:lvl5pPr>
      <a:lvl6pPr marL="2282325" algn="l" defTabSz="912927" rtl="0" eaLnBrk="1" latinLnBrk="0" hangingPunct="1">
        <a:defRPr sz="1800" kern="1200">
          <a:solidFill>
            <a:schemeClr val="tx1"/>
          </a:solidFill>
          <a:latin typeface="+mn-lt"/>
          <a:ea typeface="+mn-ea"/>
          <a:cs typeface="+mn-cs"/>
        </a:defRPr>
      </a:lvl6pPr>
      <a:lvl7pPr marL="2738790" algn="l" defTabSz="912927" rtl="0" eaLnBrk="1" latinLnBrk="0" hangingPunct="1">
        <a:defRPr sz="1800" kern="1200">
          <a:solidFill>
            <a:schemeClr val="tx1"/>
          </a:solidFill>
          <a:latin typeface="+mn-lt"/>
          <a:ea typeface="+mn-ea"/>
          <a:cs typeface="+mn-cs"/>
        </a:defRPr>
      </a:lvl7pPr>
      <a:lvl8pPr marL="3195256" algn="l" defTabSz="912927" rtl="0" eaLnBrk="1" latinLnBrk="0" hangingPunct="1">
        <a:defRPr sz="1800" kern="1200">
          <a:solidFill>
            <a:schemeClr val="tx1"/>
          </a:solidFill>
          <a:latin typeface="+mn-lt"/>
          <a:ea typeface="+mn-ea"/>
          <a:cs typeface="+mn-cs"/>
        </a:defRPr>
      </a:lvl8pPr>
      <a:lvl9pPr marL="3651719" algn="l" defTabSz="91292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bwMode="auto">
          <a:xfrm>
            <a:off x="1371603" y="1468438"/>
            <a:ext cx="6659563" cy="4338637"/>
          </a:xfrm>
          <a:prstGeom prst="rect">
            <a:avLst/>
          </a:prstGeom>
          <a:noFill/>
          <a:ln w="12700">
            <a:noFill/>
            <a:miter lim="800000"/>
            <a:headEnd/>
            <a:tailEnd/>
          </a:ln>
        </p:spPr>
        <p:txBody>
          <a:bodyPr vert="horz" wrap="square" lIns="49276" tIns="49276" rIns="88696" bIns="49276" numCol="1" anchor="t" anchorCtr="0" compatLnSpc="1">
            <a:prstTxWarp prst="textNoShape">
              <a:avLst/>
            </a:prstTxWarp>
          </a:bodyPr>
          <a:lstStyle/>
          <a:p>
            <a:pPr lvl="0"/>
            <a:r>
              <a:rPr lang="en-US" smtClean="0"/>
              <a:t>Fare clic per modificare gli stili del testo dello schema</a:t>
            </a:r>
          </a:p>
          <a:p>
            <a:pPr lvl="1"/>
            <a:r>
              <a:rPr lang="en-US" smtClean="0"/>
              <a:t>Secondo livello</a:t>
            </a:r>
          </a:p>
          <a:p>
            <a:pPr lvl="2"/>
            <a:r>
              <a:rPr lang="en-US" smtClean="0"/>
              <a:t>Terzo livello</a:t>
            </a:r>
          </a:p>
          <a:p>
            <a:pPr lvl="3"/>
            <a:r>
              <a:rPr lang="en-US" smtClean="0"/>
              <a:t>Quarto livello</a:t>
            </a:r>
          </a:p>
          <a:p>
            <a:pPr lvl="4"/>
            <a:r>
              <a:rPr lang="en-US" smtClean="0"/>
              <a:t>Quinto livello</a:t>
            </a:r>
          </a:p>
        </p:txBody>
      </p:sp>
      <p:sp>
        <p:nvSpPr>
          <p:cNvPr id="872453" name="Rectangle 5"/>
          <p:cNvSpPr>
            <a:spLocks/>
          </p:cNvSpPr>
          <p:nvPr/>
        </p:nvSpPr>
        <p:spPr bwMode="auto">
          <a:xfrm>
            <a:off x="152400" y="153988"/>
            <a:ext cx="1219200" cy="1217612"/>
          </a:xfrm>
          <a:prstGeom prst="rect">
            <a:avLst/>
          </a:prstGeom>
          <a:solidFill>
            <a:srgbClr val="FF9600"/>
          </a:solidFill>
          <a:ln w="9525">
            <a:noFill/>
            <a:miter lim="800000"/>
            <a:headEnd/>
            <a:tailEnd/>
          </a:ln>
        </p:spPr>
        <p:txBody>
          <a:bodyPr lIns="91295" tIns="45646" rIns="91295" bIns="45646"/>
          <a:lstStyle/>
          <a:p>
            <a:pPr>
              <a:defRPr/>
            </a:pPr>
            <a:endParaRPr lang="it-IT">
              <a:solidFill>
                <a:srgbClr val="133B9C"/>
              </a:solidFill>
            </a:endParaRPr>
          </a:p>
        </p:txBody>
      </p:sp>
      <p:sp>
        <p:nvSpPr>
          <p:cNvPr id="8196" name="Rectangle 6"/>
          <p:cNvSpPr>
            <a:spLocks noGrp="1" noChangeArrowheads="1"/>
          </p:cNvSpPr>
          <p:nvPr>
            <p:ph type="title"/>
          </p:nvPr>
        </p:nvSpPr>
        <p:spPr bwMode="auto">
          <a:xfrm>
            <a:off x="685800" y="0"/>
            <a:ext cx="7772400" cy="977900"/>
          </a:xfrm>
          <a:prstGeom prst="rect">
            <a:avLst/>
          </a:prstGeom>
          <a:noFill/>
          <a:ln w="12700">
            <a:noFill/>
            <a:miter lim="800000"/>
            <a:headEnd/>
            <a:tailEnd/>
          </a:ln>
        </p:spPr>
        <p:txBody>
          <a:bodyPr vert="horz" wrap="square" lIns="49276" tIns="49276" rIns="88696" bIns="49276" numCol="1" anchor="b" anchorCtr="0" compatLnSpc="1">
            <a:prstTxWarp prst="textNoShape">
              <a:avLst/>
            </a:prstTxWarp>
          </a:bodyPr>
          <a:lstStyle/>
          <a:p>
            <a:pPr lvl="0"/>
            <a:r>
              <a:rPr lang="it-IT" smtClean="0"/>
              <a:t>Fare clic per modificare stile</a:t>
            </a:r>
            <a:endParaRPr lang="en-US" smtClean="0"/>
          </a:p>
        </p:txBody>
      </p:sp>
      <p:pic>
        <p:nvPicPr>
          <p:cNvPr id="8197" name="Picture 17" descr="sic_pic"/>
          <p:cNvPicPr>
            <a:picLocks noChangeAspect="1" noChangeArrowheads="1"/>
          </p:cNvPicPr>
          <p:nvPr userDrawn="1"/>
        </p:nvPicPr>
        <p:blipFill>
          <a:blip r:embed="rId10" cstate="email"/>
          <a:srcRect/>
          <a:stretch>
            <a:fillRect/>
          </a:stretch>
        </p:blipFill>
        <p:spPr bwMode="auto">
          <a:xfrm>
            <a:off x="8074025" y="5805506"/>
            <a:ext cx="981075" cy="942975"/>
          </a:xfrm>
          <a:prstGeom prst="rect">
            <a:avLst/>
          </a:prstGeom>
          <a:noFill/>
          <a:ln w="9525">
            <a:noFill/>
            <a:miter lim="800000"/>
            <a:headEnd/>
            <a:tailEnd/>
          </a:ln>
        </p:spPr>
      </p:pic>
      <p:sp>
        <p:nvSpPr>
          <p:cNvPr id="8" name="CasellaDiTesto 7"/>
          <p:cNvSpPr txBox="1"/>
          <p:nvPr userDrawn="1"/>
        </p:nvSpPr>
        <p:spPr>
          <a:xfrm>
            <a:off x="827106" y="6453194"/>
            <a:ext cx="7489825" cy="251556"/>
          </a:xfrm>
          <a:prstGeom prst="rect">
            <a:avLst/>
          </a:prstGeom>
          <a:noFill/>
        </p:spPr>
        <p:txBody>
          <a:bodyPr lIns="91295" tIns="45646" rIns="91295" bIns="45646">
            <a:spAutoFit/>
          </a:bodyPr>
          <a:lstStyle/>
          <a:p>
            <a:pPr algn="ctr">
              <a:defRPr/>
            </a:pPr>
            <a:r>
              <a:rPr lang="it-IT" sz="1000" b="1" i="1" dirty="0"/>
              <a:t>Formazione ai sensi dell’art. 37 del D.Lgs. 81/08</a:t>
            </a:r>
          </a:p>
        </p:txBody>
      </p:sp>
      <p:sp>
        <p:nvSpPr>
          <p:cNvPr id="9" name="CasellaDiTesto 8"/>
          <p:cNvSpPr txBox="1"/>
          <p:nvPr userDrawn="1"/>
        </p:nvSpPr>
        <p:spPr>
          <a:xfrm>
            <a:off x="7452320" y="6381328"/>
            <a:ext cx="720080" cy="276999"/>
          </a:xfrm>
          <a:prstGeom prst="rect">
            <a:avLst/>
          </a:prstGeom>
          <a:noFill/>
        </p:spPr>
        <p:txBody>
          <a:bodyPr wrap="square" rtlCol="0">
            <a:spAutoFit/>
          </a:bodyPr>
          <a:lstStyle/>
          <a:p>
            <a:fld id="{AE9F481C-1C1B-4130-B582-5BFD60173443}" type="slidenum">
              <a:rPr lang="it-IT" sz="1200" baseline="0" smtClean="0"/>
              <a:pPr/>
              <a:t>‹N›</a:t>
            </a:fld>
            <a:endParaRPr lang="it-IT" sz="1200" baseline="0" dirty="0"/>
          </a:p>
        </p:txBody>
      </p:sp>
    </p:spTree>
  </p:cSld>
  <p:clrMap bg1="lt1" tx1="dk1" bg2="lt2" tx2="dk2" accent1="accent1" accent2="accent2" accent3="accent3" accent4="accent4" accent5="accent5" accent6="accent6" hlink="hlink" folHlink="folHlink"/>
  <p:sldLayoutIdLst>
    <p:sldLayoutId id="2147484906" r:id="rId1"/>
    <p:sldLayoutId id="2147484907" r:id="rId2"/>
    <p:sldLayoutId id="2147484908" r:id="rId3"/>
    <p:sldLayoutId id="2147484909" r:id="rId4"/>
    <p:sldLayoutId id="2147484910" r:id="rId5"/>
    <p:sldLayoutId id="2147484911" r:id="rId6"/>
    <p:sldLayoutId id="2147484912" r:id="rId7"/>
    <p:sldLayoutId id="2147484917" r:id="rId8"/>
  </p:sldLayoutIdLst>
  <p:transition/>
  <p:timing>
    <p:tnLst>
      <p:par>
        <p:cTn id="1" dur="indefinite" restart="never" nodeType="tmRoot"/>
      </p:par>
    </p:tnLst>
  </p:timing>
  <p:hf sldNum="0" hdr="0" ftr="0" dt="0"/>
  <p:txStyles>
    <p:titleStyle>
      <a:lvl1pPr marL="38038" indent="-38038" algn="l" defTabSz="887573" rtl="0" eaLnBrk="0" fontAlgn="base" hangingPunct="0">
        <a:spcBef>
          <a:spcPct val="0"/>
        </a:spcBef>
        <a:spcAft>
          <a:spcPct val="0"/>
        </a:spcAft>
        <a:defRPr sz="2100" b="1">
          <a:solidFill>
            <a:schemeClr val="tx1"/>
          </a:solidFill>
          <a:latin typeface="+mj-lt"/>
          <a:ea typeface="+mj-ea"/>
          <a:cs typeface="ヒラギノ角ゴ Pro W6"/>
        </a:defRPr>
      </a:lvl1pPr>
      <a:lvl2pPr marL="38038" indent="-38038" algn="l" defTabSz="887573" rtl="0" eaLnBrk="0" fontAlgn="base" hangingPunct="0">
        <a:spcBef>
          <a:spcPct val="0"/>
        </a:spcBef>
        <a:spcAft>
          <a:spcPct val="0"/>
        </a:spcAft>
        <a:defRPr sz="2100" b="1">
          <a:solidFill>
            <a:schemeClr val="tx1"/>
          </a:solidFill>
          <a:latin typeface="Verdana" pitchFamily="34" charset="0"/>
          <a:ea typeface="ヒラギノ角ゴ Pro W6" pitchFamily="1" charset="-128"/>
          <a:cs typeface="ヒラギノ角ゴ Pro W6"/>
        </a:defRPr>
      </a:lvl2pPr>
      <a:lvl3pPr marL="38038" indent="-38038" algn="l" defTabSz="887573" rtl="0" eaLnBrk="0" fontAlgn="base" hangingPunct="0">
        <a:spcBef>
          <a:spcPct val="0"/>
        </a:spcBef>
        <a:spcAft>
          <a:spcPct val="0"/>
        </a:spcAft>
        <a:defRPr sz="2100" b="1">
          <a:solidFill>
            <a:schemeClr val="tx1"/>
          </a:solidFill>
          <a:latin typeface="Verdana" pitchFamily="34" charset="0"/>
          <a:ea typeface="ヒラギノ角ゴ Pro W6" pitchFamily="1" charset="-128"/>
          <a:cs typeface="ヒラギノ角ゴ Pro W6"/>
        </a:defRPr>
      </a:lvl3pPr>
      <a:lvl4pPr marL="38038" indent="-38038" algn="l" defTabSz="887573" rtl="0" eaLnBrk="0" fontAlgn="base" hangingPunct="0">
        <a:spcBef>
          <a:spcPct val="0"/>
        </a:spcBef>
        <a:spcAft>
          <a:spcPct val="0"/>
        </a:spcAft>
        <a:defRPr sz="2100" b="1">
          <a:solidFill>
            <a:schemeClr val="tx1"/>
          </a:solidFill>
          <a:latin typeface="Verdana" pitchFamily="34" charset="0"/>
          <a:ea typeface="ヒラギノ角ゴ Pro W6" pitchFamily="1" charset="-128"/>
          <a:cs typeface="ヒラギノ角ゴ Pro W6"/>
        </a:defRPr>
      </a:lvl4pPr>
      <a:lvl5pPr marL="38038" indent="-38038" algn="l" defTabSz="887573" rtl="0" eaLnBrk="0" fontAlgn="base" hangingPunct="0">
        <a:spcBef>
          <a:spcPct val="0"/>
        </a:spcBef>
        <a:spcAft>
          <a:spcPct val="0"/>
        </a:spcAft>
        <a:defRPr sz="2100" b="1">
          <a:solidFill>
            <a:schemeClr val="tx1"/>
          </a:solidFill>
          <a:latin typeface="Verdana" pitchFamily="34" charset="0"/>
          <a:ea typeface="ヒラギノ角ゴ Pro W6" pitchFamily="1" charset="-128"/>
          <a:cs typeface="ヒラギノ角ゴ Pro W6"/>
        </a:defRPr>
      </a:lvl5pPr>
      <a:lvl6pPr marL="494497" algn="l" defTabSz="887573" rtl="0" fontAlgn="base">
        <a:spcBef>
          <a:spcPct val="0"/>
        </a:spcBef>
        <a:spcAft>
          <a:spcPct val="0"/>
        </a:spcAft>
        <a:defRPr sz="2100" b="1">
          <a:solidFill>
            <a:schemeClr val="tx1"/>
          </a:solidFill>
          <a:latin typeface="Verdana" pitchFamily="34" charset="0"/>
          <a:ea typeface="ヒラギノ角ゴ Pro W6" pitchFamily="1" charset="-128"/>
        </a:defRPr>
      </a:lvl6pPr>
      <a:lvl7pPr marL="950970" algn="l" defTabSz="887573" rtl="0" fontAlgn="base">
        <a:spcBef>
          <a:spcPct val="0"/>
        </a:spcBef>
        <a:spcAft>
          <a:spcPct val="0"/>
        </a:spcAft>
        <a:defRPr sz="2100" b="1">
          <a:solidFill>
            <a:schemeClr val="tx1"/>
          </a:solidFill>
          <a:latin typeface="Verdana" pitchFamily="34" charset="0"/>
          <a:ea typeface="ヒラギノ角ゴ Pro W6" pitchFamily="1" charset="-128"/>
        </a:defRPr>
      </a:lvl7pPr>
      <a:lvl8pPr marL="1407432" algn="l" defTabSz="887573" rtl="0" fontAlgn="base">
        <a:spcBef>
          <a:spcPct val="0"/>
        </a:spcBef>
        <a:spcAft>
          <a:spcPct val="0"/>
        </a:spcAft>
        <a:defRPr sz="2100" b="1">
          <a:solidFill>
            <a:schemeClr val="tx1"/>
          </a:solidFill>
          <a:latin typeface="Verdana" pitchFamily="34" charset="0"/>
          <a:ea typeface="ヒラギノ角ゴ Pro W6" pitchFamily="1" charset="-128"/>
        </a:defRPr>
      </a:lvl8pPr>
      <a:lvl9pPr marL="1863898" algn="l" defTabSz="887573" rtl="0" fontAlgn="base">
        <a:spcBef>
          <a:spcPct val="0"/>
        </a:spcBef>
        <a:spcAft>
          <a:spcPct val="0"/>
        </a:spcAft>
        <a:defRPr sz="2100" b="1">
          <a:solidFill>
            <a:schemeClr val="tx1"/>
          </a:solidFill>
          <a:latin typeface="Verdana" pitchFamily="34" charset="0"/>
          <a:ea typeface="ヒラギノ角ゴ Pro W6" pitchFamily="1" charset="-128"/>
        </a:defRPr>
      </a:lvl9pPr>
    </p:titleStyle>
    <p:bodyStyle>
      <a:lvl1pPr marL="342360" indent="-342360" algn="l" defTabSz="887573" rtl="0" eaLnBrk="0" fontAlgn="base" hangingPunct="0">
        <a:spcBef>
          <a:spcPct val="40000"/>
        </a:spcBef>
        <a:spcAft>
          <a:spcPct val="0"/>
        </a:spcAft>
        <a:buSzPct val="100000"/>
        <a:buFont typeface="Times" pitchFamily="18" charset="0"/>
        <a:defRPr sz="1400">
          <a:solidFill>
            <a:schemeClr val="tx1"/>
          </a:solidFill>
          <a:latin typeface="+mn-lt"/>
          <a:ea typeface="+mn-ea"/>
          <a:cs typeface="ヒラギノ角ゴ Pro W3"/>
        </a:defRPr>
      </a:lvl1pPr>
      <a:lvl2pPr marL="321743" indent="-158480" algn="l" defTabSz="887573" rtl="0" eaLnBrk="0" fontAlgn="base" hangingPunct="0">
        <a:spcBef>
          <a:spcPct val="40000"/>
        </a:spcBef>
        <a:spcAft>
          <a:spcPct val="0"/>
        </a:spcAft>
        <a:buSzPct val="100000"/>
        <a:buFont typeface="Times" pitchFamily="18" charset="0"/>
        <a:buChar char="•"/>
        <a:defRPr sz="1400">
          <a:solidFill>
            <a:schemeClr val="tx1"/>
          </a:solidFill>
          <a:latin typeface="+mn-lt"/>
          <a:ea typeface="+mn-ea"/>
          <a:cs typeface="ヒラギノ角ゴ Pro W3"/>
        </a:defRPr>
      </a:lvl2pPr>
      <a:lvl3pPr marL="737000" indent="-248832" algn="l" defTabSz="887573" rtl="0" eaLnBrk="0" fontAlgn="base" hangingPunct="0">
        <a:spcBef>
          <a:spcPct val="40000"/>
        </a:spcBef>
        <a:spcAft>
          <a:spcPct val="0"/>
        </a:spcAft>
        <a:buSzPct val="100000"/>
        <a:buFont typeface="Lucida Grande"/>
        <a:buChar char="»"/>
        <a:defRPr sz="1400">
          <a:solidFill>
            <a:schemeClr val="tx1"/>
          </a:solidFill>
          <a:latin typeface="+mn-lt"/>
          <a:ea typeface="+mn-ea"/>
          <a:cs typeface="ヒラギノ角ゴ Pro W3"/>
        </a:defRPr>
      </a:lvl3pPr>
      <a:lvl4pPr marL="1139577" indent="-239323" algn="l" defTabSz="887573" rtl="0" eaLnBrk="0" fontAlgn="base" hangingPunct="0">
        <a:spcBef>
          <a:spcPct val="40000"/>
        </a:spcBef>
        <a:spcAft>
          <a:spcPct val="0"/>
        </a:spcAft>
        <a:buSzPct val="100000"/>
        <a:buFont typeface="Lucida Grande"/>
        <a:buChar char="–"/>
        <a:defRPr sz="1200">
          <a:solidFill>
            <a:schemeClr val="tx1"/>
          </a:solidFill>
          <a:latin typeface="+mn-lt"/>
          <a:ea typeface="+mn-ea"/>
          <a:cs typeface="ヒラギノ角ゴ Pro W3"/>
        </a:defRPr>
      </a:lvl4pPr>
      <a:lvl5pPr marL="1459736" indent="-156911" algn="l" defTabSz="887573" rtl="0" eaLnBrk="0" fontAlgn="base" hangingPunct="0">
        <a:spcBef>
          <a:spcPct val="40000"/>
        </a:spcBef>
        <a:spcAft>
          <a:spcPct val="0"/>
        </a:spcAft>
        <a:buSzPct val="100000"/>
        <a:buFont typeface="Times" pitchFamily="18" charset="0"/>
        <a:buChar char="•"/>
        <a:defRPr sz="1000">
          <a:solidFill>
            <a:schemeClr val="tx1"/>
          </a:solidFill>
          <a:latin typeface="+mn-lt"/>
          <a:ea typeface="+mn-ea"/>
          <a:cs typeface="ヒラギノ角ゴ Pro W3"/>
        </a:defRPr>
      </a:lvl5pPr>
      <a:lvl6pPr marL="1916199" indent="-156911" algn="l" defTabSz="887573" rtl="0" fontAlgn="base">
        <a:spcBef>
          <a:spcPct val="40000"/>
        </a:spcBef>
        <a:spcAft>
          <a:spcPct val="0"/>
        </a:spcAft>
        <a:buSzPct val="100000"/>
        <a:buFont typeface="Times" pitchFamily="18" charset="0"/>
        <a:buChar char="•"/>
        <a:defRPr sz="1000">
          <a:solidFill>
            <a:schemeClr val="tx1"/>
          </a:solidFill>
          <a:latin typeface="+mn-lt"/>
          <a:ea typeface="+mn-ea"/>
        </a:defRPr>
      </a:lvl6pPr>
      <a:lvl7pPr marL="2372667" indent="-156911" algn="l" defTabSz="887573" rtl="0" fontAlgn="base">
        <a:spcBef>
          <a:spcPct val="40000"/>
        </a:spcBef>
        <a:spcAft>
          <a:spcPct val="0"/>
        </a:spcAft>
        <a:buSzPct val="100000"/>
        <a:buFont typeface="Times" pitchFamily="18" charset="0"/>
        <a:buChar char="•"/>
        <a:defRPr sz="1000">
          <a:solidFill>
            <a:schemeClr val="tx1"/>
          </a:solidFill>
          <a:latin typeface="+mn-lt"/>
          <a:ea typeface="+mn-ea"/>
        </a:defRPr>
      </a:lvl7pPr>
      <a:lvl8pPr marL="2829132" indent="-156911" algn="l" defTabSz="887573" rtl="0" fontAlgn="base">
        <a:spcBef>
          <a:spcPct val="40000"/>
        </a:spcBef>
        <a:spcAft>
          <a:spcPct val="0"/>
        </a:spcAft>
        <a:buSzPct val="100000"/>
        <a:buFont typeface="Times" pitchFamily="18" charset="0"/>
        <a:buChar char="•"/>
        <a:defRPr sz="1000">
          <a:solidFill>
            <a:schemeClr val="tx1"/>
          </a:solidFill>
          <a:latin typeface="+mn-lt"/>
          <a:ea typeface="+mn-ea"/>
        </a:defRPr>
      </a:lvl8pPr>
      <a:lvl9pPr marL="3285594" indent="-156911" algn="l" defTabSz="887573" rtl="0" fontAlgn="base">
        <a:spcBef>
          <a:spcPct val="40000"/>
        </a:spcBef>
        <a:spcAft>
          <a:spcPct val="0"/>
        </a:spcAft>
        <a:buSzPct val="100000"/>
        <a:buFont typeface="Times" pitchFamily="18" charset="0"/>
        <a:buChar char="•"/>
        <a:defRPr sz="1000">
          <a:solidFill>
            <a:schemeClr val="tx1"/>
          </a:solidFill>
          <a:latin typeface="+mn-lt"/>
          <a:ea typeface="+mn-ea"/>
        </a:defRPr>
      </a:lvl9pPr>
    </p:bodyStyle>
    <p:otherStyle>
      <a:defPPr>
        <a:defRPr lang="it-IT"/>
      </a:defPPr>
      <a:lvl1pPr marL="0" algn="l" defTabSz="912927" rtl="0" eaLnBrk="1" latinLnBrk="0" hangingPunct="1">
        <a:defRPr sz="1800" kern="1200">
          <a:solidFill>
            <a:schemeClr val="tx1"/>
          </a:solidFill>
          <a:latin typeface="+mn-lt"/>
          <a:ea typeface="+mn-ea"/>
          <a:cs typeface="+mn-cs"/>
        </a:defRPr>
      </a:lvl1pPr>
      <a:lvl2pPr marL="456463" algn="l" defTabSz="912927" rtl="0" eaLnBrk="1" latinLnBrk="0" hangingPunct="1">
        <a:defRPr sz="1800" kern="1200">
          <a:solidFill>
            <a:schemeClr val="tx1"/>
          </a:solidFill>
          <a:latin typeface="+mn-lt"/>
          <a:ea typeface="+mn-ea"/>
          <a:cs typeface="+mn-cs"/>
        </a:defRPr>
      </a:lvl2pPr>
      <a:lvl3pPr marL="912927" algn="l" defTabSz="912927" rtl="0" eaLnBrk="1" latinLnBrk="0" hangingPunct="1">
        <a:defRPr sz="1800" kern="1200">
          <a:solidFill>
            <a:schemeClr val="tx1"/>
          </a:solidFill>
          <a:latin typeface="+mn-lt"/>
          <a:ea typeface="+mn-ea"/>
          <a:cs typeface="+mn-cs"/>
        </a:defRPr>
      </a:lvl3pPr>
      <a:lvl4pPr marL="1369393" algn="l" defTabSz="912927" rtl="0" eaLnBrk="1" latinLnBrk="0" hangingPunct="1">
        <a:defRPr sz="1800" kern="1200">
          <a:solidFill>
            <a:schemeClr val="tx1"/>
          </a:solidFill>
          <a:latin typeface="+mn-lt"/>
          <a:ea typeface="+mn-ea"/>
          <a:cs typeface="+mn-cs"/>
        </a:defRPr>
      </a:lvl4pPr>
      <a:lvl5pPr marL="1825856" algn="l" defTabSz="912927" rtl="0" eaLnBrk="1" latinLnBrk="0" hangingPunct="1">
        <a:defRPr sz="1800" kern="1200">
          <a:solidFill>
            <a:schemeClr val="tx1"/>
          </a:solidFill>
          <a:latin typeface="+mn-lt"/>
          <a:ea typeface="+mn-ea"/>
          <a:cs typeface="+mn-cs"/>
        </a:defRPr>
      </a:lvl5pPr>
      <a:lvl6pPr marL="2282325" algn="l" defTabSz="912927" rtl="0" eaLnBrk="1" latinLnBrk="0" hangingPunct="1">
        <a:defRPr sz="1800" kern="1200">
          <a:solidFill>
            <a:schemeClr val="tx1"/>
          </a:solidFill>
          <a:latin typeface="+mn-lt"/>
          <a:ea typeface="+mn-ea"/>
          <a:cs typeface="+mn-cs"/>
        </a:defRPr>
      </a:lvl6pPr>
      <a:lvl7pPr marL="2738790" algn="l" defTabSz="912927" rtl="0" eaLnBrk="1" latinLnBrk="0" hangingPunct="1">
        <a:defRPr sz="1800" kern="1200">
          <a:solidFill>
            <a:schemeClr val="tx1"/>
          </a:solidFill>
          <a:latin typeface="+mn-lt"/>
          <a:ea typeface="+mn-ea"/>
          <a:cs typeface="+mn-cs"/>
        </a:defRPr>
      </a:lvl7pPr>
      <a:lvl8pPr marL="3195256" algn="l" defTabSz="912927" rtl="0" eaLnBrk="1" latinLnBrk="0" hangingPunct="1">
        <a:defRPr sz="1800" kern="1200">
          <a:solidFill>
            <a:schemeClr val="tx1"/>
          </a:solidFill>
          <a:latin typeface="+mn-lt"/>
          <a:ea typeface="+mn-ea"/>
          <a:cs typeface="+mn-cs"/>
        </a:defRPr>
      </a:lvl8pPr>
      <a:lvl9pPr marL="3651719" algn="l" defTabSz="91292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9.xml"/><Relationship Id="rId4" Type="http://schemas.openxmlformats.org/officeDocument/2006/relationships/image" Target="../media/image8.wmf"/></Relationships>
</file>

<file path=ppt/slides/_rels/slide3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image" Target="../media/image14.jpeg"/></Relationships>
</file>

<file path=ppt/slides/_rels/slide5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9.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4.xml.rels><?xml version="1.0" encoding="UTF-8" standalone="yes"?>
<Relationships xmlns="http://schemas.openxmlformats.org/package/2006/relationships"><Relationship Id="rId3" Type="http://schemas.openxmlformats.org/officeDocument/2006/relationships/hyperlink" Target="http://it.wikipedia.org/wiki/Persona_giuridica" TargetMode="External"/><Relationship Id="rId2" Type="http://schemas.openxmlformats.org/officeDocument/2006/relationships/hyperlink" Target="http://it.wikipedia.org/wiki/Servizio_sanitario_nazionale" TargetMode="External"/><Relationship Id="rId1" Type="http://schemas.openxmlformats.org/officeDocument/2006/relationships/slideLayout" Target="../slideLayouts/slideLayout9.xml"/><Relationship Id="rId5" Type="http://schemas.openxmlformats.org/officeDocument/2006/relationships/hyperlink" Target="http://it.wikipedia.org/wiki/Collegio_sindacale" TargetMode="External"/><Relationship Id="rId4" Type="http://schemas.openxmlformats.org/officeDocument/2006/relationships/hyperlink" Target="http://it.wikipedia.org/wiki/Direttore_generale"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8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8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7.xml"/><Relationship Id="rId1" Type="http://schemas.openxmlformats.org/officeDocument/2006/relationships/slideLayout" Target="../slideLayouts/slideLayout9.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8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39.xml"/><Relationship Id="rId1" Type="http://schemas.openxmlformats.org/officeDocument/2006/relationships/slideLayout" Target="../slideLayouts/slideLayout9.xml"/></Relationships>
</file>

<file path=ppt/slides/_rels/slide8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40.xml"/><Relationship Id="rId1" Type="http://schemas.openxmlformats.org/officeDocument/2006/relationships/slideLayout" Target="../slideLayouts/slideLayout9.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1.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0.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png"/><Relationship Id="rId1" Type="http://schemas.openxmlformats.org/officeDocument/2006/relationships/slideLayout" Target="../slideLayouts/slideLayout9.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9.xml"/></Relationships>
</file>

<file path=ppt/slides/_rels/slide9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3.xml"/><Relationship Id="rId1" Type="http://schemas.openxmlformats.org/officeDocument/2006/relationships/slideLayout" Target="../slideLayouts/slideLayout9.xml"/><Relationship Id="rId4" Type="http://schemas.openxmlformats.org/officeDocument/2006/relationships/image" Target="../media/image25.png"/></Relationships>
</file>

<file path=ppt/slides/_rels/slide9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44.xml"/><Relationship Id="rId1" Type="http://schemas.openxmlformats.org/officeDocument/2006/relationships/slideLayout" Target="../slideLayouts/slideLayout9.xml"/><Relationship Id="rId5" Type="http://schemas.openxmlformats.org/officeDocument/2006/relationships/image" Target="../media/image28.png"/><Relationship Id="rId4" Type="http://schemas.openxmlformats.org/officeDocument/2006/relationships/image" Target="../media/image27.png"/></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9.xml"/></Relationships>
</file>

<file path=ppt/slides/_rels/slide95.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9.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Text Box 2"/>
          <p:cNvSpPr txBox="1">
            <a:spLocks noChangeArrowheads="1"/>
          </p:cNvSpPr>
          <p:nvPr/>
        </p:nvSpPr>
        <p:spPr bwMode="auto">
          <a:xfrm>
            <a:off x="498022" y="651684"/>
            <a:ext cx="8352064" cy="4080772"/>
          </a:xfrm>
          <a:prstGeom prst="rect">
            <a:avLst/>
          </a:prstGeom>
          <a:solidFill>
            <a:srgbClr val="FFFF00"/>
          </a:solidFill>
          <a:ln w="9525">
            <a:solidFill>
              <a:srgbClr val="000000"/>
            </a:solidFill>
            <a:miter lim="800000"/>
            <a:headEnd/>
            <a:tailEnd/>
          </a:ln>
          <a:effectLst/>
        </p:spPr>
        <p:txBody>
          <a:bodyPr wrap="square" lIns="86529" tIns="43263" rIns="86529" bIns="43263">
            <a:spAutoFit/>
          </a:bodyPr>
          <a:lstStyle/>
          <a:p>
            <a:pPr algn="ctr" defTabSz="865602">
              <a:spcBef>
                <a:spcPct val="50000"/>
              </a:spcBef>
              <a:defRPr/>
            </a:pPr>
            <a:r>
              <a:rPr lang="it-IT" sz="1800" b="1" dirty="0">
                <a:cs typeface="Arial" charset="0"/>
              </a:rPr>
              <a:t>FORMAZIONE </a:t>
            </a:r>
            <a:r>
              <a:rPr lang="it-IT" sz="1800" b="1" dirty="0" smtClean="0">
                <a:cs typeface="Arial" charset="0"/>
              </a:rPr>
              <a:t>BASE</a:t>
            </a:r>
            <a:endParaRPr lang="it-IT" sz="2800" b="1" dirty="0"/>
          </a:p>
          <a:p>
            <a:pPr algn="ctr" defTabSz="865602">
              <a:spcBef>
                <a:spcPct val="50000"/>
              </a:spcBef>
              <a:defRPr/>
            </a:pPr>
            <a:endParaRPr lang="it-IT" sz="2800" dirty="0"/>
          </a:p>
          <a:p>
            <a:pPr algn="ctr" defTabSz="865602">
              <a:spcBef>
                <a:spcPct val="50000"/>
              </a:spcBef>
              <a:defRPr/>
            </a:pPr>
            <a:endParaRPr lang="it-IT" b="1" dirty="0">
              <a:solidFill>
                <a:srgbClr val="D60093"/>
              </a:solidFill>
              <a:cs typeface="Arial" charset="0"/>
            </a:endParaRPr>
          </a:p>
          <a:p>
            <a:pPr algn="ctr" defTabSz="865602">
              <a:spcBef>
                <a:spcPct val="50000"/>
              </a:spcBef>
              <a:defRPr/>
            </a:pPr>
            <a:r>
              <a:rPr lang="it-IT" sz="3200" b="1" dirty="0">
                <a:solidFill>
                  <a:srgbClr val="D60093"/>
                </a:solidFill>
                <a:cs typeface="Arial" charset="0"/>
              </a:rPr>
              <a:t>SICUREZZA E SALUTE SUL LAVORO</a:t>
            </a:r>
          </a:p>
          <a:p>
            <a:pPr algn="ctr" defTabSz="865602">
              <a:spcBef>
                <a:spcPct val="50000"/>
              </a:spcBef>
              <a:defRPr/>
            </a:pPr>
            <a:endParaRPr lang="it-IT" sz="3700" b="1" dirty="0">
              <a:solidFill>
                <a:srgbClr val="D60093"/>
              </a:solidFill>
              <a:cs typeface="Arial" charset="0"/>
            </a:endParaRPr>
          </a:p>
          <a:p>
            <a:pPr algn="ctr" defTabSz="865602">
              <a:spcBef>
                <a:spcPct val="50000"/>
              </a:spcBef>
              <a:defRPr/>
            </a:pPr>
            <a:r>
              <a:rPr lang="it-IT" sz="2500" b="1" dirty="0">
                <a:solidFill>
                  <a:srgbClr val="000099"/>
                </a:solidFill>
                <a:cs typeface="Arial" charset="0"/>
              </a:rPr>
              <a:t>Decreto Legislativo 81/2008  </a:t>
            </a:r>
            <a:endParaRPr lang="it-IT" sz="2500" b="1" dirty="0" smtClean="0">
              <a:solidFill>
                <a:srgbClr val="000099"/>
              </a:solidFill>
              <a:cs typeface="Arial" charset="0"/>
            </a:endParaRPr>
          </a:p>
          <a:p>
            <a:pPr algn="ctr" defTabSz="865602">
              <a:spcBef>
                <a:spcPct val="50000"/>
              </a:spcBef>
              <a:defRPr/>
            </a:pPr>
            <a:r>
              <a:rPr lang="it-IT" sz="2500" b="1" dirty="0" smtClean="0">
                <a:solidFill>
                  <a:srgbClr val="000099"/>
                </a:solidFill>
                <a:cs typeface="Arial" charset="0"/>
              </a:rPr>
              <a:t>(</a:t>
            </a:r>
            <a:r>
              <a:rPr lang="it-IT" sz="2500" b="1" dirty="0">
                <a:solidFill>
                  <a:srgbClr val="000099"/>
                </a:solidFill>
                <a:cs typeface="Arial" charset="0"/>
              </a:rPr>
              <a:t>ex </a:t>
            </a:r>
            <a:r>
              <a:rPr lang="it-IT" sz="2500" b="1" dirty="0" err="1">
                <a:solidFill>
                  <a:srgbClr val="000099"/>
                </a:solidFill>
                <a:cs typeface="Arial" charset="0"/>
              </a:rPr>
              <a:t>D.Lgs.</a:t>
            </a:r>
            <a:r>
              <a:rPr lang="it-IT" sz="2500" b="1" dirty="0">
                <a:solidFill>
                  <a:srgbClr val="000099"/>
                </a:solidFill>
                <a:cs typeface="Arial" charset="0"/>
              </a:rPr>
              <a:t> 626 / 94</a:t>
            </a:r>
            <a:r>
              <a:rPr lang="it-IT" sz="2500" dirty="0">
                <a:solidFill>
                  <a:srgbClr val="000099"/>
                </a:solidFill>
                <a:effectLst>
                  <a:outerShdw blurRad="38100" dist="38100" dir="2700000" algn="tl">
                    <a:srgbClr val="000000"/>
                  </a:outerShdw>
                </a:effectLst>
                <a:cs typeface="Arial"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1403648" y="260648"/>
            <a:ext cx="7488832" cy="1224136"/>
          </a:xfrm>
        </p:spPr>
        <p:txBody>
          <a:bodyPr/>
          <a:lstStyle/>
          <a:p>
            <a:pPr algn="ctr"/>
            <a:r>
              <a:rPr lang="it-IT" sz="1800" dirty="0" smtClean="0">
                <a:solidFill>
                  <a:srgbClr val="FF0000"/>
                </a:solidFill>
              </a:rPr>
              <a:t>REGIONE LOMBARDIA - D.G. Sanità </a:t>
            </a:r>
            <a:r>
              <a:rPr lang="it-IT" sz="1400" dirty="0" smtClean="0">
                <a:solidFill>
                  <a:srgbClr val="FF0000"/>
                </a:solidFill>
              </a:rPr>
              <a:t/>
            </a:r>
            <a:br>
              <a:rPr lang="it-IT" sz="1400" dirty="0" smtClean="0">
                <a:solidFill>
                  <a:srgbClr val="FF0000"/>
                </a:solidFill>
              </a:rPr>
            </a:br>
            <a:r>
              <a:rPr lang="it-IT" sz="1400" dirty="0" smtClean="0">
                <a:solidFill>
                  <a:srgbClr val="FF0000"/>
                </a:solidFill>
              </a:rPr>
              <a:t>Circolare regionale 17 settembre 2012 - n. 7 </a:t>
            </a:r>
            <a:r>
              <a:rPr lang="it-IT" sz="1400" dirty="0" smtClean="0"/>
              <a:t/>
            </a:r>
            <a:br>
              <a:rPr lang="it-IT" sz="1400" dirty="0" smtClean="0"/>
            </a:br>
            <a:r>
              <a:rPr lang="it-IT" sz="1400" dirty="0" smtClean="0"/>
              <a:t>Indicazioni in ordine all’applicazione dell’Accordo </a:t>
            </a:r>
            <a:r>
              <a:rPr lang="it-IT" sz="1400" dirty="0" err="1" smtClean="0"/>
              <a:t>…………………………</a:t>
            </a:r>
            <a:r>
              <a:rPr lang="it-IT" sz="1400" dirty="0" smtClean="0"/>
              <a:t>, sui corsi di formazione per la formazione dei lavoratori ai sensi dell’art. 37, comma 2 del d.lgs. 81/2008.</a:t>
            </a:r>
            <a:endParaRPr lang="it-IT" sz="1800" dirty="0" smtClean="0">
              <a:latin typeface="Verdana" pitchFamily="34" charset="0"/>
            </a:endParaRPr>
          </a:p>
        </p:txBody>
      </p:sp>
      <p:sp>
        <p:nvSpPr>
          <p:cNvPr id="4099" name="Rectangle 3"/>
          <p:cNvSpPr>
            <a:spLocks noGrp="1" noChangeArrowheads="1"/>
          </p:cNvSpPr>
          <p:nvPr>
            <p:ph type="subTitle" idx="4294967295"/>
          </p:nvPr>
        </p:nvSpPr>
        <p:spPr>
          <a:xfrm>
            <a:off x="539552" y="1700808"/>
            <a:ext cx="7776864" cy="4824536"/>
          </a:xfrm>
        </p:spPr>
        <p:txBody>
          <a:bodyPr/>
          <a:lstStyle/>
          <a:p>
            <a:pPr marL="0" indent="0" algn="just">
              <a:lnSpc>
                <a:spcPts val="2300"/>
              </a:lnSpc>
              <a:spcBef>
                <a:spcPts val="600"/>
              </a:spcBef>
            </a:pPr>
            <a:r>
              <a:rPr lang="it-IT" sz="1600" b="1" dirty="0" smtClean="0"/>
              <a:t>si ribadisce il principio – espresso dallo stesso Accordo - in base al quale la scelta del percorso formativo per il lavoratore non deve essere fatta secondo criteri puramente ed esclusivamente «amministrativi», legati alla sola codifica ATECO dell’azienda presso cui egli opera, L’Accordo, pertanto, trova la sua corretta applicazione </a:t>
            </a:r>
            <a:r>
              <a:rPr lang="it-IT" sz="1600" b="1" dirty="0" smtClean="0">
                <a:solidFill>
                  <a:srgbClr val="FF0000"/>
                </a:solidFill>
              </a:rPr>
              <a:t>ma in ragione dell’attività concretamente svolta in </a:t>
            </a:r>
            <a:r>
              <a:rPr lang="it-IT" sz="1600" b="1" dirty="0" err="1" smtClean="0">
                <a:solidFill>
                  <a:srgbClr val="FF0000"/>
                </a:solidFill>
              </a:rPr>
              <a:t>azienda.</a:t>
            </a:r>
            <a:r>
              <a:rPr lang="it-IT" sz="1600" b="1" dirty="0" err="1" smtClean="0"/>
              <a:t>e</a:t>
            </a:r>
            <a:r>
              <a:rPr lang="it-IT" sz="1600" b="1" dirty="0" smtClean="0"/>
              <a:t> quando i corsi sono </a:t>
            </a:r>
            <a:r>
              <a:rPr lang="it-IT" sz="1600" b="1" dirty="0" smtClean="0">
                <a:solidFill>
                  <a:srgbClr val="FF0000"/>
                </a:solidFill>
              </a:rPr>
              <a:t>progettati e realizzati in coerenza con la valutazione del rischio, fondata sull’individuazione dell’esposizione individuale,</a:t>
            </a:r>
            <a:r>
              <a:rPr lang="it-IT" sz="1600" b="1" dirty="0" smtClean="0"/>
              <a:t> e con i programmi di formazione dei lavoratori proposti dal Servizio di Prevenzione e Protezione (art. 33 comma 1 lett. d) del d.lgs. 81/08). </a:t>
            </a:r>
          </a:p>
          <a:p>
            <a:pPr marL="0" indent="0" algn="just">
              <a:lnSpc>
                <a:spcPts val="2300"/>
              </a:lnSpc>
              <a:spcBef>
                <a:spcPts val="600"/>
              </a:spcBef>
            </a:pPr>
            <a:endParaRPr lang="it-IT" sz="1600" b="1" dirty="0" smtClean="0"/>
          </a:p>
          <a:p>
            <a:pPr marL="0" indent="0" algn="ctr">
              <a:lnSpc>
                <a:spcPts val="2300"/>
              </a:lnSpc>
              <a:spcBef>
                <a:spcPts val="600"/>
              </a:spcBef>
              <a:spcAft>
                <a:spcPts val="600"/>
              </a:spcAft>
            </a:pPr>
            <a:r>
              <a:rPr lang="it-IT" sz="2800" b="1" dirty="0" smtClean="0">
                <a:solidFill>
                  <a:srgbClr val="FF0000"/>
                </a:solidFill>
                <a:latin typeface="Verdana" pitchFamily="34" charset="0"/>
              </a:rPr>
              <a:t>Ha introdotto l’elenco dei degli enti a</a:t>
            </a:r>
          </a:p>
          <a:p>
            <a:pPr marL="0" indent="0" algn="ctr">
              <a:lnSpc>
                <a:spcPts val="2300"/>
              </a:lnSpc>
              <a:spcBef>
                <a:spcPts val="600"/>
              </a:spcBef>
              <a:spcAft>
                <a:spcPts val="600"/>
              </a:spcAft>
            </a:pPr>
            <a:r>
              <a:rPr lang="it-IT" sz="2800" b="1" dirty="0" smtClean="0">
                <a:solidFill>
                  <a:srgbClr val="FF0000"/>
                </a:solidFill>
                <a:latin typeface="Verdana" pitchFamily="34" charset="0"/>
              </a:rPr>
              <a:t> cui richiedere collaborazione</a:t>
            </a:r>
            <a:endParaRPr lang="it-IT" sz="2400" b="1" dirty="0" smtClean="0">
              <a:solidFill>
                <a:srgbClr val="FF0000"/>
              </a:solidFill>
              <a:latin typeface="Verdan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0" y="122469"/>
            <a:ext cx="8458200" cy="661890"/>
          </a:xfrm>
        </p:spPr>
        <p:txBody>
          <a:bodyPr/>
          <a:lstStyle/>
          <a:p>
            <a:pPr algn="ctr" defTabSz="843841"/>
            <a:r>
              <a:rPr lang="it-IT" dirty="0" smtClean="0">
                <a:solidFill>
                  <a:srgbClr val="D35137"/>
                </a:solidFill>
              </a:rPr>
              <a:t>FORMAZIONE (riepilogo)</a:t>
            </a:r>
            <a:endParaRPr lang="it-IT" sz="1600" dirty="0" smtClean="0"/>
          </a:p>
        </p:txBody>
      </p:sp>
      <p:graphicFrame>
        <p:nvGraphicFramePr>
          <p:cNvPr id="51203" name="Group 3"/>
          <p:cNvGraphicFramePr>
            <a:graphicFrameLocks noGrp="1"/>
          </p:cNvGraphicFramePr>
          <p:nvPr/>
        </p:nvGraphicFramePr>
        <p:xfrm>
          <a:off x="395536" y="811575"/>
          <a:ext cx="8496944" cy="5164236"/>
        </p:xfrm>
        <a:graphic>
          <a:graphicData uri="http://schemas.openxmlformats.org/drawingml/2006/table">
            <a:tbl>
              <a:tblPr/>
              <a:tblGrid>
                <a:gridCol w="4166163"/>
                <a:gridCol w="4330781"/>
              </a:tblGrid>
              <a:tr h="615820">
                <a:tc>
                  <a:txBody>
                    <a:bodyPr/>
                    <a:lstStyle/>
                    <a:p>
                      <a:pPr marL="0" marR="0" lvl="0" indent="0" algn="l" defTabSz="1035050" rtl="0" eaLnBrk="0" fontAlgn="base" latinLnBrk="0" hangingPunct="0">
                        <a:lnSpc>
                          <a:spcPct val="100000"/>
                        </a:lnSpc>
                        <a:spcBef>
                          <a:spcPct val="20000"/>
                        </a:spcBef>
                        <a:spcAft>
                          <a:spcPct val="0"/>
                        </a:spcAft>
                        <a:buClr>
                          <a:schemeClr val="accent1"/>
                        </a:buClr>
                        <a:buSzPct val="135000"/>
                        <a:buFontTx/>
                        <a:buNone/>
                        <a:tabLst/>
                      </a:pPr>
                      <a:r>
                        <a:rPr kumimoji="0" lang="it-IT" sz="1400"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Responsabili del Servizio di prevenzione e protezione</a:t>
                      </a:r>
                    </a:p>
                  </a:txBody>
                  <a:tcPr marL="78377" marR="78377" marT="41988" marB="419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35050" rtl="0" eaLnBrk="0" fontAlgn="base" latinLnBrk="0" hangingPunct="0">
                        <a:lnSpc>
                          <a:spcPct val="100000"/>
                        </a:lnSpc>
                        <a:spcBef>
                          <a:spcPct val="20000"/>
                        </a:spcBef>
                        <a:spcAft>
                          <a:spcPct val="0"/>
                        </a:spcAft>
                        <a:buClr>
                          <a:schemeClr val="accent1"/>
                        </a:buClr>
                        <a:buSzPct val="135000"/>
                        <a:buFontTx/>
                        <a:buNone/>
                        <a:tabLst/>
                      </a:pPr>
                      <a:r>
                        <a:rPr kumimoji="0" lang="it-IT" sz="1400" b="1" i="0" u="none" strike="noStrike" cap="none" normalizeH="0" baseline="0" dirty="0" smtClean="0">
                          <a:ln>
                            <a:noFill/>
                          </a:ln>
                          <a:solidFill>
                            <a:srgbClr val="0070C0"/>
                          </a:solidFill>
                          <a:effectLst/>
                          <a:latin typeface="Verdana" pitchFamily="34" charset="0"/>
                          <a:ea typeface="Verdana" pitchFamily="34" charset="0"/>
                          <a:cs typeface="Verdana" pitchFamily="34" charset="0"/>
                        </a:rPr>
                        <a:t>Moduli A B C + aggiornamento quinquennale</a:t>
                      </a:r>
                    </a:p>
                  </a:txBody>
                  <a:tcPr marL="78377" marR="78377" marT="41988" marB="419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5820">
                <a:tc>
                  <a:txBody>
                    <a:bodyPr/>
                    <a:lstStyle/>
                    <a:p>
                      <a:pPr marL="0" marR="0" lvl="0" indent="0" algn="l" defTabSz="1035050" rtl="0" eaLnBrk="0" fontAlgn="base" latinLnBrk="0" hangingPunct="0">
                        <a:lnSpc>
                          <a:spcPct val="100000"/>
                        </a:lnSpc>
                        <a:spcBef>
                          <a:spcPct val="65000"/>
                        </a:spcBef>
                        <a:spcAft>
                          <a:spcPct val="0"/>
                        </a:spcAft>
                        <a:buClr>
                          <a:schemeClr val="accent1"/>
                        </a:buClr>
                        <a:buSzPct val="135000"/>
                        <a:buFontTx/>
                        <a:buNone/>
                        <a:tabLst/>
                      </a:pPr>
                      <a:r>
                        <a:rPr kumimoji="0" lang="it-IT" sz="1400"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Addetti al Servizio di prevenzione e protezione</a:t>
                      </a:r>
                      <a:endParaRPr kumimoji="0" lang="it-IT"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L="78377" marR="78377" marT="41988" marB="419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35050" rtl="0" eaLnBrk="0" fontAlgn="base" latinLnBrk="0" hangingPunct="0">
                        <a:lnSpc>
                          <a:spcPct val="100000"/>
                        </a:lnSpc>
                        <a:spcBef>
                          <a:spcPct val="20000"/>
                        </a:spcBef>
                        <a:spcAft>
                          <a:spcPct val="0"/>
                        </a:spcAft>
                        <a:buClr>
                          <a:schemeClr val="accent1"/>
                        </a:buClr>
                        <a:buSzPct val="135000"/>
                        <a:buFontTx/>
                        <a:buNone/>
                        <a:tabLst/>
                      </a:pPr>
                      <a:r>
                        <a:rPr kumimoji="0" lang="it-IT" sz="1400" b="1" i="0" u="none" strike="noStrike" cap="none" normalizeH="0" baseline="0" dirty="0" smtClean="0">
                          <a:ln>
                            <a:noFill/>
                          </a:ln>
                          <a:solidFill>
                            <a:srgbClr val="0070C0"/>
                          </a:solidFill>
                          <a:effectLst/>
                          <a:latin typeface="Verdana" pitchFamily="34" charset="0"/>
                          <a:ea typeface="Verdana" pitchFamily="34" charset="0"/>
                          <a:cs typeface="Verdana" pitchFamily="34" charset="0"/>
                        </a:rPr>
                        <a:t>Moduli A B + aggiornamento quinquennale</a:t>
                      </a:r>
                    </a:p>
                  </a:txBody>
                  <a:tcPr marL="78377" marR="78377" marT="41988" marB="419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3697">
                <a:tc>
                  <a:txBody>
                    <a:bodyPr/>
                    <a:lstStyle/>
                    <a:p>
                      <a:pPr marL="0" marR="0" lvl="0" indent="0" algn="l" defTabSz="1035050" rtl="0" eaLnBrk="0" fontAlgn="base" latinLnBrk="0" hangingPunct="0">
                        <a:lnSpc>
                          <a:spcPct val="100000"/>
                        </a:lnSpc>
                        <a:spcBef>
                          <a:spcPct val="65000"/>
                        </a:spcBef>
                        <a:spcAft>
                          <a:spcPct val="0"/>
                        </a:spcAft>
                        <a:buClr>
                          <a:schemeClr val="accent1"/>
                        </a:buClr>
                        <a:buSzPct val="135000"/>
                        <a:buFontTx/>
                        <a:buNone/>
                        <a:tabLst/>
                      </a:pPr>
                      <a:r>
                        <a:rPr kumimoji="0" lang="it-IT" sz="1400"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Rappresentante dei Lavoratori per la Sicurezza (RLS – </a:t>
                      </a:r>
                      <a:r>
                        <a:rPr kumimoji="0" lang="it-IT" sz="1400" b="1" i="0" u="none" strike="noStrike" cap="none" normalizeH="0" baseline="0" dirty="0" err="1" smtClean="0">
                          <a:ln>
                            <a:noFill/>
                          </a:ln>
                          <a:solidFill>
                            <a:schemeClr val="tx1"/>
                          </a:solidFill>
                          <a:effectLst/>
                          <a:latin typeface="Verdana" pitchFamily="34" charset="0"/>
                          <a:ea typeface="Verdana" pitchFamily="34" charset="0"/>
                          <a:cs typeface="Verdana" pitchFamily="34" charset="0"/>
                        </a:rPr>
                        <a:t>RLS</a:t>
                      </a:r>
                      <a:r>
                        <a:rPr kumimoji="0" lang="it-IT" sz="1400"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 T – RLS S)</a:t>
                      </a:r>
                      <a:endParaRPr kumimoji="0" lang="it-IT" sz="1400" b="0" i="0" u="none" strike="noStrike" cap="none" normalizeH="0" baseline="0" dirty="0" smtClean="0">
                        <a:ln>
                          <a:noFill/>
                        </a:ln>
                        <a:solidFill>
                          <a:schemeClr val="tx1"/>
                        </a:solidFill>
                        <a:effectLst/>
                        <a:latin typeface="Verdana" pitchFamily="34" charset="0"/>
                        <a:ea typeface="Verdana" pitchFamily="34" charset="0"/>
                        <a:cs typeface="Verdana" pitchFamily="34" charset="0"/>
                      </a:endParaRPr>
                    </a:p>
                  </a:txBody>
                  <a:tcPr marL="78377" marR="78377" marT="41988" marB="419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35050" rtl="0" eaLnBrk="0" fontAlgn="base" latinLnBrk="0" hangingPunct="0">
                        <a:lnSpc>
                          <a:spcPct val="100000"/>
                        </a:lnSpc>
                        <a:spcBef>
                          <a:spcPct val="20000"/>
                        </a:spcBef>
                        <a:spcAft>
                          <a:spcPct val="0"/>
                        </a:spcAft>
                        <a:buClr>
                          <a:schemeClr val="accent1"/>
                        </a:buClr>
                        <a:buSzPct val="135000"/>
                        <a:buFontTx/>
                        <a:buNone/>
                        <a:tabLst/>
                      </a:pPr>
                      <a:r>
                        <a:rPr kumimoji="0" lang="it-IT" sz="1400" b="1" i="0" u="none" strike="noStrike" cap="none" normalizeH="0" baseline="0" dirty="0" smtClean="0">
                          <a:ln>
                            <a:noFill/>
                          </a:ln>
                          <a:solidFill>
                            <a:srgbClr val="0070C0"/>
                          </a:solidFill>
                          <a:effectLst/>
                          <a:latin typeface="Verdana" pitchFamily="34" charset="0"/>
                          <a:ea typeface="Verdana" pitchFamily="34" charset="0"/>
                          <a:cs typeface="Verdana" pitchFamily="34" charset="0"/>
                        </a:rPr>
                        <a:t>32 ore + aggiornamento di 8 ore ogni anno </a:t>
                      </a:r>
                    </a:p>
                  </a:txBody>
                  <a:tcPr marL="78377" marR="78377" marT="41988" marB="419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050">
                <a:tc>
                  <a:txBody>
                    <a:bodyPr/>
                    <a:lstStyle/>
                    <a:p>
                      <a:pPr marL="0" marR="0" lvl="0" indent="0" algn="l" defTabSz="1035050" rtl="0" eaLnBrk="0" fontAlgn="base" latinLnBrk="0" hangingPunct="0">
                        <a:lnSpc>
                          <a:spcPct val="100000"/>
                        </a:lnSpc>
                        <a:spcBef>
                          <a:spcPct val="20000"/>
                        </a:spcBef>
                        <a:spcAft>
                          <a:spcPct val="0"/>
                        </a:spcAft>
                        <a:buClr>
                          <a:schemeClr val="accent1"/>
                        </a:buClr>
                        <a:buSzPct val="135000"/>
                        <a:buFontTx/>
                        <a:buNone/>
                        <a:tabLst/>
                      </a:pPr>
                      <a:r>
                        <a:rPr kumimoji="0" lang="it-IT" sz="1400"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Incaricati (addetti) dell’emergenza</a:t>
                      </a:r>
                    </a:p>
                  </a:txBody>
                  <a:tcPr marL="78377" marR="78377" marT="41988" marB="419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35050" rtl="0" eaLnBrk="0" fontAlgn="base" latinLnBrk="0" hangingPunct="0">
                        <a:lnSpc>
                          <a:spcPct val="100000"/>
                        </a:lnSpc>
                        <a:spcBef>
                          <a:spcPct val="20000"/>
                        </a:spcBef>
                        <a:spcAft>
                          <a:spcPct val="0"/>
                        </a:spcAft>
                        <a:buClr>
                          <a:schemeClr val="accent1"/>
                        </a:buClr>
                        <a:buSzPct val="135000"/>
                        <a:buFontTx/>
                        <a:buNone/>
                        <a:tabLst/>
                      </a:pPr>
                      <a:r>
                        <a:rPr kumimoji="0" lang="it-IT" sz="1400" b="1" i="0" u="none" strike="noStrike" cap="none" normalizeH="0" baseline="0" dirty="0" smtClean="0">
                          <a:ln>
                            <a:noFill/>
                          </a:ln>
                          <a:solidFill>
                            <a:srgbClr val="0070C0"/>
                          </a:solidFill>
                          <a:effectLst/>
                          <a:latin typeface="Verdana" pitchFamily="34" charset="0"/>
                          <a:ea typeface="Verdana" pitchFamily="34" charset="0"/>
                          <a:cs typeface="Verdana" pitchFamily="34" charset="0"/>
                        </a:rPr>
                        <a:t>4/8/16 ore più aggiornamento periodico (in attesa di DM), </a:t>
                      </a:r>
                      <a:r>
                        <a:rPr kumimoji="0" lang="it-IT" sz="1400" b="1" i="0" u="none" strike="noStrike" cap="none" normalizeH="0" baseline="0" dirty="0" smtClean="0">
                          <a:ln>
                            <a:noFill/>
                          </a:ln>
                          <a:solidFill>
                            <a:srgbClr val="FF0000"/>
                          </a:solidFill>
                          <a:effectLst/>
                          <a:latin typeface="Verdana" pitchFamily="34" charset="0"/>
                          <a:ea typeface="Verdana" pitchFamily="34" charset="0"/>
                          <a:cs typeface="Verdana" pitchFamily="34" charset="0"/>
                        </a:rPr>
                        <a:t>idoneità tecnica</a:t>
                      </a:r>
                    </a:p>
                  </a:txBody>
                  <a:tcPr marL="78377" marR="78377" marT="41988" marB="419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5820">
                <a:tc>
                  <a:txBody>
                    <a:bodyPr/>
                    <a:lstStyle/>
                    <a:p>
                      <a:pPr marL="0" marR="0" lvl="0" indent="0" algn="l" defTabSz="1035050" rtl="0" eaLnBrk="0" fontAlgn="base" latinLnBrk="0" hangingPunct="0">
                        <a:lnSpc>
                          <a:spcPct val="100000"/>
                        </a:lnSpc>
                        <a:spcBef>
                          <a:spcPct val="20000"/>
                        </a:spcBef>
                        <a:spcAft>
                          <a:spcPct val="0"/>
                        </a:spcAft>
                        <a:buClr>
                          <a:schemeClr val="accent1"/>
                        </a:buClr>
                        <a:buSzPct val="135000"/>
                        <a:buFontTx/>
                        <a:buNone/>
                        <a:tabLst/>
                      </a:pPr>
                      <a:r>
                        <a:rPr kumimoji="0" lang="it-IT" sz="1400" b="1" i="0" u="none" strike="noStrike" cap="none" normalizeH="0" baseline="0" smtClean="0">
                          <a:ln>
                            <a:noFill/>
                          </a:ln>
                          <a:solidFill>
                            <a:schemeClr val="tx1"/>
                          </a:solidFill>
                          <a:effectLst/>
                          <a:latin typeface="Verdana" pitchFamily="34" charset="0"/>
                          <a:ea typeface="Verdana" pitchFamily="34" charset="0"/>
                          <a:cs typeface="Verdana" pitchFamily="34" charset="0"/>
                        </a:rPr>
                        <a:t>Incaricati (addetti) al pronto (primo) soccorso</a:t>
                      </a:r>
                    </a:p>
                  </a:txBody>
                  <a:tcPr marL="78377" marR="78377" marT="41988" marB="419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35050" rtl="0" eaLnBrk="0" fontAlgn="base" latinLnBrk="0" hangingPunct="0">
                        <a:lnSpc>
                          <a:spcPct val="100000"/>
                        </a:lnSpc>
                        <a:spcBef>
                          <a:spcPct val="20000"/>
                        </a:spcBef>
                        <a:spcAft>
                          <a:spcPct val="0"/>
                        </a:spcAft>
                        <a:buClr>
                          <a:schemeClr val="accent1"/>
                        </a:buClr>
                        <a:buSzPct val="135000"/>
                        <a:buFontTx/>
                        <a:buNone/>
                        <a:tabLst/>
                      </a:pPr>
                      <a:r>
                        <a:rPr kumimoji="0" lang="it-IT" sz="1400" b="1" i="0" u="none" strike="noStrike" cap="none" normalizeH="0" baseline="0" dirty="0" smtClean="0">
                          <a:ln>
                            <a:noFill/>
                          </a:ln>
                          <a:solidFill>
                            <a:srgbClr val="0070C0"/>
                          </a:solidFill>
                          <a:effectLst/>
                          <a:latin typeface="Verdana" pitchFamily="34" charset="0"/>
                          <a:ea typeface="Verdana" pitchFamily="34" charset="0"/>
                          <a:cs typeface="Verdana" pitchFamily="34" charset="0"/>
                        </a:rPr>
                        <a:t>12/16 ore + aggiornamento triennale di 4 ore</a:t>
                      </a:r>
                    </a:p>
                  </a:txBody>
                  <a:tcPr marL="78377" marR="78377" marT="41988" marB="419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144">
                <a:tc>
                  <a:txBody>
                    <a:bodyPr/>
                    <a:lstStyle/>
                    <a:p>
                      <a:pPr marL="0" marR="0" lvl="0" indent="0" algn="l" defTabSz="1035050" rtl="0" eaLnBrk="0" fontAlgn="base" latinLnBrk="0" hangingPunct="0">
                        <a:lnSpc>
                          <a:spcPct val="100000"/>
                        </a:lnSpc>
                        <a:spcBef>
                          <a:spcPct val="20000"/>
                        </a:spcBef>
                        <a:spcAft>
                          <a:spcPct val="0"/>
                        </a:spcAft>
                        <a:buClr>
                          <a:schemeClr val="accent1"/>
                        </a:buClr>
                        <a:buSzPct val="135000"/>
                        <a:buFontTx/>
                        <a:buNone/>
                        <a:tabLst/>
                      </a:pPr>
                      <a:r>
                        <a:rPr kumimoji="0" lang="it-IT" sz="1400" b="1" i="0" u="none" strike="noStrike" cap="none" normalizeH="0" baseline="0" dirty="0" smtClean="0">
                          <a:ln>
                            <a:noFill/>
                          </a:ln>
                          <a:solidFill>
                            <a:schemeClr val="tx1"/>
                          </a:solidFill>
                          <a:effectLst/>
                          <a:latin typeface="Verdana" pitchFamily="34" charset="0"/>
                          <a:ea typeface="Verdana" pitchFamily="34" charset="0"/>
                          <a:cs typeface="Verdana" pitchFamily="34" charset="0"/>
                        </a:rPr>
                        <a:t>Dirigenti</a:t>
                      </a:r>
                    </a:p>
                  </a:txBody>
                  <a:tcPr marL="78377" marR="78377" marT="41988" marB="419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35050" rtl="0" eaLnBrk="0" fontAlgn="base" latinLnBrk="0" hangingPunct="0">
                        <a:lnSpc>
                          <a:spcPct val="100000"/>
                        </a:lnSpc>
                        <a:spcBef>
                          <a:spcPct val="20000"/>
                        </a:spcBef>
                        <a:spcAft>
                          <a:spcPct val="0"/>
                        </a:spcAft>
                        <a:buClr>
                          <a:schemeClr val="accent1"/>
                        </a:buClr>
                        <a:buSzPct val="135000"/>
                        <a:buFontTx/>
                        <a:buNone/>
                        <a:tabLst/>
                      </a:pPr>
                      <a:r>
                        <a:rPr kumimoji="0" lang="it-IT" sz="1400" b="1" i="0" u="none" strike="noStrike" cap="none" normalizeH="0" baseline="0" dirty="0" smtClean="0">
                          <a:ln>
                            <a:noFill/>
                          </a:ln>
                          <a:solidFill>
                            <a:srgbClr val="0070C0"/>
                          </a:solidFill>
                          <a:effectLst/>
                          <a:latin typeface="Verdana" pitchFamily="34" charset="0"/>
                          <a:ea typeface="Verdana" pitchFamily="34" charset="0"/>
                          <a:cs typeface="Verdana" pitchFamily="34" charset="0"/>
                        </a:rPr>
                        <a:t>Formazione 16h+ aggiornamento di 6h ogni cinque anni</a:t>
                      </a:r>
                    </a:p>
                  </a:txBody>
                  <a:tcPr marL="78377" marR="78377" marT="41988" marB="419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5144">
                <a:tc>
                  <a:txBody>
                    <a:bodyPr/>
                    <a:lstStyle/>
                    <a:p>
                      <a:pPr marL="0" marR="0" lvl="0" indent="0" algn="l" defTabSz="1035050" rtl="0" eaLnBrk="0" fontAlgn="base" latinLnBrk="0" hangingPunct="0">
                        <a:lnSpc>
                          <a:spcPct val="100000"/>
                        </a:lnSpc>
                        <a:spcBef>
                          <a:spcPct val="20000"/>
                        </a:spcBef>
                        <a:spcAft>
                          <a:spcPct val="0"/>
                        </a:spcAft>
                        <a:buClr>
                          <a:schemeClr val="accent1"/>
                        </a:buClr>
                        <a:buSzPct val="135000"/>
                        <a:buFontTx/>
                        <a:buNone/>
                        <a:tabLst/>
                      </a:pPr>
                      <a:r>
                        <a:rPr kumimoji="0" lang="it-IT" sz="1400" b="1" i="0" u="none" strike="noStrike" cap="none" normalizeH="0" baseline="0" dirty="0" smtClean="0">
                          <a:ln>
                            <a:noFill/>
                          </a:ln>
                          <a:solidFill>
                            <a:srgbClr val="FF0000"/>
                          </a:solidFill>
                          <a:effectLst/>
                          <a:latin typeface="Verdana" pitchFamily="34" charset="0"/>
                          <a:ea typeface="Verdana" pitchFamily="34" charset="0"/>
                          <a:cs typeface="Verdana" pitchFamily="34" charset="0"/>
                        </a:rPr>
                        <a:t>Preposti</a:t>
                      </a:r>
                    </a:p>
                  </a:txBody>
                  <a:tcPr marL="78377" marR="78377" marT="41988" marB="419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35050" rtl="0" eaLnBrk="0" fontAlgn="base" latinLnBrk="0" hangingPunct="0">
                        <a:lnSpc>
                          <a:spcPct val="100000"/>
                        </a:lnSpc>
                        <a:spcBef>
                          <a:spcPct val="20000"/>
                        </a:spcBef>
                        <a:spcAft>
                          <a:spcPct val="0"/>
                        </a:spcAft>
                        <a:buClr>
                          <a:schemeClr val="accent1"/>
                        </a:buClr>
                        <a:buSzPct val="135000"/>
                        <a:buFontTx/>
                        <a:buNone/>
                        <a:tabLst/>
                      </a:pPr>
                      <a:r>
                        <a:rPr kumimoji="0" lang="it-IT" sz="1400" b="1" i="0" u="none" strike="noStrike" cap="none" normalizeH="0" baseline="0" dirty="0" smtClean="0">
                          <a:ln>
                            <a:noFill/>
                          </a:ln>
                          <a:solidFill>
                            <a:srgbClr val="0070C0"/>
                          </a:solidFill>
                          <a:effectLst/>
                          <a:latin typeface="Verdana" pitchFamily="34" charset="0"/>
                          <a:ea typeface="Verdana" pitchFamily="34" charset="0"/>
                          <a:cs typeface="Verdana" pitchFamily="34" charset="0"/>
                        </a:rPr>
                        <a:t>Formazione 8h + aggiornamento di 6h ogni cinque anni + particolari formazioni (es. PAV-PES, ….)</a:t>
                      </a:r>
                    </a:p>
                  </a:txBody>
                  <a:tcPr marL="78377" marR="78377" marT="41988" marB="419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12277">
                <a:tc>
                  <a:txBody>
                    <a:bodyPr/>
                    <a:lstStyle/>
                    <a:p>
                      <a:pPr marL="0" marR="0" lvl="0" indent="0" algn="l" defTabSz="1035050" rtl="0" eaLnBrk="0" fontAlgn="base" latinLnBrk="0" hangingPunct="0">
                        <a:lnSpc>
                          <a:spcPct val="100000"/>
                        </a:lnSpc>
                        <a:spcBef>
                          <a:spcPct val="20000"/>
                        </a:spcBef>
                        <a:spcAft>
                          <a:spcPct val="0"/>
                        </a:spcAft>
                        <a:buClr>
                          <a:schemeClr val="accent1"/>
                        </a:buClr>
                        <a:buSzPct val="135000"/>
                        <a:buFontTx/>
                        <a:buNone/>
                        <a:tabLst/>
                      </a:pPr>
                      <a:r>
                        <a:rPr kumimoji="0" lang="it-IT" sz="1400" b="1" i="0" u="none" strike="noStrike" cap="none" normalizeH="0" baseline="0" dirty="0" smtClean="0">
                          <a:ln>
                            <a:noFill/>
                          </a:ln>
                          <a:solidFill>
                            <a:srgbClr val="CC0000"/>
                          </a:solidFill>
                          <a:effectLst/>
                          <a:latin typeface="Verdana" pitchFamily="34" charset="0"/>
                          <a:ea typeface="Verdana" pitchFamily="34" charset="0"/>
                          <a:cs typeface="Verdana" pitchFamily="34" charset="0"/>
                        </a:rPr>
                        <a:t>Lavoratori</a:t>
                      </a:r>
                    </a:p>
                  </a:txBody>
                  <a:tcPr marL="78377" marR="78377" marT="41988" marB="4198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1035050" rtl="0" eaLnBrk="0" fontAlgn="base" latinLnBrk="0" hangingPunct="0">
                        <a:lnSpc>
                          <a:spcPct val="100000"/>
                        </a:lnSpc>
                        <a:spcBef>
                          <a:spcPct val="20000"/>
                        </a:spcBef>
                        <a:spcAft>
                          <a:spcPct val="0"/>
                        </a:spcAft>
                        <a:buClr>
                          <a:schemeClr val="accent1"/>
                        </a:buClr>
                        <a:buSzPct val="135000"/>
                        <a:buFontTx/>
                        <a:buNone/>
                        <a:tabLst/>
                      </a:pPr>
                      <a:r>
                        <a:rPr kumimoji="0" lang="it-IT" sz="1400" b="1" i="0" u="none" strike="noStrike" cap="none" normalizeH="0" baseline="0" dirty="0" smtClean="0">
                          <a:ln>
                            <a:noFill/>
                          </a:ln>
                          <a:solidFill>
                            <a:srgbClr val="0070C0"/>
                          </a:solidFill>
                          <a:effectLst/>
                          <a:latin typeface="Verdana" pitchFamily="34" charset="0"/>
                          <a:ea typeface="Verdana" pitchFamily="34" charset="0"/>
                          <a:cs typeface="Verdana" pitchFamily="34" charset="0"/>
                        </a:rPr>
                        <a:t>F</a:t>
                      </a:r>
                      <a:r>
                        <a:rPr kumimoji="0" lang="it-IT" sz="1400" b="1" i="0" u="none" strike="noStrike" kern="1200" cap="none" normalizeH="0" baseline="0" dirty="0" smtClean="0">
                          <a:ln>
                            <a:noFill/>
                          </a:ln>
                          <a:solidFill>
                            <a:srgbClr val="0070C0"/>
                          </a:solidFill>
                          <a:effectLst/>
                          <a:latin typeface="Verdana" pitchFamily="34" charset="0"/>
                          <a:ea typeface="Verdana" pitchFamily="34" charset="0"/>
                          <a:cs typeface="Verdana" pitchFamily="34" charset="0"/>
                        </a:rPr>
                        <a:t>ormazione 8/12/16h + aggiornamento in caso di ......... + 6h di aggiornamento periodico ogni cinque anni</a:t>
                      </a:r>
                    </a:p>
                  </a:txBody>
                  <a:tcPr marL="78377" marR="78377" marT="41988" marB="4198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Rectangle 5"/>
          <p:cNvSpPr>
            <a:spLocks noChangeArrowheads="1"/>
          </p:cNvSpPr>
          <p:nvPr/>
        </p:nvSpPr>
        <p:spPr bwMode="auto">
          <a:xfrm>
            <a:off x="2627784" y="6207265"/>
            <a:ext cx="4104456" cy="327570"/>
          </a:xfrm>
          <a:prstGeom prst="rect">
            <a:avLst/>
          </a:prstGeom>
          <a:solidFill>
            <a:srgbClr val="CCFFCC"/>
          </a:solidFill>
          <a:ln w="38100">
            <a:solidFill>
              <a:schemeClr val="tx2"/>
            </a:solidFill>
            <a:miter lim="800000"/>
            <a:headEnd/>
            <a:tailEnd/>
          </a:ln>
        </p:spPr>
        <p:txBody>
          <a:bodyPr wrap="square" lIns="80558" tIns="40281" rIns="80558" bIns="40281">
            <a:spAutoFit/>
          </a:bodyPr>
          <a:lstStyle/>
          <a:p>
            <a:pPr lvl="1" algn="ctr">
              <a:spcAft>
                <a:spcPts val="600"/>
              </a:spcAft>
            </a:pPr>
            <a:r>
              <a:rPr lang="it-IT" sz="1600" b="1" dirty="0" smtClean="0">
                <a:latin typeface="+mn-lt"/>
                <a:ea typeface="+mn-ea"/>
              </a:rPr>
              <a:t>Salvo formazione </a:t>
            </a:r>
            <a:r>
              <a:rPr lang="it-IT" sz="1600" b="1" dirty="0" err="1" smtClean="0">
                <a:latin typeface="+mn-lt"/>
                <a:ea typeface="+mn-ea"/>
              </a:rPr>
              <a:t>pregressa…</a:t>
            </a:r>
            <a:r>
              <a:rPr lang="it-IT" sz="1600" b="1" dirty="0" smtClean="0">
                <a:latin typeface="+mn-lt"/>
                <a:ea typeface="+mn-ea"/>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4213" y="260368"/>
            <a:ext cx="7772400" cy="574675"/>
          </a:xfrm>
        </p:spPr>
        <p:txBody>
          <a:bodyPr lIns="50696" tIns="50696" rIns="131817" bIns="50696"/>
          <a:lstStyle/>
          <a:p>
            <a:pPr eaLnBrk="1" hangingPunct="1"/>
            <a:r>
              <a:rPr lang="it-IT" sz="2000" dirty="0" err="1" smtClean="0"/>
              <a:t>D.Lgs.</a:t>
            </a:r>
            <a:r>
              <a:rPr lang="it-IT" sz="2000" dirty="0" smtClean="0"/>
              <a:t> 81/08: Organizzazione e figure</a:t>
            </a:r>
          </a:p>
        </p:txBody>
      </p:sp>
      <p:sp>
        <p:nvSpPr>
          <p:cNvPr id="38915" name="Text Box 3"/>
          <p:cNvSpPr txBox="1">
            <a:spLocks/>
          </p:cNvSpPr>
          <p:nvPr/>
        </p:nvSpPr>
        <p:spPr bwMode="auto">
          <a:xfrm>
            <a:off x="728665" y="1028656"/>
            <a:ext cx="7175500" cy="312112"/>
          </a:xfrm>
          <a:prstGeom prst="rect">
            <a:avLst/>
          </a:prstGeom>
          <a:noFill/>
          <a:ln w="12700">
            <a:noFill/>
            <a:miter lim="800000"/>
            <a:headEnd/>
            <a:tailEnd/>
          </a:ln>
        </p:spPr>
        <p:txBody>
          <a:bodyPr lIns="80490" tIns="40247" rIns="80490" bIns="40247">
            <a:spAutoFit/>
          </a:bodyPr>
          <a:lstStyle/>
          <a:p>
            <a:pPr>
              <a:spcBef>
                <a:spcPct val="50000"/>
              </a:spcBef>
            </a:pPr>
            <a:r>
              <a:rPr lang="it-IT" sz="1500" b="1" dirty="0"/>
              <a:t>Il sistema organizzativo della sicurezza  </a:t>
            </a:r>
          </a:p>
        </p:txBody>
      </p:sp>
      <p:sp>
        <p:nvSpPr>
          <p:cNvPr id="38916" name="AutoShape 4"/>
          <p:cNvSpPr>
            <a:spLocks noChangeArrowheads="1"/>
          </p:cNvSpPr>
          <p:nvPr/>
        </p:nvSpPr>
        <p:spPr bwMode="auto">
          <a:xfrm rot="10800000" flipH="1">
            <a:off x="1547664" y="2996952"/>
            <a:ext cx="457200" cy="469900"/>
          </a:xfrm>
          <a:prstGeom prst="downArrow">
            <a:avLst>
              <a:gd name="adj1" fmla="val 34926"/>
              <a:gd name="adj2" fmla="val 56028"/>
            </a:avLst>
          </a:prstGeom>
          <a:noFill/>
          <a:ln w="12700" algn="ctr">
            <a:solidFill>
              <a:srgbClr val="FF7A00"/>
            </a:solidFill>
            <a:miter lim="800000"/>
            <a:headEnd/>
            <a:tailEnd/>
          </a:ln>
        </p:spPr>
        <p:txBody>
          <a:bodyPr wrap="none" lIns="80520" tIns="40258" rIns="80520" bIns="40258" anchor="ctr"/>
          <a:lstStyle/>
          <a:p>
            <a:endParaRPr lang="it-IT"/>
          </a:p>
        </p:txBody>
      </p:sp>
      <p:grpSp>
        <p:nvGrpSpPr>
          <p:cNvPr id="2" name="Group 5"/>
          <p:cNvGrpSpPr>
            <a:grpSpLocks/>
          </p:cNvGrpSpPr>
          <p:nvPr/>
        </p:nvGrpSpPr>
        <p:grpSpPr bwMode="auto">
          <a:xfrm>
            <a:off x="746125" y="3590925"/>
            <a:ext cx="1912938" cy="565150"/>
            <a:chOff x="828" y="2580"/>
            <a:chExt cx="1406" cy="388"/>
          </a:xfrm>
        </p:grpSpPr>
        <p:sp>
          <p:nvSpPr>
            <p:cNvPr id="38934" name="AutoShape 6"/>
            <p:cNvSpPr>
              <a:spLocks noChangeArrowheads="1"/>
            </p:cNvSpPr>
            <p:nvPr/>
          </p:nvSpPr>
          <p:spPr bwMode="auto">
            <a:xfrm>
              <a:off x="828" y="2580"/>
              <a:ext cx="1406" cy="388"/>
            </a:xfrm>
            <a:prstGeom prst="roundRect">
              <a:avLst>
                <a:gd name="adj" fmla="val 16667"/>
              </a:avLst>
            </a:prstGeom>
            <a:noFill/>
            <a:ln w="12700" algn="ctr">
              <a:solidFill>
                <a:srgbClr val="FF7A00"/>
              </a:solidFill>
              <a:round/>
              <a:headEnd/>
              <a:tailEnd/>
            </a:ln>
          </p:spPr>
          <p:txBody>
            <a:bodyPr wrap="none" anchor="ctr"/>
            <a:lstStyle/>
            <a:p>
              <a:pPr algn="ctr"/>
              <a:endParaRPr lang="it-IT" sz="2100" dirty="0"/>
            </a:p>
            <a:p>
              <a:pPr algn="ctr"/>
              <a:endParaRPr lang="it-IT" sz="2100" dirty="0"/>
            </a:p>
            <a:p>
              <a:pPr algn="ctr"/>
              <a:r>
                <a:rPr lang="it-IT" sz="2100" dirty="0"/>
                <a:t> </a:t>
              </a:r>
            </a:p>
          </p:txBody>
        </p:sp>
        <p:sp>
          <p:nvSpPr>
            <p:cNvPr id="1497095" name="Rectangle 7"/>
            <p:cNvSpPr>
              <a:spLocks noChangeArrowheads="1"/>
            </p:cNvSpPr>
            <p:nvPr/>
          </p:nvSpPr>
          <p:spPr bwMode="auto">
            <a:xfrm>
              <a:off x="874" y="2621"/>
              <a:ext cx="1315" cy="302"/>
            </a:xfrm>
            <a:prstGeom prst="rect">
              <a:avLst/>
            </a:prstGeom>
            <a:noFill/>
            <a:ln w="9525">
              <a:noFill/>
              <a:miter lim="800000"/>
              <a:headEnd/>
              <a:tailEnd/>
            </a:ln>
            <a:effectLst/>
          </p:spPr>
          <p:txBody>
            <a:bodyPr lIns="125135" tIns="62568" rIns="125135" bIns="62568">
              <a:spAutoFit/>
            </a:bodyPr>
            <a:lstStyle/>
            <a:p>
              <a:pPr algn="ctr" eaLnBrk="0" hangingPunct="0">
                <a:lnSpc>
                  <a:spcPct val="85000"/>
                </a:lnSpc>
                <a:defRPr/>
              </a:pPr>
              <a:r>
                <a:rPr lang="it-IT" sz="1200" b="1" dirty="0">
                  <a:solidFill>
                    <a:srgbClr val="000099"/>
                  </a:solidFill>
                  <a:ea typeface="+mn-ea"/>
                  <a:cs typeface="+mn-cs"/>
                </a:rPr>
                <a:t>Addetti al Servizio </a:t>
              </a:r>
              <a:r>
                <a:rPr lang="it-IT" sz="1200" b="1" dirty="0">
                  <a:solidFill>
                    <a:srgbClr val="FF6600"/>
                  </a:solidFill>
                  <a:effectLst>
                    <a:outerShdw blurRad="38100" dist="38100" dir="2700000" algn="tl">
                      <a:srgbClr val="C0C0C0"/>
                    </a:outerShdw>
                  </a:effectLst>
                  <a:ea typeface="+mn-ea"/>
                  <a:cs typeface="+mn-cs"/>
                </a:rPr>
                <a:t>(ASPP)</a:t>
              </a:r>
            </a:p>
          </p:txBody>
        </p:sp>
      </p:grpSp>
      <p:sp>
        <p:nvSpPr>
          <p:cNvPr id="1497096" name="Oval 8"/>
          <p:cNvSpPr>
            <a:spLocks noChangeArrowheads="1"/>
          </p:cNvSpPr>
          <p:nvPr/>
        </p:nvSpPr>
        <p:spPr bwMode="auto">
          <a:xfrm>
            <a:off x="5497512" y="5146677"/>
            <a:ext cx="2818904" cy="1058863"/>
          </a:xfrm>
          <a:prstGeom prst="ellipse">
            <a:avLst/>
          </a:prstGeom>
          <a:noFill/>
          <a:ln w="12700" algn="ctr">
            <a:solidFill>
              <a:schemeClr val="bg2"/>
            </a:solidFill>
            <a:round/>
            <a:headEnd/>
            <a:tailEnd/>
          </a:ln>
          <a:effectLst/>
        </p:spPr>
        <p:txBody>
          <a:bodyPr lIns="80520" tIns="40258" rIns="80520" bIns="40258" anchor="ctr"/>
          <a:lstStyle/>
          <a:p>
            <a:pPr algn="ctr" eaLnBrk="0" hangingPunct="0">
              <a:lnSpc>
                <a:spcPct val="85000"/>
              </a:lnSpc>
              <a:defRPr/>
            </a:pPr>
            <a:r>
              <a:rPr lang="it-IT" sz="1200" b="1" dirty="0">
                <a:solidFill>
                  <a:srgbClr val="000099"/>
                </a:solidFill>
                <a:ea typeface="+mn-ea"/>
                <a:cs typeface="+mn-cs"/>
              </a:rPr>
              <a:t>Rappresentante dei lavoratori </a:t>
            </a:r>
          </a:p>
          <a:p>
            <a:pPr algn="ctr" eaLnBrk="0" hangingPunct="0">
              <a:lnSpc>
                <a:spcPct val="85000"/>
              </a:lnSpc>
              <a:defRPr/>
            </a:pPr>
            <a:r>
              <a:rPr lang="it-IT" sz="1200" b="1" dirty="0">
                <a:solidFill>
                  <a:srgbClr val="000099"/>
                </a:solidFill>
                <a:ea typeface="+mn-ea"/>
                <a:cs typeface="+mn-cs"/>
              </a:rPr>
              <a:t>per la sicurezza</a:t>
            </a:r>
          </a:p>
          <a:p>
            <a:pPr algn="ctr" eaLnBrk="0" hangingPunct="0">
              <a:lnSpc>
                <a:spcPct val="85000"/>
              </a:lnSpc>
              <a:defRPr/>
            </a:pPr>
            <a:r>
              <a:rPr lang="it-IT" sz="1200" b="1" dirty="0">
                <a:solidFill>
                  <a:srgbClr val="FF6600"/>
                </a:solidFill>
                <a:effectLst>
                  <a:outerShdw blurRad="38100" dist="38100" dir="2700000" algn="tl">
                    <a:srgbClr val="C0C0C0"/>
                  </a:outerShdw>
                </a:effectLst>
                <a:ea typeface="+mn-ea"/>
                <a:cs typeface="+mn-cs"/>
              </a:rPr>
              <a:t>(</a:t>
            </a:r>
            <a:r>
              <a:rPr lang="it-IT" sz="1200" b="1" dirty="0" smtClean="0">
                <a:solidFill>
                  <a:srgbClr val="FF6600"/>
                </a:solidFill>
                <a:effectLst>
                  <a:outerShdw blurRad="38100" dist="38100" dir="2700000" algn="tl">
                    <a:srgbClr val="C0C0C0"/>
                  </a:outerShdw>
                </a:effectLst>
                <a:ea typeface="+mn-ea"/>
                <a:cs typeface="+mn-cs"/>
              </a:rPr>
              <a:t>RLS/</a:t>
            </a:r>
            <a:r>
              <a:rPr lang="it-IT" sz="1200" b="1" dirty="0" err="1" smtClean="0">
                <a:solidFill>
                  <a:srgbClr val="FF6600"/>
                </a:solidFill>
                <a:effectLst>
                  <a:outerShdw blurRad="38100" dist="38100" dir="2700000" algn="tl">
                    <a:srgbClr val="C0C0C0"/>
                  </a:outerShdw>
                </a:effectLst>
                <a:ea typeface="+mn-ea"/>
                <a:cs typeface="+mn-cs"/>
              </a:rPr>
              <a:t>RLS</a:t>
            </a:r>
            <a:r>
              <a:rPr lang="it-IT" sz="1200" b="1" dirty="0" smtClean="0">
                <a:solidFill>
                  <a:srgbClr val="FF6600"/>
                </a:solidFill>
                <a:effectLst>
                  <a:outerShdw blurRad="38100" dist="38100" dir="2700000" algn="tl">
                    <a:srgbClr val="C0C0C0"/>
                  </a:outerShdw>
                </a:effectLst>
                <a:ea typeface="+mn-ea"/>
                <a:cs typeface="+mn-cs"/>
              </a:rPr>
              <a:t> T/RLS S)</a:t>
            </a:r>
            <a:endParaRPr lang="it-IT" sz="1600" dirty="0">
              <a:ea typeface="+mn-ea"/>
              <a:cs typeface="+mn-cs"/>
            </a:endParaRPr>
          </a:p>
        </p:txBody>
      </p:sp>
      <p:sp>
        <p:nvSpPr>
          <p:cNvPr id="1497097" name="AutoShape 9"/>
          <p:cNvSpPr>
            <a:spLocks noChangeArrowheads="1"/>
          </p:cNvSpPr>
          <p:nvPr/>
        </p:nvSpPr>
        <p:spPr bwMode="auto">
          <a:xfrm rot="10800000">
            <a:off x="5821363" y="2038368"/>
            <a:ext cx="2082800" cy="663575"/>
          </a:xfrm>
          <a:prstGeom prst="homePlate">
            <a:avLst>
              <a:gd name="adj" fmla="val 31291"/>
            </a:avLst>
          </a:prstGeom>
          <a:noFill/>
          <a:ln w="12700" algn="ctr">
            <a:solidFill>
              <a:schemeClr val="bg2"/>
            </a:solidFill>
            <a:miter lim="800000"/>
            <a:headEnd/>
            <a:tailEnd/>
          </a:ln>
          <a:effectLst/>
        </p:spPr>
        <p:txBody>
          <a:bodyPr rot="10800000" wrap="none" lIns="80520" tIns="40258" rIns="80520" bIns="40258" anchor="ctr"/>
          <a:lstStyle/>
          <a:p>
            <a:pPr algn="ctr" eaLnBrk="0" hangingPunct="0">
              <a:defRPr/>
            </a:pPr>
            <a:r>
              <a:rPr lang="it-IT" sz="1200" b="1" dirty="0">
                <a:solidFill>
                  <a:srgbClr val="000099"/>
                </a:solidFill>
                <a:ea typeface="+mn-ea"/>
                <a:cs typeface="+mn-cs"/>
              </a:rPr>
              <a:t>Medico competente</a:t>
            </a:r>
          </a:p>
          <a:p>
            <a:pPr algn="ctr" eaLnBrk="0" hangingPunct="0">
              <a:defRPr/>
            </a:pPr>
            <a:r>
              <a:rPr lang="it-IT" sz="1200" b="1" dirty="0">
                <a:solidFill>
                  <a:srgbClr val="FF6600"/>
                </a:solidFill>
                <a:effectLst>
                  <a:outerShdw blurRad="38100" dist="38100" dir="2700000" algn="tl">
                    <a:srgbClr val="C0C0C0"/>
                  </a:outerShdw>
                </a:effectLst>
                <a:ea typeface="+mn-ea"/>
                <a:cs typeface="+mn-cs"/>
              </a:rPr>
              <a:t>(MC)</a:t>
            </a:r>
          </a:p>
        </p:txBody>
      </p:sp>
      <p:sp>
        <p:nvSpPr>
          <p:cNvPr id="1497098" name="AutoShape 10"/>
          <p:cNvSpPr>
            <a:spLocks noChangeArrowheads="1"/>
          </p:cNvSpPr>
          <p:nvPr/>
        </p:nvSpPr>
        <p:spPr bwMode="auto">
          <a:xfrm>
            <a:off x="684215" y="2060848"/>
            <a:ext cx="2284412" cy="864096"/>
          </a:xfrm>
          <a:prstGeom prst="homePlate">
            <a:avLst>
              <a:gd name="adj" fmla="val 29204"/>
            </a:avLst>
          </a:prstGeom>
          <a:noFill/>
          <a:ln w="12700" algn="ctr">
            <a:solidFill>
              <a:srgbClr val="FF7A00"/>
            </a:solidFill>
            <a:miter lim="800000"/>
            <a:headEnd/>
            <a:tailEnd/>
          </a:ln>
          <a:effectLst/>
        </p:spPr>
        <p:txBody>
          <a:bodyPr lIns="80520" tIns="40258" rIns="80520" bIns="40258" anchor="ctr"/>
          <a:lstStyle/>
          <a:p>
            <a:pPr algn="ctr">
              <a:lnSpc>
                <a:spcPct val="120000"/>
              </a:lnSpc>
              <a:spcBef>
                <a:spcPct val="40000"/>
              </a:spcBef>
              <a:buSzPct val="100000"/>
              <a:buFont typeface="Verdana" pitchFamily="34" charset="0"/>
              <a:buNone/>
              <a:defRPr/>
            </a:pPr>
            <a:r>
              <a:rPr lang="it-IT" sz="1200" b="1" dirty="0">
                <a:solidFill>
                  <a:srgbClr val="000099"/>
                </a:solidFill>
                <a:ea typeface="+mn-ea"/>
                <a:cs typeface="+mn-cs"/>
              </a:rPr>
              <a:t>Responsabile </a:t>
            </a:r>
            <a:r>
              <a:rPr lang="it-IT" sz="1200" b="1" dirty="0" err="1">
                <a:solidFill>
                  <a:srgbClr val="000099"/>
                </a:solidFill>
                <a:ea typeface="+mn-ea"/>
                <a:cs typeface="+mn-cs"/>
              </a:rPr>
              <a:t>Serv</a:t>
            </a:r>
            <a:r>
              <a:rPr lang="it-IT" sz="1200" b="1" dirty="0">
                <a:solidFill>
                  <a:srgbClr val="000099"/>
                </a:solidFill>
                <a:ea typeface="+mn-ea"/>
                <a:cs typeface="+mn-cs"/>
              </a:rPr>
              <a:t>. Prevenzione e Protezione </a:t>
            </a:r>
            <a:r>
              <a:rPr lang="it-IT" sz="1200" b="1" dirty="0">
                <a:solidFill>
                  <a:srgbClr val="FF6600"/>
                </a:solidFill>
                <a:ea typeface="+mn-ea"/>
                <a:cs typeface="+mn-cs"/>
              </a:rPr>
              <a:t>(</a:t>
            </a:r>
            <a:r>
              <a:rPr lang="it-IT" sz="1200" b="1" dirty="0">
                <a:solidFill>
                  <a:srgbClr val="FF6600"/>
                </a:solidFill>
                <a:effectLst>
                  <a:outerShdw blurRad="38100" dist="38100" dir="2700000" algn="tl">
                    <a:srgbClr val="C0C0C0"/>
                  </a:outerShdw>
                </a:effectLst>
                <a:ea typeface="+mn-ea"/>
                <a:cs typeface="+mn-cs"/>
              </a:rPr>
              <a:t>RSPP</a:t>
            </a:r>
            <a:r>
              <a:rPr lang="it-IT" sz="1200" b="1" dirty="0">
                <a:solidFill>
                  <a:srgbClr val="FF6600"/>
                </a:solidFill>
                <a:ea typeface="+mn-ea"/>
                <a:cs typeface="+mn-cs"/>
              </a:rPr>
              <a:t>)</a:t>
            </a:r>
          </a:p>
        </p:txBody>
      </p:sp>
      <p:sp>
        <p:nvSpPr>
          <p:cNvPr id="38921" name="AutoShape 11"/>
          <p:cNvSpPr>
            <a:spLocks noChangeArrowheads="1"/>
          </p:cNvSpPr>
          <p:nvPr/>
        </p:nvSpPr>
        <p:spPr bwMode="auto">
          <a:xfrm>
            <a:off x="3398838" y="2038350"/>
            <a:ext cx="1663700" cy="461963"/>
          </a:xfrm>
          <a:prstGeom prst="roundRect">
            <a:avLst>
              <a:gd name="adj" fmla="val 16667"/>
            </a:avLst>
          </a:prstGeom>
          <a:noFill/>
          <a:ln w="12700" algn="ctr">
            <a:solidFill>
              <a:schemeClr val="tx1"/>
            </a:solidFill>
            <a:round/>
            <a:headEnd/>
            <a:tailEnd/>
          </a:ln>
        </p:spPr>
        <p:txBody>
          <a:bodyPr wrap="none" lIns="80520" tIns="40258" rIns="80520" bIns="40258" anchor="ctr"/>
          <a:lstStyle/>
          <a:p>
            <a:pPr algn="ctr">
              <a:lnSpc>
                <a:spcPct val="150000"/>
              </a:lnSpc>
              <a:spcBef>
                <a:spcPct val="40000"/>
              </a:spcBef>
              <a:buSzPct val="100000"/>
              <a:buFont typeface="Verdana" pitchFamily="34" charset="0"/>
              <a:buNone/>
            </a:pPr>
            <a:r>
              <a:rPr lang="it-IT" sz="1200" b="1" dirty="0">
                <a:solidFill>
                  <a:srgbClr val="000099"/>
                </a:solidFill>
              </a:rPr>
              <a:t>Datore di Lavoro</a:t>
            </a:r>
          </a:p>
        </p:txBody>
      </p:sp>
      <p:sp>
        <p:nvSpPr>
          <p:cNvPr id="38922" name="AutoShape 12"/>
          <p:cNvSpPr>
            <a:spLocks noChangeArrowheads="1"/>
          </p:cNvSpPr>
          <p:nvPr/>
        </p:nvSpPr>
        <p:spPr bwMode="auto">
          <a:xfrm rot="10800000" flipV="1">
            <a:off x="1363663" y="5345131"/>
            <a:ext cx="1974850" cy="528637"/>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7162 h 21600"/>
              <a:gd name="T20" fmla="*/ 2012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053" y="0"/>
                </a:moveTo>
                <a:lnTo>
                  <a:pt x="14506" y="11781"/>
                </a:lnTo>
                <a:lnTo>
                  <a:pt x="15986" y="11781"/>
                </a:lnTo>
                <a:lnTo>
                  <a:pt x="15986" y="17162"/>
                </a:lnTo>
                <a:lnTo>
                  <a:pt x="0" y="17162"/>
                </a:lnTo>
                <a:lnTo>
                  <a:pt x="0" y="21600"/>
                </a:lnTo>
                <a:lnTo>
                  <a:pt x="20120" y="21600"/>
                </a:lnTo>
                <a:lnTo>
                  <a:pt x="20120" y="11781"/>
                </a:lnTo>
                <a:lnTo>
                  <a:pt x="21600" y="11781"/>
                </a:lnTo>
                <a:close/>
              </a:path>
            </a:pathLst>
          </a:custGeom>
          <a:noFill/>
          <a:ln w="12700" algn="ctr">
            <a:solidFill>
              <a:srgbClr val="FF7A00"/>
            </a:solidFill>
            <a:miter lim="800000"/>
            <a:headEnd/>
            <a:tailEnd/>
          </a:ln>
        </p:spPr>
        <p:txBody>
          <a:bodyPr wrap="none" lIns="80520" tIns="40258" rIns="80520" bIns="40258" anchor="ctr"/>
          <a:lstStyle/>
          <a:p>
            <a:endParaRPr lang="it-IT"/>
          </a:p>
        </p:txBody>
      </p:sp>
      <p:sp>
        <p:nvSpPr>
          <p:cNvPr id="38923" name="AutoShape 13"/>
          <p:cNvSpPr>
            <a:spLocks noChangeArrowheads="1"/>
          </p:cNvSpPr>
          <p:nvPr/>
        </p:nvSpPr>
        <p:spPr bwMode="auto">
          <a:xfrm>
            <a:off x="4019550" y="2655888"/>
            <a:ext cx="463550" cy="393700"/>
          </a:xfrm>
          <a:prstGeom prst="downArrow">
            <a:avLst>
              <a:gd name="adj1" fmla="val 40833"/>
              <a:gd name="adj2" fmla="val 52694"/>
            </a:avLst>
          </a:prstGeom>
          <a:noFill/>
          <a:ln w="19050" algn="ctr">
            <a:solidFill>
              <a:schemeClr val="tx1"/>
            </a:solidFill>
            <a:miter lim="800000"/>
            <a:headEnd/>
            <a:tailEnd/>
          </a:ln>
        </p:spPr>
        <p:txBody>
          <a:bodyPr wrap="none" lIns="80520" tIns="40258" rIns="80520" bIns="40258" anchor="ctr"/>
          <a:lstStyle/>
          <a:p>
            <a:endParaRPr lang="it-IT"/>
          </a:p>
        </p:txBody>
      </p:sp>
      <p:sp>
        <p:nvSpPr>
          <p:cNvPr id="38924" name="AutoShape 14"/>
          <p:cNvSpPr>
            <a:spLocks noChangeArrowheads="1"/>
          </p:cNvSpPr>
          <p:nvPr/>
        </p:nvSpPr>
        <p:spPr bwMode="auto">
          <a:xfrm>
            <a:off x="4016376" y="3760793"/>
            <a:ext cx="465138" cy="395287"/>
          </a:xfrm>
          <a:prstGeom prst="downArrow">
            <a:avLst>
              <a:gd name="adj1" fmla="val 40833"/>
              <a:gd name="adj2" fmla="val 52694"/>
            </a:avLst>
          </a:prstGeom>
          <a:noFill/>
          <a:ln w="19050" algn="ctr">
            <a:solidFill>
              <a:schemeClr val="tx1"/>
            </a:solidFill>
            <a:miter lim="800000"/>
            <a:headEnd/>
            <a:tailEnd/>
          </a:ln>
        </p:spPr>
        <p:txBody>
          <a:bodyPr wrap="none" lIns="80520" tIns="40258" rIns="80520" bIns="40258" anchor="ctr"/>
          <a:lstStyle/>
          <a:p>
            <a:endParaRPr lang="it-IT"/>
          </a:p>
        </p:txBody>
      </p:sp>
      <p:sp>
        <p:nvSpPr>
          <p:cNvPr id="38925" name="AutoShape 15"/>
          <p:cNvSpPr>
            <a:spLocks noChangeArrowheads="1"/>
          </p:cNvSpPr>
          <p:nvPr/>
        </p:nvSpPr>
        <p:spPr bwMode="auto">
          <a:xfrm>
            <a:off x="4016376" y="4948242"/>
            <a:ext cx="465138" cy="395287"/>
          </a:xfrm>
          <a:prstGeom prst="downArrow">
            <a:avLst>
              <a:gd name="adj1" fmla="val 40833"/>
              <a:gd name="adj2" fmla="val 52694"/>
            </a:avLst>
          </a:prstGeom>
          <a:noFill/>
          <a:ln w="19050" algn="ctr">
            <a:solidFill>
              <a:schemeClr val="tx1"/>
            </a:solidFill>
            <a:miter lim="800000"/>
            <a:headEnd/>
            <a:tailEnd/>
          </a:ln>
        </p:spPr>
        <p:txBody>
          <a:bodyPr wrap="none" lIns="80520" tIns="40258" rIns="80520" bIns="40258" anchor="ctr"/>
          <a:lstStyle/>
          <a:p>
            <a:endParaRPr lang="it-IT"/>
          </a:p>
        </p:txBody>
      </p:sp>
      <p:sp>
        <p:nvSpPr>
          <p:cNvPr id="38926" name="AutoShape 16"/>
          <p:cNvSpPr>
            <a:spLocks noChangeArrowheads="1"/>
          </p:cNvSpPr>
          <p:nvPr/>
        </p:nvSpPr>
        <p:spPr bwMode="auto">
          <a:xfrm rot="-5400000">
            <a:off x="5056984" y="5549124"/>
            <a:ext cx="461962" cy="320675"/>
          </a:xfrm>
          <a:prstGeom prst="downArrow">
            <a:avLst>
              <a:gd name="adj1" fmla="val 40833"/>
              <a:gd name="adj2" fmla="val 52694"/>
            </a:avLst>
          </a:prstGeom>
          <a:noFill/>
          <a:ln w="19050" algn="ctr">
            <a:solidFill>
              <a:schemeClr val="bg2"/>
            </a:solidFill>
            <a:miter lim="800000"/>
            <a:headEnd/>
            <a:tailEnd/>
          </a:ln>
        </p:spPr>
        <p:txBody>
          <a:bodyPr wrap="none" lIns="80520" tIns="40258" rIns="80520" bIns="40258" anchor="ctr"/>
          <a:lstStyle/>
          <a:p>
            <a:endParaRPr lang="it-IT"/>
          </a:p>
        </p:txBody>
      </p:sp>
      <p:sp>
        <p:nvSpPr>
          <p:cNvPr id="38927" name="AutoShape 17"/>
          <p:cNvSpPr>
            <a:spLocks noChangeArrowheads="1"/>
          </p:cNvSpPr>
          <p:nvPr/>
        </p:nvSpPr>
        <p:spPr bwMode="auto">
          <a:xfrm>
            <a:off x="3398856" y="4419600"/>
            <a:ext cx="1665287" cy="349250"/>
          </a:xfrm>
          <a:prstGeom prst="roundRect">
            <a:avLst>
              <a:gd name="adj" fmla="val 16667"/>
            </a:avLst>
          </a:prstGeom>
          <a:noFill/>
          <a:ln w="12700" algn="ctr">
            <a:solidFill>
              <a:schemeClr val="tx1"/>
            </a:solidFill>
            <a:round/>
            <a:headEnd/>
            <a:tailEnd/>
          </a:ln>
        </p:spPr>
        <p:txBody>
          <a:bodyPr wrap="none" lIns="80520" tIns="40258" rIns="80520" bIns="40258" anchor="ctr"/>
          <a:lstStyle/>
          <a:p>
            <a:pPr algn="ctr" eaLnBrk="0" hangingPunct="0">
              <a:lnSpc>
                <a:spcPct val="70000"/>
              </a:lnSpc>
              <a:spcBef>
                <a:spcPct val="50000"/>
              </a:spcBef>
            </a:pPr>
            <a:r>
              <a:rPr lang="it-IT" sz="1200" b="1" dirty="0">
                <a:solidFill>
                  <a:srgbClr val="000099"/>
                </a:solidFill>
              </a:rPr>
              <a:t>Preposti</a:t>
            </a:r>
            <a:endParaRPr lang="it-IT" sz="1600" dirty="0"/>
          </a:p>
        </p:txBody>
      </p:sp>
      <p:sp>
        <p:nvSpPr>
          <p:cNvPr id="38928" name="AutoShape 18"/>
          <p:cNvSpPr>
            <a:spLocks noChangeArrowheads="1"/>
          </p:cNvSpPr>
          <p:nvPr/>
        </p:nvSpPr>
        <p:spPr bwMode="auto">
          <a:xfrm>
            <a:off x="3398838" y="3194050"/>
            <a:ext cx="1663700" cy="349250"/>
          </a:xfrm>
          <a:prstGeom prst="roundRect">
            <a:avLst>
              <a:gd name="adj" fmla="val 16667"/>
            </a:avLst>
          </a:prstGeom>
          <a:noFill/>
          <a:ln w="12700" algn="ctr">
            <a:solidFill>
              <a:schemeClr val="tx1"/>
            </a:solidFill>
            <a:round/>
            <a:headEnd/>
            <a:tailEnd/>
          </a:ln>
        </p:spPr>
        <p:txBody>
          <a:bodyPr wrap="none" lIns="80520" tIns="40258" rIns="80520" bIns="40258" anchor="ctr"/>
          <a:lstStyle/>
          <a:p>
            <a:pPr algn="ctr">
              <a:lnSpc>
                <a:spcPct val="150000"/>
              </a:lnSpc>
              <a:spcBef>
                <a:spcPct val="40000"/>
              </a:spcBef>
              <a:buSzPct val="100000"/>
              <a:buFont typeface="Verdana" pitchFamily="34" charset="0"/>
              <a:buNone/>
            </a:pPr>
            <a:r>
              <a:rPr lang="it-IT" sz="1200" b="1" dirty="0">
                <a:solidFill>
                  <a:srgbClr val="000099"/>
                </a:solidFill>
              </a:rPr>
              <a:t>Dirigenti</a:t>
            </a:r>
          </a:p>
        </p:txBody>
      </p:sp>
      <p:sp>
        <p:nvSpPr>
          <p:cNvPr id="38929" name="AutoShape 19"/>
          <p:cNvSpPr>
            <a:spLocks noChangeArrowheads="1"/>
          </p:cNvSpPr>
          <p:nvPr/>
        </p:nvSpPr>
        <p:spPr bwMode="auto">
          <a:xfrm>
            <a:off x="3398856" y="5478463"/>
            <a:ext cx="1665287" cy="412750"/>
          </a:xfrm>
          <a:prstGeom prst="roundRect">
            <a:avLst>
              <a:gd name="adj" fmla="val 16667"/>
            </a:avLst>
          </a:prstGeom>
          <a:noFill/>
          <a:ln w="12700" algn="ctr">
            <a:solidFill>
              <a:schemeClr val="tx1"/>
            </a:solidFill>
            <a:round/>
            <a:headEnd/>
            <a:tailEnd/>
          </a:ln>
        </p:spPr>
        <p:txBody>
          <a:bodyPr wrap="none" lIns="80520" tIns="40258" rIns="80520" bIns="40258" anchor="ctr"/>
          <a:lstStyle/>
          <a:p>
            <a:pPr algn="ctr">
              <a:lnSpc>
                <a:spcPct val="150000"/>
              </a:lnSpc>
              <a:spcBef>
                <a:spcPct val="40000"/>
              </a:spcBef>
              <a:buSzPct val="100000"/>
              <a:buFont typeface="Verdana" pitchFamily="34" charset="0"/>
              <a:buNone/>
            </a:pPr>
            <a:r>
              <a:rPr lang="it-IT" sz="1200" b="1" dirty="0">
                <a:solidFill>
                  <a:srgbClr val="000099"/>
                </a:solidFill>
              </a:rPr>
              <a:t>Lavoratori</a:t>
            </a:r>
          </a:p>
        </p:txBody>
      </p:sp>
      <p:sp>
        <p:nvSpPr>
          <p:cNvPr id="38930" name="AutoShape 20"/>
          <p:cNvSpPr>
            <a:spLocks noChangeArrowheads="1"/>
          </p:cNvSpPr>
          <p:nvPr/>
        </p:nvSpPr>
        <p:spPr bwMode="auto">
          <a:xfrm rot="10800000">
            <a:off x="6608763" y="2833688"/>
            <a:ext cx="431800" cy="2114550"/>
          </a:xfrm>
          <a:prstGeom prst="downArrow">
            <a:avLst>
              <a:gd name="adj1" fmla="val 35852"/>
              <a:gd name="adj2" fmla="val 192708"/>
            </a:avLst>
          </a:prstGeom>
          <a:noFill/>
          <a:ln w="19050" algn="ctr">
            <a:solidFill>
              <a:schemeClr val="bg2"/>
            </a:solidFill>
            <a:miter lim="800000"/>
            <a:headEnd/>
            <a:tailEnd/>
          </a:ln>
        </p:spPr>
        <p:txBody>
          <a:bodyPr wrap="none" lIns="80520" tIns="40258" rIns="80520" bIns="40258" anchor="ctr"/>
          <a:lstStyle/>
          <a:p>
            <a:endParaRPr lang="it-IT"/>
          </a:p>
        </p:txBody>
      </p:sp>
      <p:sp>
        <p:nvSpPr>
          <p:cNvPr id="38931" name="AutoShape 21"/>
          <p:cNvSpPr>
            <a:spLocks noChangeArrowheads="1"/>
          </p:cNvSpPr>
          <p:nvPr/>
        </p:nvSpPr>
        <p:spPr bwMode="auto">
          <a:xfrm rot="9182892">
            <a:off x="5591177" y="2660654"/>
            <a:ext cx="371475" cy="2513013"/>
          </a:xfrm>
          <a:prstGeom prst="downArrow">
            <a:avLst>
              <a:gd name="adj1" fmla="val 35852"/>
              <a:gd name="adj2" fmla="val 266214"/>
            </a:avLst>
          </a:prstGeom>
          <a:noFill/>
          <a:ln w="19050" algn="ctr">
            <a:solidFill>
              <a:schemeClr val="bg2"/>
            </a:solidFill>
            <a:miter lim="800000"/>
            <a:headEnd/>
            <a:tailEnd/>
          </a:ln>
        </p:spPr>
        <p:txBody>
          <a:bodyPr wrap="none" lIns="80520" tIns="40258" rIns="80520" bIns="40258" anchor="ctr"/>
          <a:lstStyle/>
          <a:p>
            <a:endParaRPr lang="it-IT"/>
          </a:p>
        </p:txBody>
      </p:sp>
      <p:sp>
        <p:nvSpPr>
          <p:cNvPr id="38932" name="AutoShape 22"/>
          <p:cNvSpPr>
            <a:spLocks noChangeArrowheads="1"/>
          </p:cNvSpPr>
          <p:nvPr/>
        </p:nvSpPr>
        <p:spPr bwMode="auto">
          <a:xfrm>
            <a:off x="1733550" y="4486275"/>
            <a:ext cx="1171575" cy="858838"/>
          </a:xfrm>
          <a:prstGeom prst="roundRect">
            <a:avLst>
              <a:gd name="adj" fmla="val 16667"/>
            </a:avLst>
          </a:prstGeom>
          <a:noFill/>
          <a:ln w="12700" algn="ctr">
            <a:solidFill>
              <a:srgbClr val="FF7A00"/>
            </a:solidFill>
            <a:prstDash val="sysDot"/>
            <a:round/>
            <a:headEnd/>
            <a:tailEnd/>
          </a:ln>
        </p:spPr>
        <p:txBody>
          <a:bodyPr lIns="80520" tIns="40258" rIns="80520" bIns="40258" anchor="ctr"/>
          <a:lstStyle/>
          <a:p>
            <a:pPr algn="ctr">
              <a:lnSpc>
                <a:spcPct val="120000"/>
              </a:lnSpc>
              <a:spcBef>
                <a:spcPct val="40000"/>
              </a:spcBef>
              <a:buSzPct val="100000"/>
              <a:buFont typeface="Verdana" pitchFamily="34" charset="0"/>
              <a:buNone/>
            </a:pPr>
            <a:r>
              <a:rPr lang="it-IT" sz="1100" dirty="0"/>
              <a:t>Incaricati alle Emergenze</a:t>
            </a:r>
          </a:p>
        </p:txBody>
      </p:sp>
      <p:sp>
        <p:nvSpPr>
          <p:cNvPr id="38933" name="AutoShape 23"/>
          <p:cNvSpPr>
            <a:spLocks noChangeArrowheads="1"/>
          </p:cNvSpPr>
          <p:nvPr/>
        </p:nvSpPr>
        <p:spPr bwMode="auto">
          <a:xfrm>
            <a:off x="438153" y="4486275"/>
            <a:ext cx="1173163" cy="858838"/>
          </a:xfrm>
          <a:prstGeom prst="roundRect">
            <a:avLst>
              <a:gd name="adj" fmla="val 16667"/>
            </a:avLst>
          </a:prstGeom>
          <a:noFill/>
          <a:ln w="12700" algn="ctr">
            <a:solidFill>
              <a:srgbClr val="FF7A00"/>
            </a:solidFill>
            <a:prstDash val="sysDot"/>
            <a:round/>
            <a:headEnd/>
            <a:tailEnd/>
          </a:ln>
        </p:spPr>
        <p:txBody>
          <a:bodyPr lIns="80520" tIns="40258" rIns="80520" bIns="40258" anchor="ctr"/>
          <a:lstStyle/>
          <a:p>
            <a:pPr algn="ctr">
              <a:lnSpc>
                <a:spcPct val="120000"/>
              </a:lnSpc>
              <a:spcBef>
                <a:spcPct val="40000"/>
              </a:spcBef>
              <a:buSzPct val="100000"/>
              <a:buFont typeface="Verdana" pitchFamily="34" charset="0"/>
              <a:buNone/>
            </a:pPr>
            <a:r>
              <a:rPr lang="it-IT" sz="1100" dirty="0"/>
              <a:t>Incaricati Sistema Gestione Sicurezza</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732192" y="320756"/>
            <a:ext cx="5740853" cy="727497"/>
          </a:xfrm>
        </p:spPr>
        <p:txBody>
          <a:bodyPr/>
          <a:lstStyle/>
          <a:p>
            <a:pPr algn="ctr" defTabSz="843391">
              <a:spcBef>
                <a:spcPct val="55000"/>
              </a:spcBef>
            </a:pPr>
            <a:r>
              <a:rPr lang="it-IT" sz="2800" dirty="0" smtClean="0">
                <a:solidFill>
                  <a:srgbClr val="993300"/>
                </a:solidFill>
              </a:rPr>
              <a:t>SOGGETTI COINVOLTI</a:t>
            </a:r>
            <a:endParaRPr lang="it-IT" sz="2800" i="1" dirty="0" smtClean="0"/>
          </a:p>
        </p:txBody>
      </p:sp>
      <p:sp>
        <p:nvSpPr>
          <p:cNvPr id="8195" name="Rectangle 3"/>
          <p:cNvSpPr>
            <a:spLocks noGrp="1" noChangeArrowheads="1"/>
          </p:cNvSpPr>
          <p:nvPr>
            <p:ph type="subTitle" idx="1"/>
          </p:nvPr>
        </p:nvSpPr>
        <p:spPr>
          <a:xfrm>
            <a:off x="1054554" y="2503229"/>
            <a:ext cx="7528832" cy="2380764"/>
          </a:xfrm>
          <a:ln w="76200" cmpd="tri">
            <a:solidFill>
              <a:srgbClr val="000000"/>
            </a:solidFill>
          </a:ln>
        </p:spPr>
        <p:txBody>
          <a:bodyPr/>
          <a:lstStyle/>
          <a:p>
            <a:pPr marL="402812" lvl="1" indent="-223784" defTabSz="843391">
              <a:spcBef>
                <a:spcPct val="0"/>
              </a:spcBef>
            </a:pPr>
            <a:r>
              <a:rPr lang="it-IT" sz="1600" b="1" dirty="0" smtClean="0"/>
              <a:t>Servizio di prevenzione e protezione (</a:t>
            </a:r>
            <a:r>
              <a:rPr lang="it-IT" sz="1600" b="1" dirty="0" err="1" smtClean="0"/>
              <a:t>SPP=</a:t>
            </a:r>
            <a:r>
              <a:rPr lang="it-IT" sz="1600" b="1" dirty="0" smtClean="0"/>
              <a:t> </a:t>
            </a:r>
            <a:r>
              <a:rPr lang="it-IT" sz="1600" b="1" dirty="0" err="1" smtClean="0"/>
              <a:t>RSPP+ASPP</a:t>
            </a:r>
            <a:r>
              <a:rPr lang="it-IT" sz="1600" b="1" dirty="0" smtClean="0"/>
              <a:t>)</a:t>
            </a:r>
          </a:p>
          <a:p>
            <a:pPr marL="402812" lvl="1" indent="-223784" defTabSz="843391">
              <a:spcBef>
                <a:spcPct val="0"/>
              </a:spcBef>
            </a:pPr>
            <a:r>
              <a:rPr lang="it-IT" sz="1600" b="1" dirty="0" smtClean="0"/>
              <a:t>Medico competente (MC) – se necessario</a:t>
            </a:r>
          </a:p>
          <a:p>
            <a:pPr marL="402812" lvl="1" indent="-223784" defTabSz="843391">
              <a:spcBef>
                <a:spcPct val="0"/>
              </a:spcBef>
            </a:pPr>
            <a:r>
              <a:rPr lang="it-IT" sz="1600" b="1" dirty="0" smtClean="0"/>
              <a:t>Rappresentante dei Lavoratori per la Sicurezza (RLS – </a:t>
            </a:r>
            <a:r>
              <a:rPr lang="it-IT" sz="1600" b="1" dirty="0" err="1" smtClean="0"/>
              <a:t>RLS</a:t>
            </a:r>
            <a:r>
              <a:rPr lang="it-IT" sz="1600" b="1" dirty="0" smtClean="0"/>
              <a:t> T – RLS S)</a:t>
            </a:r>
          </a:p>
          <a:p>
            <a:pPr marL="402812" lvl="1" indent="-223784" defTabSz="843391">
              <a:spcBef>
                <a:spcPct val="0"/>
              </a:spcBef>
            </a:pPr>
            <a:r>
              <a:rPr lang="it-IT" sz="1600" b="1" dirty="0" smtClean="0"/>
              <a:t>Incaricati (addetti) dell’emergenza</a:t>
            </a:r>
          </a:p>
          <a:p>
            <a:pPr marL="402812" lvl="1" indent="-223784" defTabSz="843391">
              <a:spcBef>
                <a:spcPct val="0"/>
              </a:spcBef>
            </a:pPr>
            <a:r>
              <a:rPr lang="it-IT" sz="1600" b="1" dirty="0" smtClean="0"/>
              <a:t>Incaricati (addetti) al pronto (primo) soccorso</a:t>
            </a:r>
          </a:p>
          <a:p>
            <a:pPr marL="402812" lvl="1" indent="-170639" defTabSz="843391">
              <a:lnSpc>
                <a:spcPct val="115000"/>
              </a:lnSpc>
              <a:spcBef>
                <a:spcPct val="0"/>
              </a:spcBef>
            </a:pPr>
            <a:r>
              <a:rPr lang="it-IT" sz="2100" b="1" kern="1200" dirty="0" smtClean="0">
                <a:solidFill>
                  <a:srgbClr val="CC0000"/>
                </a:solidFill>
                <a:latin typeface="Verdana" pitchFamily="34" charset="0"/>
                <a:ea typeface="Verdana" pitchFamily="34" charset="0"/>
                <a:cs typeface="Verdana" pitchFamily="34" charset="0"/>
              </a:rPr>
              <a:t>		</a:t>
            </a:r>
          </a:p>
        </p:txBody>
      </p:sp>
      <p:sp>
        <p:nvSpPr>
          <p:cNvPr id="8196" name="Rectangle 4"/>
          <p:cNvSpPr>
            <a:spLocks noChangeArrowheads="1"/>
          </p:cNvSpPr>
          <p:nvPr/>
        </p:nvSpPr>
        <p:spPr bwMode="auto">
          <a:xfrm>
            <a:off x="3995939" y="5373219"/>
            <a:ext cx="4563836" cy="573791"/>
          </a:xfrm>
          <a:prstGeom prst="rect">
            <a:avLst/>
          </a:prstGeom>
          <a:solidFill>
            <a:srgbClr val="FFFF99"/>
          </a:solidFill>
          <a:ln w="28575">
            <a:solidFill>
              <a:schemeClr val="tx2"/>
            </a:solidFill>
            <a:miter lim="800000"/>
            <a:headEnd/>
            <a:tailEnd/>
          </a:ln>
        </p:spPr>
        <p:txBody>
          <a:bodyPr wrap="square" lIns="80558" tIns="40281" rIns="80558" bIns="40281">
            <a:spAutoFit/>
          </a:bodyPr>
          <a:lstStyle/>
          <a:p>
            <a:pPr lvl="1" algn="ctr"/>
            <a:r>
              <a:rPr lang="it-IT" sz="1600" b="1" dirty="0" smtClean="0">
                <a:latin typeface="+mn-lt"/>
                <a:ea typeface="+mn-ea"/>
              </a:rPr>
              <a:t>PREPOSTI</a:t>
            </a:r>
          </a:p>
          <a:p>
            <a:pPr lvl="1" algn="ctr"/>
            <a:r>
              <a:rPr lang="it-IT" sz="1600" b="1" dirty="0" smtClean="0">
                <a:solidFill>
                  <a:srgbClr val="FF0000"/>
                </a:solidFill>
                <a:latin typeface="+mn-lt"/>
                <a:ea typeface="+mn-ea"/>
              </a:rPr>
              <a:t>TUTTI  I  LAVORATORI</a:t>
            </a:r>
          </a:p>
        </p:txBody>
      </p:sp>
      <p:sp>
        <p:nvSpPr>
          <p:cNvPr id="8197" name="Rectangle 5"/>
          <p:cNvSpPr>
            <a:spLocks noChangeArrowheads="1"/>
          </p:cNvSpPr>
          <p:nvPr/>
        </p:nvSpPr>
        <p:spPr bwMode="auto">
          <a:xfrm>
            <a:off x="251733" y="1246516"/>
            <a:ext cx="3765096" cy="650735"/>
          </a:xfrm>
          <a:prstGeom prst="rect">
            <a:avLst/>
          </a:prstGeom>
          <a:solidFill>
            <a:srgbClr val="CCFFCC"/>
          </a:solidFill>
          <a:ln w="38100">
            <a:solidFill>
              <a:schemeClr val="tx2"/>
            </a:solidFill>
            <a:miter lim="800000"/>
            <a:headEnd/>
            <a:tailEnd/>
          </a:ln>
        </p:spPr>
        <p:txBody>
          <a:bodyPr lIns="80558" tIns="40281" rIns="80558" bIns="40281">
            <a:spAutoFit/>
          </a:bodyPr>
          <a:lstStyle/>
          <a:p>
            <a:pPr lvl="1" algn="ctr">
              <a:spcAft>
                <a:spcPts val="600"/>
              </a:spcAft>
            </a:pPr>
            <a:r>
              <a:rPr lang="it-IT" sz="1600" b="1" dirty="0" smtClean="0">
                <a:latin typeface="+mn-lt"/>
                <a:ea typeface="+mn-ea"/>
              </a:rPr>
              <a:t>Datore di lavoro (</a:t>
            </a:r>
            <a:r>
              <a:rPr lang="it-IT" sz="1600" b="1" dirty="0" err="1" smtClean="0">
                <a:latin typeface="+mn-lt"/>
                <a:ea typeface="+mn-ea"/>
              </a:rPr>
              <a:t>DL</a:t>
            </a:r>
            <a:r>
              <a:rPr lang="it-IT" sz="1600" b="1" dirty="0" smtClean="0">
                <a:latin typeface="+mn-lt"/>
                <a:ea typeface="+mn-ea"/>
              </a:rPr>
              <a:t>)</a:t>
            </a:r>
          </a:p>
          <a:p>
            <a:pPr lvl="1" algn="ctr"/>
            <a:r>
              <a:rPr lang="it-IT" sz="1600" b="1" dirty="0" smtClean="0">
                <a:latin typeface="+mn-lt"/>
                <a:ea typeface="+mn-ea"/>
              </a:rPr>
              <a:t>Dirigente delegato (DD)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it-IT" dirty="0" smtClean="0"/>
              <a:t>Il Datore di Lavoro</a:t>
            </a:r>
          </a:p>
        </p:txBody>
      </p:sp>
      <p:sp>
        <p:nvSpPr>
          <p:cNvPr id="39939" name="Rectangle 3"/>
          <p:cNvSpPr>
            <a:spLocks noGrp="1" noChangeArrowheads="1"/>
          </p:cNvSpPr>
          <p:nvPr>
            <p:ph type="body" idx="1"/>
          </p:nvPr>
        </p:nvSpPr>
        <p:spPr>
          <a:xfrm>
            <a:off x="1595438" y="1952625"/>
            <a:ext cx="6786562" cy="3492500"/>
          </a:xfrm>
        </p:spPr>
        <p:txBody>
          <a:bodyPr/>
          <a:lstStyle/>
          <a:p>
            <a:pPr algn="ctr" eaLnBrk="1" hangingPunct="1">
              <a:spcBef>
                <a:spcPct val="50000"/>
              </a:spcBef>
            </a:pPr>
            <a:endParaRPr lang="it-IT" b="1" dirty="0" smtClean="0">
              <a:solidFill>
                <a:srgbClr val="FF6600"/>
              </a:solidFill>
            </a:endParaRPr>
          </a:p>
          <a:p>
            <a:pPr marL="82550" indent="-82550" algn="just" eaLnBrk="1" hangingPunct="1">
              <a:spcBef>
                <a:spcPct val="50000"/>
              </a:spcBef>
            </a:pPr>
            <a:r>
              <a:rPr lang="it-IT" b="1" dirty="0" smtClean="0">
                <a:solidFill>
                  <a:srgbClr val="FF6600"/>
                </a:solidFill>
              </a:rPr>
              <a:t>“il soggetto titolare del rapporto di lavoro con il lavoratore o, comunque, il soggetto che, secondo il tipo e l’assetto dell’organizzazione nel cui ambito il lavoratore presta la propria attività, </a:t>
            </a:r>
            <a:r>
              <a:rPr lang="it-IT" b="1" dirty="0" smtClean="0">
                <a:solidFill>
                  <a:srgbClr val="FF0000"/>
                </a:solidFill>
              </a:rPr>
              <a:t>ha la responsabilità dell’organizzazione stessa o dell’unità produttiva in quanto esercita i poteri decisionali e di spesa</a:t>
            </a:r>
            <a:r>
              <a:rPr lang="it-IT" b="1" dirty="0" smtClean="0">
                <a:solidFill>
                  <a:srgbClr val="FF6600"/>
                </a:solidFill>
              </a:rPr>
              <a:t>”</a:t>
            </a:r>
          </a:p>
          <a:p>
            <a:pPr algn="ctr" eaLnBrk="1" hangingPunct="1">
              <a:spcBef>
                <a:spcPct val="50000"/>
              </a:spcBef>
            </a:pPr>
            <a:endParaRPr lang="it-IT" b="1" dirty="0" smtClean="0">
              <a:solidFill>
                <a:srgbClr val="FF6600"/>
              </a:solidFill>
            </a:endParaRPr>
          </a:p>
          <a:p>
            <a:pPr algn="ctr" eaLnBrk="1" hangingPunct="1">
              <a:spcBef>
                <a:spcPct val="50000"/>
              </a:spcBef>
            </a:pPr>
            <a:endParaRPr lang="it-IT" b="1" dirty="0" smtClean="0">
              <a:solidFill>
                <a:srgbClr val="FF6600"/>
              </a:solidFill>
            </a:endParaRPr>
          </a:p>
          <a:p>
            <a:pPr eaLnBrk="1" hangingPunct="1">
              <a:spcBef>
                <a:spcPct val="50000"/>
              </a:spcBef>
            </a:pPr>
            <a:r>
              <a:rPr lang="it-IT" b="1" dirty="0" smtClean="0">
                <a:solidFill>
                  <a:srgbClr val="FF6600"/>
                </a:solidFill>
              </a:rPr>
              <a:t>Obblighi </a:t>
            </a:r>
            <a:r>
              <a:rPr lang="it-IT" b="1" u="sng" dirty="0" smtClean="0">
                <a:solidFill>
                  <a:srgbClr val="FF6600"/>
                </a:solidFill>
              </a:rPr>
              <a:t>non delegabili (art. 17 del </a:t>
            </a:r>
            <a:r>
              <a:rPr lang="it-IT" b="1" u="sng" dirty="0" err="1" smtClean="0">
                <a:solidFill>
                  <a:srgbClr val="FF6600"/>
                </a:solidFill>
              </a:rPr>
              <a:t>D.Lgs</a:t>
            </a:r>
            <a:r>
              <a:rPr lang="it-IT" b="1" u="sng" dirty="0" smtClean="0">
                <a:solidFill>
                  <a:srgbClr val="FF6600"/>
                </a:solidFill>
              </a:rPr>
              <a:t> 81/2009)</a:t>
            </a:r>
            <a:r>
              <a:rPr lang="it-IT" dirty="0" smtClean="0"/>
              <a:t>:</a:t>
            </a:r>
          </a:p>
          <a:p>
            <a:pPr lvl="1" eaLnBrk="1" hangingPunct="1">
              <a:lnSpc>
                <a:spcPct val="90000"/>
              </a:lnSpc>
              <a:spcBef>
                <a:spcPct val="30000"/>
              </a:spcBef>
              <a:buClr>
                <a:srgbClr val="FF6600"/>
              </a:buClr>
              <a:buFont typeface="Wingdings" pitchFamily="2" charset="2"/>
              <a:buChar char="ü"/>
            </a:pPr>
            <a:r>
              <a:rPr lang="it-IT" sz="1400" b="1" dirty="0" smtClean="0"/>
              <a:t>Valutazione di tutti i rischi e redazione del DVR</a:t>
            </a:r>
          </a:p>
          <a:p>
            <a:pPr lvl="1" eaLnBrk="1" hangingPunct="1">
              <a:lnSpc>
                <a:spcPct val="90000"/>
              </a:lnSpc>
              <a:spcBef>
                <a:spcPct val="30000"/>
              </a:spcBef>
              <a:buClr>
                <a:srgbClr val="FF6600"/>
              </a:buClr>
              <a:buFont typeface="Wingdings" pitchFamily="2" charset="2"/>
              <a:buChar char="ü"/>
            </a:pPr>
            <a:r>
              <a:rPr lang="it-IT" sz="1400" b="1" dirty="0" smtClean="0"/>
              <a:t>Designazione del responsabile del servizio di prevenzione e protezione</a:t>
            </a:r>
          </a:p>
          <a:p>
            <a:pPr eaLnBrk="1" hangingPunct="1">
              <a:spcBef>
                <a:spcPct val="50000"/>
              </a:spcBef>
            </a:pPr>
            <a:endParaRPr lang="it-IT" sz="600" dirty="0" smtClean="0"/>
          </a:p>
          <a:p>
            <a:pPr eaLnBrk="1" hangingPunct="1"/>
            <a:endParaRPr lang="it-IT" b="1" dirty="0" smtClean="0"/>
          </a:p>
        </p:txBody>
      </p:sp>
      <p:pic>
        <p:nvPicPr>
          <p:cNvPr id="39940" name="Picture 4"/>
          <p:cNvPicPr>
            <a:picLocks noChangeAspect="1" noChangeArrowheads="1"/>
          </p:cNvPicPr>
          <p:nvPr/>
        </p:nvPicPr>
        <p:blipFill>
          <a:blip r:embed="rId3" cstate="email"/>
          <a:srcRect/>
          <a:stretch>
            <a:fillRect/>
          </a:stretch>
        </p:blipFill>
        <p:spPr bwMode="auto">
          <a:xfrm>
            <a:off x="160338" y="1577980"/>
            <a:ext cx="1211262" cy="4230688"/>
          </a:xfrm>
          <a:prstGeom prst="rect">
            <a:avLst/>
          </a:prstGeom>
          <a:noFill/>
          <a:ln w="12700" algn="ctr">
            <a:noFill/>
            <a:miter lim="800000"/>
            <a:headEnd/>
            <a:tailEnd/>
          </a:ln>
        </p:spPr>
      </p:pic>
      <p:sp>
        <p:nvSpPr>
          <p:cNvPr id="39941" name="AutoShape 5"/>
          <p:cNvSpPr>
            <a:spLocks noChangeArrowheads="1"/>
          </p:cNvSpPr>
          <p:nvPr/>
        </p:nvSpPr>
        <p:spPr bwMode="auto">
          <a:xfrm>
            <a:off x="1547664" y="4221088"/>
            <a:ext cx="6942138" cy="1143000"/>
          </a:xfrm>
          <a:prstGeom prst="roundRect">
            <a:avLst>
              <a:gd name="adj" fmla="val 16667"/>
            </a:avLst>
          </a:prstGeom>
          <a:noFill/>
          <a:ln w="57150">
            <a:solidFill>
              <a:srgbClr val="FF6600"/>
            </a:solidFill>
            <a:round/>
            <a:headEnd/>
            <a:tailEnd/>
          </a:ln>
        </p:spPr>
        <p:txBody>
          <a:bodyPr wrap="none" lIns="91295" tIns="45646" rIns="91295" bIns="45646" anchor="ctr"/>
          <a:lstStyle/>
          <a:p>
            <a:endParaRPr lang="it-IT"/>
          </a:p>
        </p:txBody>
      </p:sp>
      <p:sp>
        <p:nvSpPr>
          <p:cNvPr id="39942" name="AutoShape 4"/>
          <p:cNvSpPr>
            <a:spLocks noChangeArrowheads="1"/>
          </p:cNvSpPr>
          <p:nvPr/>
        </p:nvSpPr>
        <p:spPr bwMode="auto">
          <a:xfrm rot="10800000" flipH="1">
            <a:off x="6705600" y="492125"/>
            <a:ext cx="228600" cy="152400"/>
          </a:xfrm>
          <a:prstGeom prst="downArrow">
            <a:avLst>
              <a:gd name="adj1" fmla="val 34926"/>
              <a:gd name="adj2" fmla="val 56028"/>
            </a:avLst>
          </a:prstGeom>
          <a:noFill/>
          <a:ln w="12700" algn="ctr">
            <a:solidFill>
              <a:schemeClr val="tx1"/>
            </a:solidFill>
            <a:round/>
            <a:headEnd/>
            <a:tailEnd/>
          </a:ln>
        </p:spPr>
        <p:txBody>
          <a:bodyPr wrap="none" lIns="80520" tIns="40258" rIns="80520" bIns="40258" anchor="ctr"/>
          <a:lstStyle/>
          <a:p>
            <a:pPr>
              <a:lnSpc>
                <a:spcPct val="150000"/>
              </a:lnSpc>
              <a:spcBef>
                <a:spcPct val="40000"/>
              </a:spcBef>
              <a:buSzPct val="100000"/>
            </a:pPr>
            <a:endParaRPr lang="it-IT" sz="800" b="1" dirty="0">
              <a:solidFill>
                <a:srgbClr val="000099"/>
              </a:solidFill>
            </a:endParaRPr>
          </a:p>
        </p:txBody>
      </p:sp>
      <p:sp>
        <p:nvSpPr>
          <p:cNvPr id="39943" name="Rectangle 7"/>
          <p:cNvSpPr>
            <a:spLocks noChangeArrowheads="1"/>
          </p:cNvSpPr>
          <p:nvPr/>
        </p:nvSpPr>
        <p:spPr bwMode="auto">
          <a:xfrm>
            <a:off x="6518275" y="709613"/>
            <a:ext cx="584200" cy="204787"/>
          </a:xfrm>
          <a:prstGeom prst="rect">
            <a:avLst/>
          </a:prstGeom>
          <a:noFill/>
          <a:ln w="12700" algn="ctr">
            <a:solidFill>
              <a:schemeClr val="tx1"/>
            </a:solidFill>
            <a:round/>
            <a:headEnd/>
            <a:tailEnd/>
          </a:ln>
        </p:spPr>
        <p:txBody>
          <a:bodyPr wrap="none" lIns="80520" tIns="40258" rIns="80520" bIns="40258" anchor="ctr"/>
          <a:lstStyle/>
          <a:p>
            <a:pPr eaLnBrk="0" hangingPunct="0">
              <a:lnSpc>
                <a:spcPct val="150000"/>
              </a:lnSpc>
              <a:spcBef>
                <a:spcPct val="40000"/>
              </a:spcBef>
              <a:buSzPct val="100000"/>
            </a:pPr>
            <a:r>
              <a:rPr lang="it-IT" sz="800" b="1" dirty="0">
                <a:solidFill>
                  <a:srgbClr val="000099"/>
                </a:solidFill>
              </a:rPr>
              <a:t>ASPP</a:t>
            </a:r>
          </a:p>
        </p:txBody>
      </p:sp>
      <p:sp>
        <p:nvSpPr>
          <p:cNvPr id="51" name="Oval 8"/>
          <p:cNvSpPr>
            <a:spLocks noChangeArrowheads="1"/>
          </p:cNvSpPr>
          <p:nvPr/>
        </p:nvSpPr>
        <p:spPr bwMode="auto">
          <a:xfrm>
            <a:off x="8458200" y="1482726"/>
            <a:ext cx="609600" cy="304800"/>
          </a:xfrm>
          <a:prstGeom prst="ellipse">
            <a:avLst/>
          </a:prstGeom>
          <a:noFill/>
          <a:ln w="12700" algn="ctr">
            <a:solidFill>
              <a:schemeClr val="bg2"/>
            </a:solidFill>
            <a:round/>
            <a:headEnd/>
            <a:tailEnd/>
          </a:ln>
          <a:effectLst/>
        </p:spPr>
        <p:txBody>
          <a:bodyPr lIns="80520" tIns="40258" rIns="80520" bIns="40258" anchor="ctr"/>
          <a:lstStyle/>
          <a:p>
            <a:pPr eaLnBrk="0" hangingPunct="0">
              <a:lnSpc>
                <a:spcPct val="85000"/>
              </a:lnSpc>
              <a:defRPr/>
            </a:pPr>
            <a:r>
              <a:rPr lang="it-IT" sz="900" b="1" dirty="0">
                <a:effectLst>
                  <a:outerShdw blurRad="38100" dist="38100" dir="2700000" algn="tl">
                    <a:srgbClr val="C0C0C0"/>
                  </a:outerShdw>
                </a:effectLst>
                <a:ea typeface="+mn-ea"/>
                <a:cs typeface="+mn-cs"/>
              </a:rPr>
              <a:t>RLS</a:t>
            </a:r>
            <a:endParaRPr lang="it-IT" sz="1100" dirty="0">
              <a:ea typeface="+mn-ea"/>
              <a:cs typeface="+mn-cs"/>
            </a:endParaRPr>
          </a:p>
        </p:txBody>
      </p:sp>
      <p:sp>
        <p:nvSpPr>
          <p:cNvPr id="52" name="AutoShape 9"/>
          <p:cNvSpPr>
            <a:spLocks noChangeArrowheads="1"/>
          </p:cNvSpPr>
          <p:nvPr/>
        </p:nvSpPr>
        <p:spPr bwMode="auto">
          <a:xfrm rot="10800000">
            <a:off x="8305800" y="152404"/>
            <a:ext cx="635000" cy="355600"/>
          </a:xfrm>
          <a:prstGeom prst="homePlate">
            <a:avLst>
              <a:gd name="adj" fmla="val 31291"/>
            </a:avLst>
          </a:prstGeom>
          <a:noFill/>
          <a:ln w="12700" algn="ctr">
            <a:solidFill>
              <a:schemeClr val="bg2"/>
            </a:solidFill>
            <a:miter lim="800000"/>
            <a:headEnd/>
            <a:tailEnd/>
          </a:ln>
          <a:effectLst/>
        </p:spPr>
        <p:txBody>
          <a:bodyPr rot="10800000" wrap="none" lIns="80520" tIns="40258" rIns="80520" bIns="40258" anchor="ctr"/>
          <a:lstStyle/>
          <a:p>
            <a:pPr eaLnBrk="0" hangingPunct="0">
              <a:defRPr/>
            </a:pPr>
            <a:r>
              <a:rPr lang="it-IT" sz="900" b="1" dirty="0">
                <a:effectLst>
                  <a:outerShdw blurRad="38100" dist="38100" dir="2700000" algn="tl">
                    <a:srgbClr val="C0C0C0"/>
                  </a:outerShdw>
                </a:effectLst>
                <a:ea typeface="+mn-ea"/>
                <a:cs typeface="+mn-cs"/>
              </a:rPr>
              <a:t>MC</a:t>
            </a:r>
          </a:p>
        </p:txBody>
      </p:sp>
      <p:sp>
        <p:nvSpPr>
          <p:cNvPr id="39946" name="AutoShape 10"/>
          <p:cNvSpPr>
            <a:spLocks noChangeArrowheads="1"/>
          </p:cNvSpPr>
          <p:nvPr/>
        </p:nvSpPr>
        <p:spPr bwMode="auto">
          <a:xfrm>
            <a:off x="6523041" y="152402"/>
            <a:ext cx="585787" cy="304800"/>
          </a:xfrm>
          <a:prstGeom prst="homePlate">
            <a:avLst>
              <a:gd name="adj" fmla="val 29202"/>
            </a:avLst>
          </a:prstGeom>
          <a:noFill/>
          <a:ln w="12700" algn="ctr">
            <a:solidFill>
              <a:schemeClr val="tx1"/>
            </a:solidFill>
            <a:round/>
            <a:headEnd/>
            <a:tailEnd/>
          </a:ln>
        </p:spPr>
        <p:txBody>
          <a:bodyPr wrap="none" lIns="80520" tIns="40258" rIns="80520" bIns="40258" anchor="ctr"/>
          <a:lstStyle/>
          <a:p>
            <a:pPr>
              <a:lnSpc>
                <a:spcPct val="150000"/>
              </a:lnSpc>
              <a:spcBef>
                <a:spcPct val="40000"/>
              </a:spcBef>
              <a:buSzPct val="100000"/>
            </a:pPr>
            <a:r>
              <a:rPr lang="it-IT" sz="800" b="1" dirty="0">
                <a:solidFill>
                  <a:srgbClr val="000099"/>
                </a:solidFill>
              </a:rPr>
              <a:t>RSPP</a:t>
            </a:r>
          </a:p>
        </p:txBody>
      </p:sp>
      <p:sp>
        <p:nvSpPr>
          <p:cNvPr id="54" name="AutoShape 11"/>
          <p:cNvSpPr>
            <a:spLocks noChangeArrowheads="1"/>
          </p:cNvSpPr>
          <p:nvPr/>
        </p:nvSpPr>
        <p:spPr bwMode="auto">
          <a:xfrm>
            <a:off x="7183456" y="209550"/>
            <a:ext cx="1062037" cy="171450"/>
          </a:xfrm>
          <a:prstGeom prst="roundRect">
            <a:avLst>
              <a:gd name="adj" fmla="val 16667"/>
            </a:avLst>
          </a:prstGeom>
          <a:noFill/>
          <a:ln w="12700" algn="ctr">
            <a:solidFill>
              <a:srgbClr val="FF7A00"/>
            </a:solidFill>
            <a:miter lim="800000"/>
            <a:headEnd/>
            <a:tailEnd/>
          </a:ln>
          <a:effectLst/>
        </p:spPr>
        <p:txBody>
          <a:bodyPr lIns="80520" tIns="40258" rIns="80520" bIns="40258" anchor="ctr"/>
          <a:lstStyle/>
          <a:p>
            <a:pPr>
              <a:lnSpc>
                <a:spcPct val="120000"/>
              </a:lnSpc>
              <a:spcBef>
                <a:spcPct val="40000"/>
              </a:spcBef>
              <a:buSzPct val="100000"/>
              <a:defRPr/>
            </a:pPr>
            <a:r>
              <a:rPr lang="it-IT" sz="700" b="1" dirty="0">
                <a:solidFill>
                  <a:srgbClr val="FF6600"/>
                </a:solidFill>
                <a:effectLst>
                  <a:outerShdw blurRad="38100" dist="38100" dir="2700000" algn="tl">
                    <a:srgbClr val="C0C0C0"/>
                  </a:outerShdw>
                </a:effectLst>
                <a:ea typeface="+mn-ea"/>
                <a:cs typeface="+mn-cs"/>
              </a:rPr>
              <a:t>Datore di Lavoro</a:t>
            </a:r>
          </a:p>
        </p:txBody>
      </p:sp>
      <p:sp>
        <p:nvSpPr>
          <p:cNvPr id="39948" name="AutoShape 12"/>
          <p:cNvSpPr>
            <a:spLocks noChangeArrowheads="1"/>
          </p:cNvSpPr>
          <p:nvPr/>
        </p:nvSpPr>
        <p:spPr bwMode="auto">
          <a:xfrm rot="10800000" flipV="1">
            <a:off x="6583363" y="1417638"/>
            <a:ext cx="609600" cy="2286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7162 h 21600"/>
              <a:gd name="T20" fmla="*/ 2012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053" y="0"/>
                </a:moveTo>
                <a:lnTo>
                  <a:pt x="14506" y="11781"/>
                </a:lnTo>
                <a:lnTo>
                  <a:pt x="15986" y="11781"/>
                </a:lnTo>
                <a:lnTo>
                  <a:pt x="15986" y="17162"/>
                </a:lnTo>
                <a:lnTo>
                  <a:pt x="0" y="17162"/>
                </a:lnTo>
                <a:lnTo>
                  <a:pt x="0" y="21600"/>
                </a:lnTo>
                <a:lnTo>
                  <a:pt x="20120" y="21600"/>
                </a:lnTo>
                <a:lnTo>
                  <a:pt x="20120" y="11781"/>
                </a:lnTo>
                <a:lnTo>
                  <a:pt x="21600" y="11781"/>
                </a:lnTo>
                <a:close/>
              </a:path>
            </a:pathLst>
          </a:custGeom>
          <a:noFill/>
          <a:ln w="12700" algn="ctr">
            <a:solidFill>
              <a:schemeClr val="tx1"/>
            </a:solidFill>
            <a:round/>
            <a:headEnd/>
            <a:tailEnd/>
          </a:ln>
        </p:spPr>
        <p:txBody>
          <a:bodyPr wrap="none" lIns="80520" tIns="40258" rIns="80520" bIns="40258" anchor="ctr"/>
          <a:lstStyle/>
          <a:p>
            <a:endParaRPr lang="it-IT"/>
          </a:p>
        </p:txBody>
      </p:sp>
      <p:sp>
        <p:nvSpPr>
          <p:cNvPr id="39949" name="AutoShape 14"/>
          <p:cNvSpPr>
            <a:spLocks noChangeArrowheads="1"/>
          </p:cNvSpPr>
          <p:nvPr/>
        </p:nvSpPr>
        <p:spPr bwMode="auto">
          <a:xfrm>
            <a:off x="7645400" y="847743"/>
            <a:ext cx="127000" cy="163513"/>
          </a:xfrm>
          <a:prstGeom prst="downArrow">
            <a:avLst>
              <a:gd name="adj1" fmla="val 40833"/>
              <a:gd name="adj2" fmla="val 53002"/>
            </a:avLst>
          </a:prstGeom>
          <a:noFill/>
          <a:ln w="19050" algn="ctr">
            <a:solidFill>
              <a:schemeClr val="tx1"/>
            </a:solidFill>
            <a:miter lim="800000"/>
            <a:headEnd/>
            <a:tailEnd/>
          </a:ln>
        </p:spPr>
        <p:txBody>
          <a:bodyPr wrap="none" lIns="80520" tIns="40258" rIns="80520" bIns="40258" anchor="ctr"/>
          <a:lstStyle/>
          <a:p>
            <a:endParaRPr lang="it-IT" sz="900" dirty="0"/>
          </a:p>
        </p:txBody>
      </p:sp>
      <p:sp>
        <p:nvSpPr>
          <p:cNvPr id="39950" name="AutoShape 16"/>
          <p:cNvSpPr>
            <a:spLocks noChangeArrowheads="1"/>
          </p:cNvSpPr>
          <p:nvPr/>
        </p:nvSpPr>
        <p:spPr bwMode="auto">
          <a:xfrm rot="-5400000">
            <a:off x="8216918" y="1582738"/>
            <a:ext cx="136525" cy="152400"/>
          </a:xfrm>
          <a:prstGeom prst="downArrow">
            <a:avLst>
              <a:gd name="adj1" fmla="val 40833"/>
              <a:gd name="adj2" fmla="val 52941"/>
            </a:avLst>
          </a:prstGeom>
          <a:noFill/>
          <a:ln w="19050" algn="ctr">
            <a:solidFill>
              <a:schemeClr val="bg2"/>
            </a:solidFill>
            <a:miter lim="800000"/>
            <a:headEnd/>
            <a:tailEnd/>
          </a:ln>
        </p:spPr>
        <p:txBody>
          <a:bodyPr wrap="none" lIns="80520" tIns="40258" rIns="80520" bIns="40258" anchor="ctr"/>
          <a:lstStyle/>
          <a:p>
            <a:endParaRPr lang="it-IT" sz="900" dirty="0"/>
          </a:p>
        </p:txBody>
      </p:sp>
      <p:sp>
        <p:nvSpPr>
          <p:cNvPr id="39951" name="AutoShape 17"/>
          <p:cNvSpPr>
            <a:spLocks noChangeArrowheads="1"/>
          </p:cNvSpPr>
          <p:nvPr/>
        </p:nvSpPr>
        <p:spPr bwMode="auto">
          <a:xfrm>
            <a:off x="7400925" y="1066806"/>
            <a:ext cx="609600" cy="152400"/>
          </a:xfrm>
          <a:prstGeom prst="roundRect">
            <a:avLst>
              <a:gd name="adj" fmla="val 16667"/>
            </a:avLst>
          </a:prstGeom>
          <a:noFill/>
          <a:ln w="12700" algn="ctr">
            <a:solidFill>
              <a:schemeClr val="tx1"/>
            </a:solidFill>
            <a:round/>
            <a:headEnd/>
            <a:tailEnd/>
          </a:ln>
        </p:spPr>
        <p:txBody>
          <a:bodyPr wrap="none" lIns="80520" tIns="40258" rIns="80520" bIns="40258" anchor="ctr"/>
          <a:lstStyle/>
          <a:p>
            <a:pPr eaLnBrk="0" hangingPunct="0">
              <a:lnSpc>
                <a:spcPct val="70000"/>
              </a:lnSpc>
              <a:spcBef>
                <a:spcPct val="50000"/>
              </a:spcBef>
            </a:pPr>
            <a:r>
              <a:rPr lang="it-IT" sz="800" b="1" dirty="0">
                <a:solidFill>
                  <a:srgbClr val="000099"/>
                </a:solidFill>
              </a:rPr>
              <a:t>Preposti</a:t>
            </a:r>
            <a:endParaRPr lang="it-IT" sz="1000" dirty="0"/>
          </a:p>
        </p:txBody>
      </p:sp>
      <p:sp>
        <p:nvSpPr>
          <p:cNvPr id="39952" name="AutoShape 18"/>
          <p:cNvSpPr>
            <a:spLocks noChangeArrowheads="1"/>
          </p:cNvSpPr>
          <p:nvPr/>
        </p:nvSpPr>
        <p:spPr bwMode="auto">
          <a:xfrm>
            <a:off x="7370763" y="609618"/>
            <a:ext cx="685800" cy="207963"/>
          </a:xfrm>
          <a:prstGeom prst="roundRect">
            <a:avLst>
              <a:gd name="adj" fmla="val 16667"/>
            </a:avLst>
          </a:prstGeom>
          <a:noFill/>
          <a:ln w="12700" algn="ctr">
            <a:solidFill>
              <a:schemeClr val="tx1"/>
            </a:solidFill>
            <a:round/>
            <a:headEnd/>
            <a:tailEnd/>
          </a:ln>
        </p:spPr>
        <p:txBody>
          <a:bodyPr wrap="none" lIns="80520" tIns="40258" rIns="80520" bIns="40258" anchor="ctr"/>
          <a:lstStyle/>
          <a:p>
            <a:pPr>
              <a:lnSpc>
                <a:spcPct val="150000"/>
              </a:lnSpc>
              <a:spcBef>
                <a:spcPct val="40000"/>
              </a:spcBef>
              <a:buSzPct val="100000"/>
              <a:buFont typeface="Verdana" pitchFamily="34" charset="0"/>
              <a:buNone/>
            </a:pPr>
            <a:r>
              <a:rPr lang="it-IT" sz="800" b="1" dirty="0">
                <a:solidFill>
                  <a:srgbClr val="000099"/>
                </a:solidFill>
              </a:rPr>
              <a:t>Dirigenti</a:t>
            </a:r>
          </a:p>
        </p:txBody>
      </p:sp>
      <p:sp>
        <p:nvSpPr>
          <p:cNvPr id="39953" name="AutoShape 19"/>
          <p:cNvSpPr>
            <a:spLocks noChangeArrowheads="1"/>
          </p:cNvSpPr>
          <p:nvPr/>
        </p:nvSpPr>
        <p:spPr bwMode="auto">
          <a:xfrm>
            <a:off x="7280278" y="1511318"/>
            <a:ext cx="873125" cy="220663"/>
          </a:xfrm>
          <a:prstGeom prst="roundRect">
            <a:avLst>
              <a:gd name="adj" fmla="val 16667"/>
            </a:avLst>
          </a:prstGeom>
          <a:noFill/>
          <a:ln w="12700" algn="ctr">
            <a:solidFill>
              <a:schemeClr val="tx1"/>
            </a:solidFill>
            <a:round/>
            <a:headEnd/>
            <a:tailEnd/>
          </a:ln>
        </p:spPr>
        <p:txBody>
          <a:bodyPr wrap="none" lIns="80520" tIns="40258" rIns="80520" bIns="40258" anchor="ctr"/>
          <a:lstStyle/>
          <a:p>
            <a:pPr>
              <a:lnSpc>
                <a:spcPct val="150000"/>
              </a:lnSpc>
              <a:spcBef>
                <a:spcPct val="40000"/>
              </a:spcBef>
              <a:buSzPct val="100000"/>
              <a:buFont typeface="Verdana" pitchFamily="34" charset="0"/>
              <a:buNone/>
            </a:pPr>
            <a:r>
              <a:rPr lang="it-IT" sz="700" b="1" dirty="0">
                <a:solidFill>
                  <a:srgbClr val="000099"/>
                </a:solidFill>
              </a:rPr>
              <a:t>Lavoratori</a:t>
            </a:r>
          </a:p>
        </p:txBody>
      </p:sp>
      <p:sp>
        <p:nvSpPr>
          <p:cNvPr id="39954" name="AutoShape 20"/>
          <p:cNvSpPr>
            <a:spLocks noChangeArrowheads="1"/>
          </p:cNvSpPr>
          <p:nvPr/>
        </p:nvSpPr>
        <p:spPr bwMode="auto">
          <a:xfrm rot="10800000">
            <a:off x="8707438" y="588963"/>
            <a:ext cx="76200" cy="762000"/>
          </a:xfrm>
          <a:prstGeom prst="downArrow">
            <a:avLst>
              <a:gd name="adj1" fmla="val 35852"/>
              <a:gd name="adj2" fmla="val 192731"/>
            </a:avLst>
          </a:prstGeom>
          <a:noFill/>
          <a:ln w="19050" algn="ctr">
            <a:solidFill>
              <a:schemeClr val="bg2"/>
            </a:solidFill>
            <a:miter lim="800000"/>
            <a:headEnd/>
            <a:tailEnd/>
          </a:ln>
        </p:spPr>
        <p:txBody>
          <a:bodyPr wrap="none" lIns="80520" tIns="40258" rIns="80520" bIns="40258" anchor="ctr"/>
          <a:lstStyle/>
          <a:p>
            <a:endParaRPr lang="it-IT" sz="900" dirty="0"/>
          </a:p>
        </p:txBody>
      </p:sp>
      <p:sp>
        <p:nvSpPr>
          <p:cNvPr id="39955" name="AutoShape 21"/>
          <p:cNvSpPr>
            <a:spLocks noChangeArrowheads="1"/>
          </p:cNvSpPr>
          <p:nvPr/>
        </p:nvSpPr>
        <p:spPr bwMode="auto">
          <a:xfrm rot="9182892">
            <a:off x="8393113" y="600075"/>
            <a:ext cx="88900" cy="831850"/>
          </a:xfrm>
          <a:prstGeom prst="downArrow">
            <a:avLst>
              <a:gd name="adj1" fmla="val 35852"/>
              <a:gd name="adj2" fmla="val 268758"/>
            </a:avLst>
          </a:prstGeom>
          <a:noFill/>
          <a:ln w="19050" algn="ctr">
            <a:solidFill>
              <a:schemeClr val="bg2"/>
            </a:solidFill>
            <a:miter lim="800000"/>
            <a:headEnd/>
            <a:tailEnd/>
          </a:ln>
        </p:spPr>
        <p:txBody>
          <a:bodyPr wrap="none" lIns="80520" tIns="40258" rIns="80520" bIns="40258" anchor="ctr"/>
          <a:lstStyle/>
          <a:p>
            <a:endParaRPr lang="it-IT" sz="900" dirty="0"/>
          </a:p>
        </p:txBody>
      </p:sp>
      <p:sp>
        <p:nvSpPr>
          <p:cNvPr id="39956" name="AutoShape 22"/>
          <p:cNvSpPr>
            <a:spLocks noChangeArrowheads="1"/>
          </p:cNvSpPr>
          <p:nvPr/>
        </p:nvSpPr>
        <p:spPr bwMode="auto">
          <a:xfrm>
            <a:off x="6705600" y="1071581"/>
            <a:ext cx="609600" cy="300037"/>
          </a:xfrm>
          <a:prstGeom prst="roundRect">
            <a:avLst>
              <a:gd name="adj" fmla="val 16667"/>
            </a:avLst>
          </a:prstGeom>
          <a:noFill/>
          <a:ln w="12700" algn="ctr">
            <a:solidFill>
              <a:schemeClr val="tx1"/>
            </a:solidFill>
            <a:round/>
            <a:headEnd/>
            <a:tailEnd/>
          </a:ln>
        </p:spPr>
        <p:txBody>
          <a:bodyPr wrap="none" lIns="80520" tIns="40258" rIns="80520" bIns="40258" anchor="ctr"/>
          <a:lstStyle/>
          <a:p>
            <a:pPr eaLnBrk="0" hangingPunct="0">
              <a:lnSpc>
                <a:spcPct val="150000"/>
              </a:lnSpc>
              <a:buSzPct val="100000"/>
            </a:pPr>
            <a:r>
              <a:rPr lang="it-IT" sz="600" dirty="0">
                <a:solidFill>
                  <a:srgbClr val="000099"/>
                </a:solidFill>
              </a:rPr>
              <a:t>primo</a:t>
            </a:r>
          </a:p>
          <a:p>
            <a:pPr eaLnBrk="0" hangingPunct="0">
              <a:buSzPct val="100000"/>
            </a:pPr>
            <a:r>
              <a:rPr lang="it-IT" sz="600" dirty="0">
                <a:solidFill>
                  <a:srgbClr val="000099"/>
                </a:solidFill>
              </a:rPr>
              <a:t>soccorso</a:t>
            </a:r>
          </a:p>
        </p:txBody>
      </p:sp>
      <p:sp>
        <p:nvSpPr>
          <p:cNvPr id="39957" name="AutoShape 23"/>
          <p:cNvSpPr>
            <a:spLocks noChangeArrowheads="1"/>
          </p:cNvSpPr>
          <p:nvPr/>
        </p:nvSpPr>
        <p:spPr bwMode="auto">
          <a:xfrm>
            <a:off x="6091238" y="1076325"/>
            <a:ext cx="538162" cy="285750"/>
          </a:xfrm>
          <a:prstGeom prst="roundRect">
            <a:avLst>
              <a:gd name="adj" fmla="val 16667"/>
            </a:avLst>
          </a:prstGeom>
          <a:noFill/>
          <a:ln w="12700" algn="ctr">
            <a:solidFill>
              <a:schemeClr val="tx1"/>
            </a:solidFill>
            <a:round/>
            <a:headEnd/>
            <a:tailEnd/>
          </a:ln>
        </p:spPr>
        <p:txBody>
          <a:bodyPr wrap="none" lIns="80520" tIns="40258" rIns="80520" bIns="40258" anchor="ctr"/>
          <a:lstStyle/>
          <a:p>
            <a:pPr eaLnBrk="0" hangingPunct="0">
              <a:lnSpc>
                <a:spcPct val="150000"/>
              </a:lnSpc>
              <a:spcBef>
                <a:spcPct val="40000"/>
              </a:spcBef>
              <a:buSzPct val="100000"/>
              <a:buFont typeface="Verdana" pitchFamily="34" charset="0"/>
              <a:buNone/>
            </a:pPr>
            <a:r>
              <a:rPr lang="it-IT" sz="800" b="1" dirty="0">
                <a:solidFill>
                  <a:srgbClr val="000099"/>
                </a:solidFill>
              </a:rPr>
              <a:t>SGS</a:t>
            </a:r>
          </a:p>
        </p:txBody>
      </p:sp>
      <p:sp>
        <p:nvSpPr>
          <p:cNvPr id="39958" name="AutoShape 14"/>
          <p:cNvSpPr>
            <a:spLocks noChangeArrowheads="1"/>
          </p:cNvSpPr>
          <p:nvPr/>
        </p:nvSpPr>
        <p:spPr bwMode="auto">
          <a:xfrm>
            <a:off x="7645400" y="411163"/>
            <a:ext cx="127000" cy="163512"/>
          </a:xfrm>
          <a:prstGeom prst="downArrow">
            <a:avLst>
              <a:gd name="adj1" fmla="val 40833"/>
              <a:gd name="adj2" fmla="val 53002"/>
            </a:avLst>
          </a:prstGeom>
          <a:noFill/>
          <a:ln w="19050" algn="ctr">
            <a:solidFill>
              <a:schemeClr val="tx1"/>
            </a:solidFill>
            <a:miter lim="800000"/>
            <a:headEnd/>
            <a:tailEnd/>
          </a:ln>
        </p:spPr>
        <p:txBody>
          <a:bodyPr wrap="none" lIns="80520" tIns="40258" rIns="80520" bIns="40258" anchor="ctr"/>
          <a:lstStyle/>
          <a:p>
            <a:endParaRPr lang="it-IT" sz="900" dirty="0"/>
          </a:p>
        </p:txBody>
      </p:sp>
      <p:sp>
        <p:nvSpPr>
          <p:cNvPr id="39959" name="AutoShape 14"/>
          <p:cNvSpPr>
            <a:spLocks noChangeArrowheads="1"/>
          </p:cNvSpPr>
          <p:nvPr/>
        </p:nvSpPr>
        <p:spPr bwMode="auto">
          <a:xfrm>
            <a:off x="7640641" y="1254143"/>
            <a:ext cx="127000" cy="163513"/>
          </a:xfrm>
          <a:prstGeom prst="downArrow">
            <a:avLst>
              <a:gd name="adj1" fmla="val 40833"/>
              <a:gd name="adj2" fmla="val 53002"/>
            </a:avLst>
          </a:prstGeom>
          <a:noFill/>
          <a:ln w="19050" algn="ctr">
            <a:solidFill>
              <a:schemeClr val="tx1"/>
            </a:solidFill>
            <a:miter lim="800000"/>
            <a:headEnd/>
            <a:tailEnd/>
          </a:ln>
        </p:spPr>
        <p:txBody>
          <a:bodyPr wrap="none" lIns="80520" tIns="40258" rIns="80520" bIns="40258" anchor="ctr"/>
          <a:lstStyle/>
          <a:p>
            <a:endParaRPr lang="it-IT" sz="900" dirty="0"/>
          </a:p>
        </p:txBody>
      </p:sp>
      <p:sp>
        <p:nvSpPr>
          <p:cNvPr id="24" name="Rectangle 2"/>
          <p:cNvSpPr txBox="1">
            <a:spLocks noChangeArrowheads="1"/>
          </p:cNvSpPr>
          <p:nvPr/>
        </p:nvSpPr>
        <p:spPr bwMode="auto">
          <a:xfrm>
            <a:off x="1043608" y="5589240"/>
            <a:ext cx="7772400" cy="977900"/>
          </a:xfrm>
          <a:prstGeom prst="rect">
            <a:avLst/>
          </a:prstGeom>
          <a:noFill/>
          <a:ln w="12700">
            <a:noFill/>
            <a:miter lim="800000"/>
            <a:headEnd/>
            <a:tailEnd/>
          </a:ln>
        </p:spPr>
        <p:txBody>
          <a:bodyPr vert="horz" wrap="square" lIns="49276" tIns="49276" rIns="88696" bIns="49276" numCol="1" anchor="b" anchorCtr="0" compatLnSpc="1">
            <a:prstTxWarp prst="textNoShape">
              <a:avLst/>
            </a:prstTxWarp>
          </a:bodyPr>
          <a:lstStyle/>
          <a:p>
            <a:pPr marL="38038" marR="0" lvl="0" indent="-38038" algn="ctr" defTabSz="887573" rtl="0" eaLnBrk="1" fontAlgn="base" latinLnBrk="0" hangingPunct="1">
              <a:lnSpc>
                <a:spcPct val="100000"/>
              </a:lnSpc>
              <a:spcBef>
                <a:spcPct val="0"/>
              </a:spcBef>
              <a:spcAft>
                <a:spcPct val="0"/>
              </a:spcAft>
              <a:buClrTx/>
              <a:buSzTx/>
              <a:buFontTx/>
              <a:buNone/>
              <a:tabLst/>
              <a:defRPr/>
            </a:pPr>
            <a:r>
              <a:rPr kumimoji="0" lang="it-IT" sz="2100" b="1" i="0" u="none" strike="noStrike" kern="0" cap="none" spc="0" normalizeH="0" baseline="0" noProof="0" smtClean="0">
                <a:ln>
                  <a:noFill/>
                </a:ln>
                <a:solidFill>
                  <a:schemeClr val="tx1"/>
                </a:solidFill>
                <a:effectLst/>
                <a:uLnTx/>
                <a:uFillTx/>
                <a:latin typeface="+mj-lt"/>
                <a:ea typeface="+mj-ea"/>
                <a:cs typeface="ヒラギノ角ゴ Pro W6"/>
              </a:rPr>
              <a:t>“Culpa </a:t>
            </a:r>
            <a:r>
              <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rPr>
              <a:t>in </a:t>
            </a:r>
            <a:r>
              <a:rPr kumimoji="0" lang="it-IT" sz="2100" b="1" i="0" u="none" strike="noStrike" kern="0" cap="none" spc="0" normalizeH="0" baseline="0" noProof="0" dirty="0" err="1" smtClean="0">
                <a:ln>
                  <a:noFill/>
                </a:ln>
                <a:solidFill>
                  <a:schemeClr val="tx1"/>
                </a:solidFill>
                <a:effectLst/>
                <a:uLnTx/>
                <a:uFillTx/>
                <a:latin typeface="+mj-lt"/>
                <a:ea typeface="+mj-ea"/>
                <a:cs typeface="ヒラギノ角ゴ Pro W6"/>
              </a:rPr>
              <a:t>eligendo</a:t>
            </a:r>
            <a:r>
              <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rPr>
              <a:t> e vigilando”</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it-IT" smtClean="0"/>
              <a:t>Dirigente delegato</a:t>
            </a:r>
          </a:p>
        </p:txBody>
      </p:sp>
      <p:sp>
        <p:nvSpPr>
          <p:cNvPr id="40963" name="Rectangle 3"/>
          <p:cNvSpPr>
            <a:spLocks noGrp="1" noChangeArrowheads="1"/>
          </p:cNvSpPr>
          <p:nvPr>
            <p:ph type="body" idx="1"/>
          </p:nvPr>
        </p:nvSpPr>
        <p:spPr>
          <a:xfrm>
            <a:off x="1981200" y="2590800"/>
            <a:ext cx="6781800" cy="2286000"/>
          </a:xfrm>
        </p:spPr>
        <p:txBody>
          <a:bodyPr/>
          <a:lstStyle/>
          <a:p>
            <a:pPr algn="ctr" eaLnBrk="1" hangingPunct="1">
              <a:spcBef>
                <a:spcPct val="50000"/>
              </a:spcBef>
            </a:pPr>
            <a:r>
              <a:rPr lang="it-IT" b="1" dirty="0" smtClean="0">
                <a:solidFill>
                  <a:srgbClr val="FF6600"/>
                </a:solidFill>
              </a:rPr>
              <a:t>“persona che, in ragione delle competenze professionali e di poteri gerarchici e funzionali adeguati alla natura dell’incarico conferitogli, </a:t>
            </a:r>
            <a:r>
              <a:rPr lang="it-IT" b="1" dirty="0" smtClean="0">
                <a:solidFill>
                  <a:srgbClr val="FF0000"/>
                </a:solidFill>
              </a:rPr>
              <a:t>attua le direttive del datore di lavoro organizzando l’attività lavorativa e vigilando su di essa</a:t>
            </a:r>
            <a:r>
              <a:rPr lang="it-IT" b="1" dirty="0" smtClean="0">
                <a:solidFill>
                  <a:srgbClr val="FF6600"/>
                </a:solidFill>
              </a:rPr>
              <a:t>”</a:t>
            </a:r>
          </a:p>
          <a:p>
            <a:pPr algn="ctr" eaLnBrk="1" hangingPunct="1">
              <a:spcBef>
                <a:spcPct val="50000"/>
              </a:spcBef>
            </a:pPr>
            <a:endParaRPr lang="it-IT" b="1" dirty="0" smtClean="0">
              <a:solidFill>
                <a:srgbClr val="FF6600"/>
              </a:solidFill>
            </a:endParaRPr>
          </a:p>
          <a:p>
            <a:pPr algn="ctr" eaLnBrk="1" hangingPunct="1">
              <a:spcBef>
                <a:spcPct val="50000"/>
              </a:spcBef>
            </a:pPr>
            <a:r>
              <a:rPr lang="it-IT" sz="1400" b="1" dirty="0" smtClean="0"/>
              <a:t>Gli altri obblighi del </a:t>
            </a:r>
            <a:r>
              <a:rPr lang="it-IT" sz="1400" b="1" dirty="0" err="1" smtClean="0"/>
              <a:t>DL</a:t>
            </a:r>
            <a:r>
              <a:rPr lang="it-IT" sz="1400" b="1" dirty="0" smtClean="0"/>
              <a:t> (art.18) sono da lui potenzialmente delegabili.</a:t>
            </a:r>
          </a:p>
          <a:p>
            <a:pPr eaLnBrk="1" hangingPunct="1"/>
            <a:endParaRPr lang="it-IT" b="1" dirty="0" smtClean="0"/>
          </a:p>
        </p:txBody>
      </p:sp>
      <p:sp>
        <p:nvSpPr>
          <p:cNvPr id="40964" name="AutoShape 4"/>
          <p:cNvSpPr>
            <a:spLocks noChangeArrowheads="1"/>
          </p:cNvSpPr>
          <p:nvPr/>
        </p:nvSpPr>
        <p:spPr bwMode="auto">
          <a:xfrm rot="10800000" flipH="1">
            <a:off x="6705600" y="492125"/>
            <a:ext cx="228600" cy="152400"/>
          </a:xfrm>
          <a:prstGeom prst="downArrow">
            <a:avLst>
              <a:gd name="adj1" fmla="val 34926"/>
              <a:gd name="adj2" fmla="val 56028"/>
            </a:avLst>
          </a:prstGeom>
          <a:noFill/>
          <a:ln w="12700" algn="ctr">
            <a:solidFill>
              <a:schemeClr val="tx1"/>
            </a:solidFill>
            <a:round/>
            <a:headEnd/>
            <a:tailEnd/>
          </a:ln>
        </p:spPr>
        <p:txBody>
          <a:bodyPr wrap="none" lIns="80520" tIns="40258" rIns="80520" bIns="40258" anchor="ctr"/>
          <a:lstStyle/>
          <a:p>
            <a:pPr>
              <a:lnSpc>
                <a:spcPct val="150000"/>
              </a:lnSpc>
              <a:spcBef>
                <a:spcPct val="40000"/>
              </a:spcBef>
              <a:buSzPct val="100000"/>
            </a:pPr>
            <a:endParaRPr lang="it-IT" sz="800" b="1" dirty="0">
              <a:solidFill>
                <a:srgbClr val="000099"/>
              </a:solidFill>
            </a:endParaRPr>
          </a:p>
        </p:txBody>
      </p:sp>
      <p:sp>
        <p:nvSpPr>
          <p:cNvPr id="40965" name="Rectangle 7"/>
          <p:cNvSpPr>
            <a:spLocks noChangeArrowheads="1"/>
          </p:cNvSpPr>
          <p:nvPr/>
        </p:nvSpPr>
        <p:spPr bwMode="auto">
          <a:xfrm>
            <a:off x="6518275" y="709613"/>
            <a:ext cx="584200" cy="204787"/>
          </a:xfrm>
          <a:prstGeom prst="rect">
            <a:avLst/>
          </a:prstGeom>
          <a:noFill/>
          <a:ln w="12700" algn="ctr">
            <a:solidFill>
              <a:schemeClr val="tx1"/>
            </a:solidFill>
            <a:round/>
            <a:headEnd/>
            <a:tailEnd/>
          </a:ln>
        </p:spPr>
        <p:txBody>
          <a:bodyPr wrap="none" lIns="80520" tIns="40258" rIns="80520" bIns="40258" anchor="ctr"/>
          <a:lstStyle/>
          <a:p>
            <a:pPr eaLnBrk="0" hangingPunct="0">
              <a:lnSpc>
                <a:spcPct val="150000"/>
              </a:lnSpc>
              <a:spcBef>
                <a:spcPct val="40000"/>
              </a:spcBef>
              <a:buSzPct val="100000"/>
            </a:pPr>
            <a:r>
              <a:rPr lang="it-IT" sz="800" b="1" dirty="0">
                <a:solidFill>
                  <a:srgbClr val="000099"/>
                </a:solidFill>
              </a:rPr>
              <a:t>ASPP</a:t>
            </a:r>
          </a:p>
        </p:txBody>
      </p:sp>
      <p:sp>
        <p:nvSpPr>
          <p:cNvPr id="68" name="Oval 8"/>
          <p:cNvSpPr>
            <a:spLocks noChangeArrowheads="1"/>
          </p:cNvSpPr>
          <p:nvPr/>
        </p:nvSpPr>
        <p:spPr bwMode="auto">
          <a:xfrm>
            <a:off x="8458200" y="1482726"/>
            <a:ext cx="609600" cy="304800"/>
          </a:xfrm>
          <a:prstGeom prst="ellipse">
            <a:avLst/>
          </a:prstGeom>
          <a:noFill/>
          <a:ln w="12700" algn="ctr">
            <a:solidFill>
              <a:schemeClr val="bg2"/>
            </a:solidFill>
            <a:round/>
            <a:headEnd/>
            <a:tailEnd/>
          </a:ln>
          <a:effectLst/>
        </p:spPr>
        <p:txBody>
          <a:bodyPr lIns="80520" tIns="40258" rIns="80520" bIns="40258" anchor="ctr"/>
          <a:lstStyle/>
          <a:p>
            <a:pPr eaLnBrk="0" hangingPunct="0">
              <a:lnSpc>
                <a:spcPct val="85000"/>
              </a:lnSpc>
              <a:defRPr/>
            </a:pPr>
            <a:r>
              <a:rPr lang="it-IT" sz="900" b="1" dirty="0">
                <a:effectLst>
                  <a:outerShdw blurRad="38100" dist="38100" dir="2700000" algn="tl">
                    <a:srgbClr val="C0C0C0"/>
                  </a:outerShdw>
                </a:effectLst>
                <a:ea typeface="+mn-ea"/>
                <a:cs typeface="+mn-cs"/>
              </a:rPr>
              <a:t>RLS</a:t>
            </a:r>
            <a:endParaRPr lang="it-IT" sz="1100" dirty="0">
              <a:ea typeface="+mn-ea"/>
              <a:cs typeface="+mn-cs"/>
            </a:endParaRPr>
          </a:p>
        </p:txBody>
      </p:sp>
      <p:sp>
        <p:nvSpPr>
          <p:cNvPr id="69" name="AutoShape 9"/>
          <p:cNvSpPr>
            <a:spLocks noChangeArrowheads="1"/>
          </p:cNvSpPr>
          <p:nvPr/>
        </p:nvSpPr>
        <p:spPr bwMode="auto">
          <a:xfrm rot="10800000">
            <a:off x="8305800" y="152404"/>
            <a:ext cx="635000" cy="355600"/>
          </a:xfrm>
          <a:prstGeom prst="homePlate">
            <a:avLst>
              <a:gd name="adj" fmla="val 31291"/>
            </a:avLst>
          </a:prstGeom>
          <a:noFill/>
          <a:ln w="12700" algn="ctr">
            <a:solidFill>
              <a:schemeClr val="bg2"/>
            </a:solidFill>
            <a:miter lim="800000"/>
            <a:headEnd/>
            <a:tailEnd/>
          </a:ln>
          <a:effectLst/>
        </p:spPr>
        <p:txBody>
          <a:bodyPr rot="10800000" wrap="none" lIns="80520" tIns="40258" rIns="80520" bIns="40258" anchor="ctr"/>
          <a:lstStyle/>
          <a:p>
            <a:pPr eaLnBrk="0" hangingPunct="0">
              <a:defRPr/>
            </a:pPr>
            <a:r>
              <a:rPr lang="it-IT" sz="900" b="1" dirty="0">
                <a:effectLst>
                  <a:outerShdw blurRad="38100" dist="38100" dir="2700000" algn="tl">
                    <a:srgbClr val="C0C0C0"/>
                  </a:outerShdw>
                </a:effectLst>
                <a:ea typeface="+mn-ea"/>
                <a:cs typeface="+mn-cs"/>
              </a:rPr>
              <a:t>MC</a:t>
            </a:r>
          </a:p>
        </p:txBody>
      </p:sp>
      <p:sp>
        <p:nvSpPr>
          <p:cNvPr id="40968" name="AutoShape 10"/>
          <p:cNvSpPr>
            <a:spLocks noChangeArrowheads="1"/>
          </p:cNvSpPr>
          <p:nvPr/>
        </p:nvSpPr>
        <p:spPr bwMode="auto">
          <a:xfrm>
            <a:off x="6523041" y="152402"/>
            <a:ext cx="585787" cy="304800"/>
          </a:xfrm>
          <a:prstGeom prst="homePlate">
            <a:avLst>
              <a:gd name="adj" fmla="val 29202"/>
            </a:avLst>
          </a:prstGeom>
          <a:noFill/>
          <a:ln w="12700" algn="ctr">
            <a:solidFill>
              <a:schemeClr val="tx1"/>
            </a:solidFill>
            <a:round/>
            <a:headEnd/>
            <a:tailEnd/>
          </a:ln>
        </p:spPr>
        <p:txBody>
          <a:bodyPr wrap="none" lIns="80520" tIns="40258" rIns="80520" bIns="40258" anchor="ctr"/>
          <a:lstStyle/>
          <a:p>
            <a:pPr>
              <a:lnSpc>
                <a:spcPct val="150000"/>
              </a:lnSpc>
              <a:spcBef>
                <a:spcPct val="40000"/>
              </a:spcBef>
              <a:buSzPct val="100000"/>
            </a:pPr>
            <a:r>
              <a:rPr lang="it-IT" sz="800" b="1" dirty="0">
                <a:solidFill>
                  <a:srgbClr val="000099"/>
                </a:solidFill>
              </a:rPr>
              <a:t>RSPP</a:t>
            </a:r>
          </a:p>
        </p:txBody>
      </p:sp>
      <p:sp>
        <p:nvSpPr>
          <p:cNvPr id="40969" name="AutoShape 11"/>
          <p:cNvSpPr>
            <a:spLocks noChangeArrowheads="1"/>
          </p:cNvSpPr>
          <p:nvPr/>
        </p:nvSpPr>
        <p:spPr bwMode="auto">
          <a:xfrm>
            <a:off x="7183456" y="209550"/>
            <a:ext cx="1062037" cy="171450"/>
          </a:xfrm>
          <a:prstGeom prst="roundRect">
            <a:avLst>
              <a:gd name="adj" fmla="val 16667"/>
            </a:avLst>
          </a:prstGeom>
          <a:noFill/>
          <a:ln w="12700" algn="ctr">
            <a:solidFill>
              <a:schemeClr val="tx1"/>
            </a:solidFill>
            <a:round/>
            <a:headEnd/>
            <a:tailEnd/>
          </a:ln>
        </p:spPr>
        <p:txBody>
          <a:bodyPr wrap="none" lIns="80520" tIns="40258" rIns="80520" bIns="40258" anchor="ctr"/>
          <a:lstStyle/>
          <a:p>
            <a:pPr eaLnBrk="0" hangingPunct="0">
              <a:lnSpc>
                <a:spcPct val="70000"/>
              </a:lnSpc>
              <a:spcBef>
                <a:spcPct val="50000"/>
              </a:spcBef>
              <a:buSzPct val="100000"/>
            </a:pPr>
            <a:r>
              <a:rPr lang="it-IT" sz="800" b="1" dirty="0">
                <a:solidFill>
                  <a:srgbClr val="000099"/>
                </a:solidFill>
              </a:rPr>
              <a:t>Datore di Lavoro</a:t>
            </a:r>
          </a:p>
        </p:txBody>
      </p:sp>
      <p:sp>
        <p:nvSpPr>
          <p:cNvPr id="40970" name="AutoShape 12"/>
          <p:cNvSpPr>
            <a:spLocks noChangeArrowheads="1"/>
          </p:cNvSpPr>
          <p:nvPr/>
        </p:nvSpPr>
        <p:spPr bwMode="auto">
          <a:xfrm rot="10800000" flipV="1">
            <a:off x="6583363" y="1417638"/>
            <a:ext cx="609600" cy="2286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7162 h 21600"/>
              <a:gd name="T20" fmla="*/ 2012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053" y="0"/>
                </a:moveTo>
                <a:lnTo>
                  <a:pt x="14506" y="11781"/>
                </a:lnTo>
                <a:lnTo>
                  <a:pt x="15986" y="11781"/>
                </a:lnTo>
                <a:lnTo>
                  <a:pt x="15986" y="17162"/>
                </a:lnTo>
                <a:lnTo>
                  <a:pt x="0" y="17162"/>
                </a:lnTo>
                <a:lnTo>
                  <a:pt x="0" y="21600"/>
                </a:lnTo>
                <a:lnTo>
                  <a:pt x="20120" y="21600"/>
                </a:lnTo>
                <a:lnTo>
                  <a:pt x="20120" y="11781"/>
                </a:lnTo>
                <a:lnTo>
                  <a:pt x="21600" y="11781"/>
                </a:lnTo>
                <a:close/>
              </a:path>
            </a:pathLst>
          </a:custGeom>
          <a:noFill/>
          <a:ln w="12700" algn="ctr">
            <a:solidFill>
              <a:schemeClr val="tx1"/>
            </a:solidFill>
            <a:round/>
            <a:headEnd/>
            <a:tailEnd/>
          </a:ln>
        </p:spPr>
        <p:txBody>
          <a:bodyPr wrap="none" lIns="80520" tIns="40258" rIns="80520" bIns="40258" anchor="ctr"/>
          <a:lstStyle/>
          <a:p>
            <a:endParaRPr lang="it-IT"/>
          </a:p>
        </p:txBody>
      </p:sp>
      <p:sp>
        <p:nvSpPr>
          <p:cNvPr id="40971" name="AutoShape 14"/>
          <p:cNvSpPr>
            <a:spLocks noChangeArrowheads="1"/>
          </p:cNvSpPr>
          <p:nvPr/>
        </p:nvSpPr>
        <p:spPr bwMode="auto">
          <a:xfrm>
            <a:off x="7645400" y="847743"/>
            <a:ext cx="127000" cy="163513"/>
          </a:xfrm>
          <a:prstGeom prst="downArrow">
            <a:avLst>
              <a:gd name="adj1" fmla="val 40833"/>
              <a:gd name="adj2" fmla="val 53002"/>
            </a:avLst>
          </a:prstGeom>
          <a:noFill/>
          <a:ln w="19050" algn="ctr">
            <a:solidFill>
              <a:schemeClr val="tx1"/>
            </a:solidFill>
            <a:miter lim="800000"/>
            <a:headEnd/>
            <a:tailEnd/>
          </a:ln>
        </p:spPr>
        <p:txBody>
          <a:bodyPr wrap="none" lIns="80520" tIns="40258" rIns="80520" bIns="40258" anchor="ctr"/>
          <a:lstStyle/>
          <a:p>
            <a:endParaRPr lang="it-IT" sz="900" dirty="0"/>
          </a:p>
        </p:txBody>
      </p:sp>
      <p:sp>
        <p:nvSpPr>
          <p:cNvPr id="40972" name="AutoShape 16"/>
          <p:cNvSpPr>
            <a:spLocks noChangeArrowheads="1"/>
          </p:cNvSpPr>
          <p:nvPr/>
        </p:nvSpPr>
        <p:spPr bwMode="auto">
          <a:xfrm rot="-5400000">
            <a:off x="8216918" y="1582738"/>
            <a:ext cx="136525" cy="152400"/>
          </a:xfrm>
          <a:prstGeom prst="downArrow">
            <a:avLst>
              <a:gd name="adj1" fmla="val 40833"/>
              <a:gd name="adj2" fmla="val 52941"/>
            </a:avLst>
          </a:prstGeom>
          <a:noFill/>
          <a:ln w="19050" algn="ctr">
            <a:solidFill>
              <a:schemeClr val="bg2"/>
            </a:solidFill>
            <a:miter lim="800000"/>
            <a:headEnd/>
            <a:tailEnd/>
          </a:ln>
        </p:spPr>
        <p:txBody>
          <a:bodyPr wrap="none" lIns="80520" tIns="40258" rIns="80520" bIns="40258" anchor="ctr"/>
          <a:lstStyle/>
          <a:p>
            <a:endParaRPr lang="it-IT" sz="900" dirty="0"/>
          </a:p>
        </p:txBody>
      </p:sp>
      <p:sp>
        <p:nvSpPr>
          <p:cNvPr id="40973" name="AutoShape 17"/>
          <p:cNvSpPr>
            <a:spLocks noChangeArrowheads="1"/>
          </p:cNvSpPr>
          <p:nvPr/>
        </p:nvSpPr>
        <p:spPr bwMode="auto">
          <a:xfrm>
            <a:off x="7400925" y="1066806"/>
            <a:ext cx="609600" cy="152400"/>
          </a:xfrm>
          <a:prstGeom prst="roundRect">
            <a:avLst>
              <a:gd name="adj" fmla="val 16667"/>
            </a:avLst>
          </a:prstGeom>
          <a:noFill/>
          <a:ln w="12700" algn="ctr">
            <a:solidFill>
              <a:schemeClr val="tx1"/>
            </a:solidFill>
            <a:round/>
            <a:headEnd/>
            <a:tailEnd/>
          </a:ln>
        </p:spPr>
        <p:txBody>
          <a:bodyPr wrap="none" lIns="80520" tIns="40258" rIns="80520" bIns="40258" anchor="ctr"/>
          <a:lstStyle/>
          <a:p>
            <a:pPr eaLnBrk="0" hangingPunct="0">
              <a:lnSpc>
                <a:spcPct val="70000"/>
              </a:lnSpc>
              <a:spcBef>
                <a:spcPct val="50000"/>
              </a:spcBef>
            </a:pPr>
            <a:r>
              <a:rPr lang="it-IT" sz="800" b="1" dirty="0">
                <a:solidFill>
                  <a:srgbClr val="000099"/>
                </a:solidFill>
              </a:rPr>
              <a:t>Preposti</a:t>
            </a:r>
            <a:endParaRPr lang="it-IT" sz="1000" dirty="0"/>
          </a:p>
        </p:txBody>
      </p:sp>
      <p:sp>
        <p:nvSpPr>
          <p:cNvPr id="76" name="AutoShape 18"/>
          <p:cNvSpPr>
            <a:spLocks noChangeArrowheads="1"/>
          </p:cNvSpPr>
          <p:nvPr/>
        </p:nvSpPr>
        <p:spPr bwMode="auto">
          <a:xfrm>
            <a:off x="7370763" y="609618"/>
            <a:ext cx="685800" cy="207963"/>
          </a:xfrm>
          <a:prstGeom prst="roundRect">
            <a:avLst>
              <a:gd name="adj" fmla="val 16667"/>
            </a:avLst>
          </a:prstGeom>
          <a:noFill/>
          <a:ln w="12700" algn="ctr">
            <a:solidFill>
              <a:srgbClr val="FF7A00"/>
            </a:solidFill>
            <a:miter lim="800000"/>
            <a:headEnd/>
            <a:tailEnd/>
          </a:ln>
          <a:effectLst/>
        </p:spPr>
        <p:txBody>
          <a:bodyPr lIns="80520" tIns="40258" rIns="80520" bIns="40258" anchor="ctr"/>
          <a:lstStyle/>
          <a:p>
            <a:pPr>
              <a:lnSpc>
                <a:spcPct val="120000"/>
              </a:lnSpc>
              <a:spcBef>
                <a:spcPct val="40000"/>
              </a:spcBef>
              <a:buSzPct val="100000"/>
              <a:buFont typeface="Verdana" pitchFamily="34" charset="0"/>
              <a:buNone/>
              <a:defRPr/>
            </a:pPr>
            <a:r>
              <a:rPr lang="it-IT" sz="700" b="1" dirty="0">
                <a:solidFill>
                  <a:srgbClr val="FF6600"/>
                </a:solidFill>
                <a:effectLst>
                  <a:outerShdw blurRad="38100" dist="38100" dir="2700000" algn="tl">
                    <a:srgbClr val="C0C0C0"/>
                  </a:outerShdw>
                </a:effectLst>
                <a:ea typeface="+mn-ea"/>
                <a:cs typeface="+mn-cs"/>
              </a:rPr>
              <a:t>Dirigenti</a:t>
            </a:r>
          </a:p>
        </p:txBody>
      </p:sp>
      <p:sp>
        <p:nvSpPr>
          <p:cNvPr id="40975" name="AutoShape 19"/>
          <p:cNvSpPr>
            <a:spLocks noChangeArrowheads="1"/>
          </p:cNvSpPr>
          <p:nvPr/>
        </p:nvSpPr>
        <p:spPr bwMode="auto">
          <a:xfrm>
            <a:off x="7280278" y="1511318"/>
            <a:ext cx="873125" cy="220663"/>
          </a:xfrm>
          <a:prstGeom prst="roundRect">
            <a:avLst>
              <a:gd name="adj" fmla="val 16667"/>
            </a:avLst>
          </a:prstGeom>
          <a:noFill/>
          <a:ln w="12700" algn="ctr">
            <a:solidFill>
              <a:schemeClr val="tx1"/>
            </a:solidFill>
            <a:round/>
            <a:headEnd/>
            <a:tailEnd/>
          </a:ln>
        </p:spPr>
        <p:txBody>
          <a:bodyPr wrap="none" lIns="80520" tIns="40258" rIns="80520" bIns="40258" anchor="ctr"/>
          <a:lstStyle/>
          <a:p>
            <a:pPr>
              <a:lnSpc>
                <a:spcPct val="150000"/>
              </a:lnSpc>
              <a:spcBef>
                <a:spcPct val="40000"/>
              </a:spcBef>
              <a:buSzPct val="100000"/>
              <a:buFont typeface="Verdana" pitchFamily="34" charset="0"/>
              <a:buNone/>
            </a:pPr>
            <a:r>
              <a:rPr lang="it-IT" sz="700" b="1" dirty="0">
                <a:solidFill>
                  <a:srgbClr val="000099"/>
                </a:solidFill>
              </a:rPr>
              <a:t>Lavoratori</a:t>
            </a:r>
          </a:p>
        </p:txBody>
      </p:sp>
      <p:sp>
        <p:nvSpPr>
          <p:cNvPr id="40976" name="AutoShape 20"/>
          <p:cNvSpPr>
            <a:spLocks noChangeArrowheads="1"/>
          </p:cNvSpPr>
          <p:nvPr/>
        </p:nvSpPr>
        <p:spPr bwMode="auto">
          <a:xfrm rot="10800000">
            <a:off x="8707438" y="588963"/>
            <a:ext cx="76200" cy="762000"/>
          </a:xfrm>
          <a:prstGeom prst="downArrow">
            <a:avLst>
              <a:gd name="adj1" fmla="val 35852"/>
              <a:gd name="adj2" fmla="val 192731"/>
            </a:avLst>
          </a:prstGeom>
          <a:noFill/>
          <a:ln w="19050" algn="ctr">
            <a:solidFill>
              <a:schemeClr val="bg2"/>
            </a:solidFill>
            <a:miter lim="800000"/>
            <a:headEnd/>
            <a:tailEnd/>
          </a:ln>
        </p:spPr>
        <p:txBody>
          <a:bodyPr wrap="none" lIns="80520" tIns="40258" rIns="80520" bIns="40258" anchor="ctr"/>
          <a:lstStyle/>
          <a:p>
            <a:endParaRPr lang="it-IT" sz="900" dirty="0"/>
          </a:p>
        </p:txBody>
      </p:sp>
      <p:sp>
        <p:nvSpPr>
          <p:cNvPr id="40977" name="AutoShape 21"/>
          <p:cNvSpPr>
            <a:spLocks noChangeArrowheads="1"/>
          </p:cNvSpPr>
          <p:nvPr/>
        </p:nvSpPr>
        <p:spPr bwMode="auto">
          <a:xfrm rot="9182892">
            <a:off x="8393113" y="600075"/>
            <a:ext cx="88900" cy="831850"/>
          </a:xfrm>
          <a:prstGeom prst="downArrow">
            <a:avLst>
              <a:gd name="adj1" fmla="val 35852"/>
              <a:gd name="adj2" fmla="val 268758"/>
            </a:avLst>
          </a:prstGeom>
          <a:noFill/>
          <a:ln w="19050" algn="ctr">
            <a:solidFill>
              <a:schemeClr val="bg2"/>
            </a:solidFill>
            <a:miter lim="800000"/>
            <a:headEnd/>
            <a:tailEnd/>
          </a:ln>
        </p:spPr>
        <p:txBody>
          <a:bodyPr wrap="none" lIns="80520" tIns="40258" rIns="80520" bIns="40258" anchor="ctr"/>
          <a:lstStyle/>
          <a:p>
            <a:endParaRPr lang="it-IT" sz="900" dirty="0"/>
          </a:p>
        </p:txBody>
      </p:sp>
      <p:sp>
        <p:nvSpPr>
          <p:cNvPr id="40978" name="AutoShape 22"/>
          <p:cNvSpPr>
            <a:spLocks noChangeArrowheads="1"/>
          </p:cNvSpPr>
          <p:nvPr/>
        </p:nvSpPr>
        <p:spPr bwMode="auto">
          <a:xfrm>
            <a:off x="6705600" y="1071581"/>
            <a:ext cx="609600" cy="300037"/>
          </a:xfrm>
          <a:prstGeom prst="roundRect">
            <a:avLst>
              <a:gd name="adj" fmla="val 16667"/>
            </a:avLst>
          </a:prstGeom>
          <a:noFill/>
          <a:ln w="12700" algn="ctr">
            <a:solidFill>
              <a:schemeClr val="tx1"/>
            </a:solidFill>
            <a:round/>
            <a:headEnd/>
            <a:tailEnd/>
          </a:ln>
        </p:spPr>
        <p:txBody>
          <a:bodyPr wrap="none" lIns="80520" tIns="40258" rIns="80520" bIns="40258" anchor="ctr"/>
          <a:lstStyle/>
          <a:p>
            <a:pPr eaLnBrk="0" hangingPunct="0">
              <a:lnSpc>
                <a:spcPct val="150000"/>
              </a:lnSpc>
              <a:buSzPct val="100000"/>
            </a:pPr>
            <a:r>
              <a:rPr lang="it-IT" sz="600" dirty="0">
                <a:solidFill>
                  <a:srgbClr val="000099"/>
                </a:solidFill>
              </a:rPr>
              <a:t>primo</a:t>
            </a:r>
          </a:p>
          <a:p>
            <a:pPr eaLnBrk="0" hangingPunct="0">
              <a:buSzPct val="100000"/>
            </a:pPr>
            <a:r>
              <a:rPr lang="it-IT" sz="600" dirty="0">
                <a:solidFill>
                  <a:srgbClr val="000099"/>
                </a:solidFill>
              </a:rPr>
              <a:t>soccorso</a:t>
            </a:r>
          </a:p>
        </p:txBody>
      </p:sp>
      <p:sp>
        <p:nvSpPr>
          <p:cNvPr id="40979" name="AutoShape 23"/>
          <p:cNvSpPr>
            <a:spLocks noChangeArrowheads="1"/>
          </p:cNvSpPr>
          <p:nvPr/>
        </p:nvSpPr>
        <p:spPr bwMode="auto">
          <a:xfrm>
            <a:off x="6091238" y="1076325"/>
            <a:ext cx="538162" cy="285750"/>
          </a:xfrm>
          <a:prstGeom prst="roundRect">
            <a:avLst>
              <a:gd name="adj" fmla="val 16667"/>
            </a:avLst>
          </a:prstGeom>
          <a:noFill/>
          <a:ln w="12700" algn="ctr">
            <a:solidFill>
              <a:schemeClr val="tx1"/>
            </a:solidFill>
            <a:round/>
            <a:headEnd/>
            <a:tailEnd/>
          </a:ln>
        </p:spPr>
        <p:txBody>
          <a:bodyPr wrap="none" lIns="80520" tIns="40258" rIns="80520" bIns="40258" anchor="ctr"/>
          <a:lstStyle/>
          <a:p>
            <a:pPr eaLnBrk="0" hangingPunct="0">
              <a:lnSpc>
                <a:spcPct val="150000"/>
              </a:lnSpc>
              <a:spcBef>
                <a:spcPct val="40000"/>
              </a:spcBef>
              <a:buSzPct val="100000"/>
              <a:buFont typeface="Verdana" pitchFamily="34" charset="0"/>
              <a:buNone/>
            </a:pPr>
            <a:r>
              <a:rPr lang="it-IT" sz="800" b="1" dirty="0">
                <a:solidFill>
                  <a:srgbClr val="000099"/>
                </a:solidFill>
              </a:rPr>
              <a:t>SGS</a:t>
            </a:r>
          </a:p>
        </p:txBody>
      </p:sp>
      <p:sp>
        <p:nvSpPr>
          <p:cNvPr id="40980" name="AutoShape 14"/>
          <p:cNvSpPr>
            <a:spLocks noChangeArrowheads="1"/>
          </p:cNvSpPr>
          <p:nvPr/>
        </p:nvSpPr>
        <p:spPr bwMode="auto">
          <a:xfrm>
            <a:off x="7645400" y="411163"/>
            <a:ext cx="127000" cy="163512"/>
          </a:xfrm>
          <a:prstGeom prst="downArrow">
            <a:avLst>
              <a:gd name="adj1" fmla="val 40833"/>
              <a:gd name="adj2" fmla="val 53002"/>
            </a:avLst>
          </a:prstGeom>
          <a:noFill/>
          <a:ln w="19050" algn="ctr">
            <a:solidFill>
              <a:schemeClr val="tx1"/>
            </a:solidFill>
            <a:miter lim="800000"/>
            <a:headEnd/>
            <a:tailEnd/>
          </a:ln>
        </p:spPr>
        <p:txBody>
          <a:bodyPr wrap="none" lIns="80520" tIns="40258" rIns="80520" bIns="40258" anchor="ctr"/>
          <a:lstStyle/>
          <a:p>
            <a:endParaRPr lang="it-IT" sz="900" dirty="0"/>
          </a:p>
        </p:txBody>
      </p:sp>
      <p:sp>
        <p:nvSpPr>
          <p:cNvPr id="40981" name="AutoShape 14"/>
          <p:cNvSpPr>
            <a:spLocks noChangeArrowheads="1"/>
          </p:cNvSpPr>
          <p:nvPr/>
        </p:nvSpPr>
        <p:spPr bwMode="auto">
          <a:xfrm>
            <a:off x="7640641" y="1254143"/>
            <a:ext cx="127000" cy="163513"/>
          </a:xfrm>
          <a:prstGeom prst="downArrow">
            <a:avLst>
              <a:gd name="adj1" fmla="val 40833"/>
              <a:gd name="adj2" fmla="val 53002"/>
            </a:avLst>
          </a:prstGeom>
          <a:noFill/>
          <a:ln w="19050" algn="ctr">
            <a:solidFill>
              <a:schemeClr val="tx1"/>
            </a:solidFill>
            <a:miter lim="800000"/>
            <a:headEnd/>
            <a:tailEnd/>
          </a:ln>
        </p:spPr>
        <p:txBody>
          <a:bodyPr wrap="none" lIns="80520" tIns="40258" rIns="80520" bIns="40258" anchor="ctr"/>
          <a:lstStyle/>
          <a:p>
            <a:endParaRPr lang="it-IT" sz="900" dirty="0"/>
          </a:p>
        </p:txBody>
      </p:sp>
      <p:pic>
        <p:nvPicPr>
          <p:cNvPr id="40982" name="Picture 6" descr="D:\Documents and Settings\a264780\Documenti\Immagini\untitledg45g4554.bmp"/>
          <p:cNvPicPr>
            <a:picLocks noChangeAspect="1" noChangeArrowheads="1"/>
          </p:cNvPicPr>
          <p:nvPr/>
        </p:nvPicPr>
        <p:blipFill>
          <a:blip r:embed="rId3" cstate="email"/>
          <a:srcRect/>
          <a:stretch>
            <a:fillRect/>
          </a:stretch>
        </p:blipFill>
        <p:spPr bwMode="auto">
          <a:xfrm>
            <a:off x="328612" y="2204864"/>
            <a:ext cx="1939131" cy="364349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1412776"/>
            <a:ext cx="7772400" cy="2952328"/>
          </a:xfrm>
        </p:spPr>
        <p:txBody>
          <a:bodyPr/>
          <a:lstStyle/>
          <a:p>
            <a:pPr algn="ctr"/>
            <a:r>
              <a:rPr lang="it-IT" sz="4000" dirty="0" smtClean="0"/>
              <a:t>Nella scuola chi è il datore di lavoro e chi il dirigente </a:t>
            </a:r>
            <a:r>
              <a:rPr lang="it-IT" sz="4000" dirty="0" err="1" smtClean="0"/>
              <a:t>delegato</a:t>
            </a:r>
            <a:r>
              <a:rPr lang="it-IT" sz="4000" dirty="0" err="1" smtClean="0"/>
              <a:t>…</a:t>
            </a:r>
            <a:r>
              <a:rPr lang="it-IT" sz="4000" dirty="0" smtClean="0"/>
              <a:t>?</a:t>
            </a:r>
            <a:endParaRPr lang="it-IT" sz="40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685800" y="386349"/>
            <a:ext cx="8458200" cy="661890"/>
          </a:xfrm>
        </p:spPr>
        <p:txBody>
          <a:bodyPr/>
          <a:lstStyle/>
          <a:p>
            <a:pPr algn="ctr" defTabSz="843466"/>
            <a:r>
              <a:rPr lang="it-IT" dirty="0" smtClean="0"/>
              <a:t>PRINCIPALI PRESCRIZIONI a carico </a:t>
            </a:r>
            <a:br>
              <a:rPr lang="it-IT" dirty="0" smtClean="0"/>
            </a:br>
            <a:r>
              <a:rPr lang="it-IT" dirty="0" smtClean="0"/>
              <a:t> del</a:t>
            </a:r>
            <a:r>
              <a:rPr lang="it-IT" dirty="0" smtClean="0">
                <a:solidFill>
                  <a:srgbClr val="993300"/>
                </a:solidFill>
              </a:rPr>
              <a:t> DATORE </a:t>
            </a:r>
            <a:r>
              <a:rPr lang="it-IT" dirty="0" err="1" smtClean="0">
                <a:solidFill>
                  <a:srgbClr val="993300"/>
                </a:solidFill>
              </a:rPr>
              <a:t>DI</a:t>
            </a:r>
            <a:r>
              <a:rPr lang="it-IT" dirty="0" smtClean="0">
                <a:solidFill>
                  <a:srgbClr val="993300"/>
                </a:solidFill>
              </a:rPr>
              <a:t> LAVORO/DIRIGENTE (art.18)</a:t>
            </a:r>
          </a:p>
        </p:txBody>
      </p:sp>
      <p:sp>
        <p:nvSpPr>
          <p:cNvPr id="11267" name="Rectangle 3"/>
          <p:cNvSpPr>
            <a:spLocks noGrp="1" noChangeArrowheads="1"/>
          </p:cNvSpPr>
          <p:nvPr>
            <p:ph type="body" idx="4294967295"/>
          </p:nvPr>
        </p:nvSpPr>
        <p:spPr>
          <a:xfrm>
            <a:off x="1264104" y="1313591"/>
            <a:ext cx="7052312" cy="5067737"/>
          </a:xfrm>
        </p:spPr>
        <p:txBody>
          <a:bodyPr/>
          <a:lstStyle/>
          <a:p>
            <a:pPr marL="223804" indent="-223804" defTabSz="843466"/>
            <a:r>
              <a:rPr lang="it-IT" sz="1600" b="1" dirty="0" smtClean="0"/>
              <a:t> </a:t>
            </a:r>
          </a:p>
          <a:p>
            <a:pPr marL="223804" indent="-223804" defTabSz="843466">
              <a:lnSpc>
                <a:spcPct val="105000"/>
              </a:lnSpc>
              <a:spcBef>
                <a:spcPct val="15000"/>
              </a:spcBef>
            </a:pPr>
            <a:r>
              <a:rPr lang="it-IT" b="1" dirty="0" smtClean="0">
                <a:solidFill>
                  <a:srgbClr val="FF0000"/>
                </a:solidFill>
              </a:rPr>
              <a:t>VALUTAZIONE E GESTIONE DEL RISCHIO</a:t>
            </a:r>
            <a:endParaRPr lang="it-IT" b="1" i="1" dirty="0" smtClean="0">
              <a:solidFill>
                <a:srgbClr val="FF0000"/>
              </a:solidFill>
            </a:endParaRPr>
          </a:p>
          <a:p>
            <a:pPr marL="223804" indent="-223804" defTabSz="843466">
              <a:lnSpc>
                <a:spcPct val="105000"/>
              </a:lnSpc>
              <a:spcBef>
                <a:spcPct val="15000"/>
              </a:spcBef>
            </a:pPr>
            <a:r>
              <a:rPr lang="it-IT" b="1" i="1" dirty="0" smtClean="0"/>
              <a:t>    	</a:t>
            </a:r>
            <a:r>
              <a:rPr lang="it-IT" b="1" dirty="0" smtClean="0"/>
              <a:t>descritta in apposita relazione</a:t>
            </a:r>
          </a:p>
          <a:p>
            <a:pPr marL="223804" indent="-223804" defTabSz="843466">
              <a:lnSpc>
                <a:spcPct val="105000"/>
              </a:lnSpc>
              <a:spcBef>
                <a:spcPct val="15000"/>
              </a:spcBef>
            </a:pPr>
            <a:r>
              <a:rPr lang="it-IT" b="1" dirty="0" smtClean="0"/>
              <a:t>	 	sottoscritta dal datore di lavoro e da ..............</a:t>
            </a:r>
          </a:p>
          <a:p>
            <a:pPr marL="223804" indent="-223804" defTabSz="843466">
              <a:lnSpc>
                <a:spcPct val="105000"/>
              </a:lnSpc>
              <a:spcBef>
                <a:spcPct val="60000"/>
              </a:spcBef>
            </a:pPr>
            <a:r>
              <a:rPr lang="it-IT" b="1" dirty="0" smtClean="0"/>
              <a:t>ADOZIONE MISURE </a:t>
            </a:r>
            <a:r>
              <a:rPr lang="it-IT" b="1" dirty="0" err="1" smtClean="0"/>
              <a:t>DI</a:t>
            </a:r>
            <a:r>
              <a:rPr lang="it-IT" b="1" dirty="0" smtClean="0"/>
              <a:t> PREVENZIONE E PROTEZIONE</a:t>
            </a:r>
          </a:p>
          <a:p>
            <a:pPr marL="223804" indent="-223804" defTabSz="843466">
              <a:lnSpc>
                <a:spcPct val="105000"/>
              </a:lnSpc>
              <a:spcBef>
                <a:spcPct val="60000"/>
              </a:spcBef>
            </a:pPr>
            <a:r>
              <a:rPr lang="it-IT" b="1" dirty="0" smtClean="0">
                <a:solidFill>
                  <a:srgbClr val="FF0000"/>
                </a:solidFill>
              </a:rPr>
              <a:t>DESIGNAZIONE DELL’ RSPP</a:t>
            </a:r>
            <a:r>
              <a:rPr lang="it-IT" b="1" dirty="0" smtClean="0"/>
              <a:t>, MEDICO COMPETENTE, .........</a:t>
            </a:r>
          </a:p>
          <a:p>
            <a:pPr marL="223804" indent="-223804" defTabSz="843466">
              <a:lnSpc>
                <a:spcPct val="105000"/>
              </a:lnSpc>
              <a:spcBef>
                <a:spcPct val="60000"/>
              </a:spcBef>
            </a:pPr>
            <a:r>
              <a:rPr lang="it-IT" b="1" dirty="0" smtClean="0"/>
              <a:t>FORNIRE I DPI</a:t>
            </a:r>
          </a:p>
          <a:p>
            <a:pPr marL="223804" indent="-223804" defTabSz="843466">
              <a:lnSpc>
                <a:spcPct val="105000"/>
              </a:lnSpc>
              <a:spcBef>
                <a:spcPct val="60000"/>
              </a:spcBef>
            </a:pPr>
            <a:r>
              <a:rPr lang="it-IT" b="1" dirty="0" smtClean="0"/>
              <a:t>CONSULTARE L’RLS</a:t>
            </a:r>
          </a:p>
          <a:p>
            <a:pPr marL="223804" indent="-223804" defTabSz="843466">
              <a:lnSpc>
                <a:spcPct val="105000"/>
              </a:lnSpc>
              <a:spcBef>
                <a:spcPct val="60000"/>
              </a:spcBef>
            </a:pPr>
            <a:r>
              <a:rPr lang="it-IT" b="1" dirty="0" smtClean="0"/>
              <a:t>FORMAZIONE INFORMAZIONE ADDESTRAMENTO</a:t>
            </a:r>
          </a:p>
          <a:p>
            <a:pPr marL="223804" indent="-223804" defTabSz="843466">
              <a:lnSpc>
                <a:spcPct val="105000"/>
              </a:lnSpc>
              <a:spcBef>
                <a:spcPct val="60000"/>
              </a:spcBef>
            </a:pPr>
            <a:r>
              <a:rPr lang="it-IT" b="1" dirty="0" smtClean="0"/>
              <a:t>PROCEDURE E PRESCRIZIONI (ES. REGOLAMENTO SICUREZZA)</a:t>
            </a:r>
          </a:p>
          <a:p>
            <a:pPr marL="223804" indent="-223804" defTabSz="843466">
              <a:lnSpc>
                <a:spcPct val="105000"/>
              </a:lnSpc>
              <a:spcBef>
                <a:spcPct val="60000"/>
              </a:spcBef>
            </a:pPr>
            <a:r>
              <a:rPr lang="it-IT" b="1" dirty="0" smtClean="0"/>
              <a:t>PIANI (PROCEDURE) </a:t>
            </a:r>
            <a:r>
              <a:rPr lang="it-IT" b="1" dirty="0" err="1" smtClean="0"/>
              <a:t>DI</a:t>
            </a:r>
            <a:r>
              <a:rPr lang="it-IT" b="1" dirty="0" smtClean="0"/>
              <a:t> EMERGENZA</a:t>
            </a:r>
          </a:p>
          <a:p>
            <a:pPr marL="223804" indent="-223804" defTabSz="843466">
              <a:lnSpc>
                <a:spcPct val="105000"/>
              </a:lnSpc>
              <a:spcBef>
                <a:spcPct val="60000"/>
              </a:spcBef>
            </a:pPr>
            <a:r>
              <a:rPr lang="it-IT" b="1" dirty="0" smtClean="0"/>
              <a:t>PRONTO SOCCORSO</a:t>
            </a:r>
          </a:p>
          <a:p>
            <a:pPr marL="223804" indent="-223804" defTabSz="843466">
              <a:lnSpc>
                <a:spcPct val="105000"/>
              </a:lnSpc>
              <a:spcBef>
                <a:spcPct val="60000"/>
              </a:spcBef>
            </a:pPr>
            <a:r>
              <a:rPr lang="it-IT" b="1" dirty="0" smtClean="0"/>
              <a:t>SORVEGLIANZA SANITARIA (SE NECESSARIO)</a:t>
            </a:r>
          </a:p>
          <a:p>
            <a:pPr marL="223804" indent="-223804" defTabSz="843466">
              <a:lnSpc>
                <a:spcPct val="105000"/>
              </a:lnSpc>
              <a:spcBef>
                <a:spcPct val="60000"/>
              </a:spcBef>
            </a:pPr>
            <a:r>
              <a:rPr lang="it-IT" b="1" dirty="0" smtClean="0"/>
              <a:t>VERIFICHE E CONTROLLI</a:t>
            </a:r>
          </a:p>
          <a:p>
            <a:pPr marL="223804" indent="-223804" defTabSz="843466">
              <a:lnSpc>
                <a:spcPct val="105000"/>
              </a:lnSpc>
              <a:spcBef>
                <a:spcPct val="60000"/>
              </a:spcBef>
            </a:pPr>
            <a:r>
              <a:rPr lang="it-IT" b="1" dirty="0" err="1" smtClean="0"/>
              <a:t>……………………………………………………</a:t>
            </a:r>
            <a:r>
              <a:rPr lang="it-IT" b="1" dirty="0" smtClean="0"/>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29268" y="122469"/>
            <a:ext cx="8458200" cy="661890"/>
          </a:xfrm>
          <a:prstGeom prst="rect">
            <a:avLst/>
          </a:prstGeom>
        </p:spPr>
        <p:txBody>
          <a:bodyPr/>
          <a:lstStyle/>
          <a:p>
            <a:pPr marL="38038" marR="0" lvl="0" indent="-38038" algn="ctr" defTabSz="843541" rtl="0" eaLnBrk="0" fontAlgn="base" latinLnBrk="0" hangingPunct="0">
              <a:lnSpc>
                <a:spcPct val="100000"/>
              </a:lnSpc>
              <a:spcBef>
                <a:spcPct val="0"/>
              </a:spcBef>
              <a:spcAft>
                <a:spcPct val="0"/>
              </a:spcAft>
              <a:buClrTx/>
              <a:buSzTx/>
              <a:buFontTx/>
              <a:buNone/>
              <a:tabLst/>
              <a:defRPr/>
            </a:pPr>
            <a:r>
              <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rPr>
              <a:t>	</a:t>
            </a:r>
            <a:r>
              <a:rPr lang="it-IT" sz="2100" b="1" kern="0" dirty="0" smtClean="0">
                <a:solidFill>
                  <a:srgbClr val="CC0066"/>
                </a:solidFill>
                <a:latin typeface="+mj-lt"/>
                <a:ea typeface="+mj-ea"/>
                <a:cs typeface="ヒラギノ角ゴ Pro W6"/>
              </a:rPr>
              <a:t>lavoratore</a:t>
            </a:r>
            <a:r>
              <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rPr>
              <a:t> -  Art. 2 </a:t>
            </a:r>
            <a:r>
              <a:rPr kumimoji="0" lang="it-IT" sz="2100" b="1" i="0" u="none" strike="noStrike" kern="0" cap="none" spc="0" normalizeH="0" baseline="0" noProof="0" dirty="0" err="1" smtClean="0">
                <a:ln>
                  <a:noFill/>
                </a:ln>
                <a:solidFill>
                  <a:schemeClr val="tx1"/>
                </a:solidFill>
                <a:effectLst/>
                <a:uLnTx/>
                <a:uFillTx/>
                <a:latin typeface="+mj-lt"/>
                <a:ea typeface="+mj-ea"/>
                <a:cs typeface="ヒラギノ角ゴ Pro W6"/>
              </a:rPr>
              <a:t>D.Lgs.</a:t>
            </a:r>
            <a:r>
              <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rPr>
              <a:t> 81/2008</a:t>
            </a:r>
          </a:p>
        </p:txBody>
      </p:sp>
      <p:sp>
        <p:nvSpPr>
          <p:cNvPr id="3" name="Rectangle 3"/>
          <p:cNvSpPr txBox="1">
            <a:spLocks noChangeArrowheads="1"/>
          </p:cNvSpPr>
          <p:nvPr/>
        </p:nvSpPr>
        <p:spPr>
          <a:xfrm>
            <a:off x="683568" y="1772816"/>
            <a:ext cx="7909833" cy="1534402"/>
          </a:xfrm>
          <a:prstGeom prst="rect">
            <a:avLst/>
          </a:prstGeom>
        </p:spPr>
        <p:txBody>
          <a:bodyPr/>
          <a:lstStyle/>
          <a:p>
            <a:pPr marL="475623" marR="0" lvl="0" indent="-475623" algn="ctr" defTabSz="843541" rtl="0" eaLnBrk="0" fontAlgn="base" latinLnBrk="0" hangingPunct="0">
              <a:lnSpc>
                <a:spcPct val="115000"/>
              </a:lnSpc>
              <a:spcBef>
                <a:spcPct val="40000"/>
              </a:spcBef>
              <a:spcAft>
                <a:spcPct val="55000"/>
              </a:spcAft>
              <a:buClrTx/>
              <a:buSzPct val="100000"/>
              <a:buFont typeface="Times" pitchFamily="18" charset="0"/>
              <a:buNone/>
              <a:tabLst/>
              <a:defRPr/>
            </a:pPr>
            <a:r>
              <a:rPr kumimoji="0" lang="it-IT" sz="4000" b="1" i="0" u="none" strike="noStrike" kern="1200" cap="none" spc="0" normalizeH="0" baseline="0" noProof="0" dirty="0" smtClean="0">
                <a:ln>
                  <a:noFill/>
                </a:ln>
                <a:solidFill>
                  <a:schemeClr val="tx1"/>
                </a:solidFill>
                <a:effectLst/>
                <a:uLnTx/>
                <a:uFillTx/>
                <a:latin typeface="+mn-lt"/>
                <a:ea typeface="Verdana" pitchFamily="34" charset="0"/>
                <a:cs typeface="Verdana" pitchFamily="34" charset="0"/>
              </a:rPr>
              <a:t>COSA E’ IL LAVORATORE E COSA FA</a:t>
            </a:r>
            <a:r>
              <a:rPr kumimoji="0" lang="it-IT" sz="4000" b="1" i="0" u="none" strike="noStrike" kern="1200" cap="none" spc="0" normalizeH="0" baseline="0" noProof="0" dirty="0" smtClean="0">
                <a:ln>
                  <a:noFill/>
                </a:ln>
                <a:solidFill>
                  <a:schemeClr val="tx1"/>
                </a:solidFill>
                <a:effectLst/>
                <a:uLnTx/>
                <a:uFillTx/>
                <a:latin typeface="+mn-lt"/>
                <a:ea typeface="Verdana" pitchFamily="34" charset="0"/>
                <a:cs typeface="Verdana" pitchFamily="34" charset="0"/>
              </a:rPr>
              <a:t>?</a:t>
            </a:r>
            <a:endParaRPr kumimoji="0" lang="it-IT" sz="4400" b="1" i="0" u="none" strike="noStrike" kern="1200" cap="none" spc="0" normalizeH="0" baseline="0" noProof="0" dirty="0" smtClean="0">
              <a:ln>
                <a:noFill/>
              </a:ln>
              <a:solidFill>
                <a:schemeClr val="tx1"/>
              </a:solidFill>
              <a:effectLst/>
              <a:uLnTx/>
              <a:uFillTx/>
              <a:latin typeface="+mn-lt"/>
              <a:ea typeface="Verdana" pitchFamily="34" charset="0"/>
              <a:cs typeface="Verdana" pitchFamily="34" charset="0"/>
            </a:endParaRPr>
          </a:p>
          <a:p>
            <a:pPr marL="475623" marR="0" lvl="0" indent="-475623" algn="just" defTabSz="843541" rtl="0" eaLnBrk="0" fontAlgn="base" latinLnBrk="0" hangingPunct="0">
              <a:lnSpc>
                <a:spcPct val="115000"/>
              </a:lnSpc>
              <a:spcBef>
                <a:spcPct val="40000"/>
              </a:spcBef>
              <a:spcAft>
                <a:spcPct val="55000"/>
              </a:spcAft>
              <a:buClrTx/>
              <a:buSzPct val="100000"/>
              <a:buFont typeface="Times" pitchFamily="18" charset="0"/>
              <a:buNone/>
              <a:tabLst/>
              <a:defRPr/>
            </a:pPr>
            <a:endParaRPr kumimoji="0" lang="it-IT" sz="2100" b="1" i="0" u="none" strike="noStrike" kern="1200" cap="none" spc="0" normalizeH="0" baseline="0" noProof="0" dirty="0" smtClean="0">
              <a:ln>
                <a:noFill/>
              </a:ln>
              <a:solidFill>
                <a:schemeClr val="tx1"/>
              </a:solidFill>
              <a:effectLst/>
              <a:uLnTx/>
              <a:uFillTx/>
              <a:latin typeface="Verdana" pitchFamily="34" charset="0"/>
              <a:ea typeface="Verdana" pitchFamily="34" charset="0"/>
              <a:cs typeface="Verdana" pitchFamily="34" charset="0"/>
            </a:endParaRPr>
          </a:p>
          <a:p>
            <a:pPr marL="475623" marR="0" lvl="0" indent="-475623" algn="just" defTabSz="843541" rtl="0" eaLnBrk="0" fontAlgn="base" latinLnBrk="0" hangingPunct="0">
              <a:lnSpc>
                <a:spcPct val="115000"/>
              </a:lnSpc>
              <a:spcBef>
                <a:spcPct val="40000"/>
              </a:spcBef>
              <a:spcAft>
                <a:spcPct val="55000"/>
              </a:spcAft>
              <a:buClrTx/>
              <a:buSzPct val="100000"/>
              <a:buFont typeface="Times" pitchFamily="18" charset="0"/>
              <a:buNone/>
              <a:tabLst/>
              <a:defRPr/>
            </a:pPr>
            <a:endParaRPr kumimoji="0" lang="it-IT" sz="2100" b="1" i="0" u="none" strike="noStrike" kern="1200" cap="none" spc="0" normalizeH="0" baseline="0" noProof="0" dirty="0" smtClean="0">
              <a:ln>
                <a:noFill/>
              </a:ln>
              <a:solidFill>
                <a:schemeClr val="tx1"/>
              </a:solidFill>
              <a:effectLst/>
              <a:uLnTx/>
              <a:uFillTx/>
              <a:latin typeface="Verdana" pitchFamily="34" charset="0"/>
              <a:ea typeface="Verdana" pitchFamily="34" charset="0"/>
              <a:cs typeface="Verdana" pitchFamily="34" charset="0"/>
            </a:endParaRPr>
          </a:p>
          <a:p>
            <a:pPr marL="475623" marR="0" lvl="0" indent="-475623" algn="just" defTabSz="843541" rtl="0" eaLnBrk="0" fontAlgn="base" latinLnBrk="0" hangingPunct="0">
              <a:lnSpc>
                <a:spcPct val="115000"/>
              </a:lnSpc>
              <a:spcBef>
                <a:spcPct val="40000"/>
              </a:spcBef>
              <a:spcAft>
                <a:spcPct val="55000"/>
              </a:spcAft>
              <a:buClrTx/>
              <a:buSzPct val="100000"/>
              <a:buFont typeface="Times" pitchFamily="18" charset="0"/>
              <a:buNone/>
              <a:tabLst/>
              <a:defRPr/>
            </a:pPr>
            <a:endParaRPr kumimoji="0" lang="it-IT" sz="2100" b="1" i="0" u="none" strike="noStrike" kern="1200" cap="none" spc="0" normalizeH="0" baseline="0" noProof="0" dirty="0" smtClean="0">
              <a:ln>
                <a:noFill/>
              </a:ln>
              <a:solidFill>
                <a:schemeClr val="tx1"/>
              </a:solidFill>
              <a:effectLst/>
              <a:uLnTx/>
              <a:uFillTx/>
              <a:latin typeface="Verdana" pitchFamily="34" charset="0"/>
              <a:ea typeface="Verdana" pitchFamily="34" charset="0"/>
              <a:cs typeface="Verdana"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835696" y="476672"/>
            <a:ext cx="6552728" cy="1093938"/>
          </a:xfrm>
        </p:spPr>
        <p:txBody>
          <a:bodyPr/>
          <a:lstStyle/>
          <a:p>
            <a:pPr algn="ctr" defTabSz="843616"/>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t/>
            </a:r>
            <a:br>
              <a:rPr lang="it-IT" dirty="0" smtClean="0"/>
            </a:br>
            <a:r>
              <a:rPr lang="it-IT" dirty="0" smtClean="0">
                <a:solidFill>
                  <a:srgbClr val="FF0000"/>
                </a:solidFill>
              </a:rPr>
              <a:t>LAVORATORE</a:t>
            </a:r>
            <a:r>
              <a:rPr lang="it-IT" dirty="0" smtClean="0"/>
              <a:t/>
            </a:r>
            <a:br>
              <a:rPr lang="it-IT" dirty="0" smtClean="0"/>
            </a:br>
            <a:r>
              <a:rPr lang="it-IT" dirty="0" smtClean="0"/>
              <a:t>DEFINIZIONI -  Art. 2 </a:t>
            </a:r>
            <a:r>
              <a:rPr lang="it-IT" dirty="0" err="1" smtClean="0"/>
              <a:t>D.Lgs.</a:t>
            </a:r>
            <a:r>
              <a:rPr lang="it-IT" dirty="0" smtClean="0"/>
              <a:t> 81/2008</a:t>
            </a:r>
            <a:br>
              <a:rPr lang="it-IT" dirty="0" smtClean="0"/>
            </a:br>
            <a:endParaRPr lang="it-IT" dirty="0" smtClean="0"/>
          </a:p>
        </p:txBody>
      </p:sp>
      <p:sp>
        <p:nvSpPr>
          <p:cNvPr id="14339" name="Rectangle 3"/>
          <p:cNvSpPr>
            <a:spLocks noGrp="1" noChangeArrowheads="1"/>
          </p:cNvSpPr>
          <p:nvPr>
            <p:ph idx="1"/>
          </p:nvPr>
        </p:nvSpPr>
        <p:spPr>
          <a:xfrm>
            <a:off x="899592" y="1772816"/>
            <a:ext cx="6994791" cy="3672408"/>
          </a:xfrm>
        </p:spPr>
        <p:txBody>
          <a:bodyPr/>
          <a:lstStyle/>
          <a:p>
            <a:pPr marL="475666" indent="-475666" algn="just" defTabSz="843616">
              <a:lnSpc>
                <a:spcPct val="150000"/>
              </a:lnSpc>
              <a:spcBef>
                <a:spcPts val="600"/>
              </a:spcBef>
              <a:spcAft>
                <a:spcPts val="600"/>
              </a:spcAft>
            </a:pPr>
            <a:r>
              <a:rPr lang="it-IT" sz="1600" b="1" dirty="0" smtClean="0"/>
              <a:t>a) «lavoratore»: persona che, indipendentemente dalla tipologia contrattuale, svolge un’attività lavorativa nell’ambito dell‘organizzazione di un datore di lavoro .......................... CON O SENZA RETRIBUZIONE</a:t>
            </a:r>
            <a:r>
              <a:rPr lang="it-IT" sz="1600" dirty="0" smtClean="0"/>
              <a:t> </a:t>
            </a:r>
            <a:r>
              <a:rPr lang="it-IT" sz="1600" b="1" dirty="0" smtClean="0"/>
              <a:t>anche al solo fine di apprendere un mestiere, un’arte o una professione, esclusi gli addetti ai servizi domestici e familiari</a:t>
            </a:r>
          </a:p>
          <a:p>
            <a:pPr marL="474663" indent="-23813" algn="just" defTabSz="843616">
              <a:spcBef>
                <a:spcPts val="0"/>
              </a:spcBef>
              <a:spcAft>
                <a:spcPts val="0"/>
              </a:spcAft>
            </a:pPr>
            <a:endParaRPr lang="it-IT" sz="1600" dirty="0" smtClean="0"/>
          </a:p>
          <a:p>
            <a:pPr marL="474663" indent="-23813" algn="just" defTabSz="843616">
              <a:lnSpc>
                <a:spcPct val="150000"/>
              </a:lnSpc>
              <a:spcBef>
                <a:spcPts val="600"/>
              </a:spcBef>
              <a:spcAft>
                <a:spcPts val="600"/>
              </a:spcAft>
            </a:pPr>
            <a:endParaRPr lang="it-IT" sz="1600" b="1" dirty="0" smtClean="0"/>
          </a:p>
          <a:p>
            <a:r>
              <a:rPr lang="it-IT" sz="1600" dirty="0" smtClean="0"/>
              <a:t>.</a:t>
            </a:r>
            <a:endParaRPr lang="it-IT" sz="1600" b="1" dirty="0" smtClean="0"/>
          </a:p>
          <a:p>
            <a:pPr marL="475666" indent="-475666" defTabSz="843616">
              <a:lnSpc>
                <a:spcPct val="110000"/>
              </a:lnSpc>
            </a:pPr>
            <a:endParaRPr lang="it-IT" b="1" dirty="0" smtClean="0"/>
          </a:p>
          <a:p>
            <a:pPr marL="475666" indent="-475666" algn="just" defTabSz="843616">
              <a:lnSpc>
                <a:spcPct val="110000"/>
              </a:lnSpc>
            </a:pPr>
            <a:r>
              <a:rPr lang="it-IT" b="1"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6"/>
          <p:cNvSpPr>
            <a:spLocks noChangeArrowheads="1"/>
          </p:cNvSpPr>
          <p:nvPr/>
        </p:nvSpPr>
        <p:spPr bwMode="auto">
          <a:xfrm>
            <a:off x="1115616" y="2060848"/>
            <a:ext cx="6409334" cy="584626"/>
          </a:xfrm>
          <a:prstGeom prst="rect">
            <a:avLst/>
          </a:prstGeom>
          <a:noFill/>
          <a:ln w="9525">
            <a:noFill/>
            <a:miter lim="800000"/>
            <a:headEnd/>
            <a:tailEnd/>
          </a:ln>
        </p:spPr>
        <p:txBody>
          <a:bodyPr wrap="square" lIns="91295" tIns="45646" rIns="91295" bIns="45646">
            <a:spAutoFit/>
          </a:bodyPr>
          <a:lstStyle/>
          <a:p>
            <a:pPr algn="ctr">
              <a:spcBef>
                <a:spcPct val="50000"/>
              </a:spcBef>
            </a:pPr>
            <a:r>
              <a:rPr lang="it-IT" sz="3200" b="1" dirty="0">
                <a:solidFill>
                  <a:srgbClr val="FF0000"/>
                </a:solidFill>
              </a:rPr>
              <a:t>Formazione </a:t>
            </a:r>
            <a:r>
              <a:rPr lang="it-IT" sz="3200" b="1" dirty="0" smtClean="0">
                <a:solidFill>
                  <a:srgbClr val="FF0000"/>
                </a:solidFill>
              </a:rPr>
              <a:t>dei Lavoratori</a:t>
            </a:r>
            <a:endParaRPr lang="it-IT" i="1" dirty="0">
              <a:solidFill>
                <a:srgbClr val="FF0000"/>
              </a:solidFill>
            </a:endParaRPr>
          </a:p>
        </p:txBody>
      </p:sp>
      <p:sp>
        <p:nvSpPr>
          <p:cNvPr id="26627" name="CasellaDiTesto 2"/>
          <p:cNvSpPr txBox="1">
            <a:spLocks noChangeArrowheads="1"/>
          </p:cNvSpPr>
          <p:nvPr/>
        </p:nvSpPr>
        <p:spPr bwMode="auto">
          <a:xfrm>
            <a:off x="971615" y="6237318"/>
            <a:ext cx="7489825" cy="276849"/>
          </a:xfrm>
          <a:prstGeom prst="rect">
            <a:avLst/>
          </a:prstGeom>
          <a:noFill/>
          <a:ln w="9525">
            <a:noFill/>
            <a:miter lim="800000"/>
            <a:headEnd/>
            <a:tailEnd/>
          </a:ln>
        </p:spPr>
        <p:txBody>
          <a:bodyPr lIns="91295" tIns="45646" rIns="91295" bIns="45646">
            <a:spAutoFit/>
          </a:bodyPr>
          <a:lstStyle/>
          <a:p>
            <a:pPr algn="ctr"/>
            <a:r>
              <a:rPr lang="it-IT" sz="1200" b="1" i="1" dirty="0"/>
              <a:t>Formazione ai sensi dell’art. 37 del </a:t>
            </a:r>
            <a:r>
              <a:rPr lang="it-IT" sz="1200" b="1" i="1" dirty="0" err="1"/>
              <a:t>D.Lgs.</a:t>
            </a:r>
            <a:r>
              <a:rPr lang="it-IT" sz="1200" b="1" i="1" dirty="0"/>
              <a:t> 81/08</a:t>
            </a:r>
          </a:p>
        </p:txBody>
      </p:sp>
      <p:sp>
        <p:nvSpPr>
          <p:cNvPr id="4" name="Rettangolo 3"/>
          <p:cNvSpPr/>
          <p:nvPr/>
        </p:nvSpPr>
        <p:spPr>
          <a:xfrm>
            <a:off x="827584" y="3645030"/>
            <a:ext cx="7236296" cy="2554404"/>
          </a:xfrm>
          <a:prstGeom prst="rect">
            <a:avLst/>
          </a:prstGeom>
        </p:spPr>
        <p:txBody>
          <a:bodyPr wrap="square" lIns="91303" tIns="45650" rIns="91303" bIns="45650">
            <a:spAutoFit/>
          </a:bodyPr>
          <a:lstStyle/>
          <a:p>
            <a:pPr algn="ctr"/>
            <a:r>
              <a:rPr lang="it-IT" sz="2000" b="1" dirty="0" smtClean="0"/>
              <a:t>Conferenza Permanente Rapporti Stato,</a:t>
            </a:r>
            <a:br>
              <a:rPr lang="it-IT" sz="2000" b="1" dirty="0" smtClean="0"/>
            </a:br>
            <a:r>
              <a:rPr lang="it-IT" sz="2000" b="1" dirty="0" smtClean="0"/>
              <a:t> Regioni e Province Autonome </a:t>
            </a:r>
            <a:br>
              <a:rPr lang="it-IT" sz="2000" b="1" dirty="0" smtClean="0"/>
            </a:br>
            <a:r>
              <a:rPr lang="it-IT" sz="2000" b="1" dirty="0" smtClean="0"/>
              <a:t>accordo del 21-12 2011</a:t>
            </a:r>
          </a:p>
          <a:p>
            <a:pPr algn="ctr"/>
            <a:endParaRPr lang="it-IT" sz="2000" b="1" dirty="0" smtClean="0"/>
          </a:p>
          <a:p>
            <a:pPr algn="ctr"/>
            <a:endParaRPr lang="it-IT" sz="2000" b="1" dirty="0" smtClean="0"/>
          </a:p>
          <a:p>
            <a:pPr algn="ctr"/>
            <a:endParaRPr lang="it-IT" sz="2000" b="1" dirty="0" smtClean="0"/>
          </a:p>
          <a:p>
            <a:pPr algn="ctr"/>
            <a:endParaRPr lang="it-IT" sz="2000" b="1" dirty="0" smtClean="0"/>
          </a:p>
          <a:p>
            <a:pPr algn="ctr"/>
            <a:endParaRPr lang="it-IT" sz="2000" b="1" dirty="0"/>
          </a:p>
        </p:txBody>
      </p:sp>
      <p:sp>
        <p:nvSpPr>
          <p:cNvPr id="5" name="Rettangolo 4"/>
          <p:cNvSpPr/>
          <p:nvPr/>
        </p:nvSpPr>
        <p:spPr>
          <a:xfrm>
            <a:off x="2483767" y="3068960"/>
            <a:ext cx="4296092" cy="399968"/>
          </a:xfrm>
          <a:prstGeom prst="rect">
            <a:avLst/>
          </a:prstGeom>
        </p:spPr>
        <p:txBody>
          <a:bodyPr wrap="none" lIns="91303" tIns="45650" rIns="91303" bIns="45650">
            <a:spAutoFit/>
          </a:bodyPr>
          <a:lstStyle/>
          <a:p>
            <a:r>
              <a:rPr lang="it-IT" sz="2000" b="1" dirty="0" smtClean="0"/>
              <a:t>D. </a:t>
            </a:r>
            <a:r>
              <a:rPr lang="it-IT" sz="2000" b="1" dirty="0" err="1" smtClean="0"/>
              <a:t>Lgs</a:t>
            </a:r>
            <a:r>
              <a:rPr lang="it-IT" sz="2000" b="1" dirty="0" smtClean="0"/>
              <a:t>.   n. 81/2008   art. 37</a:t>
            </a:r>
          </a:p>
        </p:txBody>
      </p:sp>
      <p:sp>
        <p:nvSpPr>
          <p:cNvPr id="6" name="CasellaDiTesto 5"/>
          <p:cNvSpPr txBox="1"/>
          <p:nvPr/>
        </p:nvSpPr>
        <p:spPr>
          <a:xfrm>
            <a:off x="8172400" y="6309320"/>
            <a:ext cx="971600" cy="307777"/>
          </a:xfrm>
          <a:prstGeom prst="rect">
            <a:avLst/>
          </a:prstGeom>
          <a:noFill/>
        </p:spPr>
        <p:txBody>
          <a:bodyPr wrap="square" rtlCol="0">
            <a:spAutoFit/>
          </a:bodyPr>
          <a:lstStyle/>
          <a:p>
            <a:fld id="{E7155CA7-5A07-4209-A48A-60163117EF0C}" type="slidenum">
              <a:rPr lang="it-IT" smtClean="0"/>
              <a:pPr/>
              <a:t>2</a:t>
            </a:fld>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323528" y="1468438"/>
            <a:ext cx="8424935" cy="4338637"/>
          </a:xfrm>
        </p:spPr>
        <p:txBody>
          <a:bodyPr/>
          <a:lstStyle/>
          <a:p>
            <a:pPr marL="474663" indent="-23813" algn="just" defTabSz="843616">
              <a:spcBef>
                <a:spcPts val="0"/>
              </a:spcBef>
              <a:spcAft>
                <a:spcPts val="0"/>
              </a:spcAft>
            </a:pPr>
            <a:r>
              <a:rPr lang="it-IT" b="1" dirty="0" smtClean="0"/>
              <a:t>Al lavoratore così definito é equiparato:</a:t>
            </a:r>
          </a:p>
          <a:p>
            <a:pPr marL="474663" indent="-23813" algn="just" defTabSz="843616">
              <a:spcBef>
                <a:spcPts val="0"/>
              </a:spcBef>
              <a:spcAft>
                <a:spcPts val="0"/>
              </a:spcAft>
            </a:pPr>
            <a:r>
              <a:rPr lang="it-IT" dirty="0" smtClean="0"/>
              <a:t>                </a:t>
            </a:r>
            <a:r>
              <a:rPr lang="it-IT" dirty="0" err="1" smtClean="0"/>
              <a:t>………………………………………………</a:t>
            </a:r>
            <a:r>
              <a:rPr lang="it-IT" dirty="0" smtClean="0"/>
              <a:t>..</a:t>
            </a:r>
          </a:p>
          <a:p>
            <a:pPr marL="474663" indent="-23813" algn="just" defTabSz="843616">
              <a:spcBef>
                <a:spcPts val="0"/>
              </a:spcBef>
              <a:spcAft>
                <a:spcPts val="0"/>
              </a:spcAft>
            </a:pPr>
            <a:r>
              <a:rPr lang="it-IT" dirty="0" smtClean="0"/>
              <a:t>                </a:t>
            </a:r>
            <a:r>
              <a:rPr lang="it-IT" dirty="0" err="1" smtClean="0"/>
              <a:t>………………………………………………</a:t>
            </a:r>
            <a:r>
              <a:rPr lang="it-IT" dirty="0" smtClean="0"/>
              <a:t>..</a:t>
            </a:r>
          </a:p>
          <a:p>
            <a:pPr marL="474663" indent="-23813" algn="just" defTabSz="843616">
              <a:spcBef>
                <a:spcPts val="0"/>
              </a:spcBef>
              <a:spcAft>
                <a:spcPts val="0"/>
              </a:spcAft>
            </a:pPr>
            <a:endParaRPr lang="it-IT" sz="1800" b="1" dirty="0" smtClean="0"/>
          </a:p>
          <a:p>
            <a:pPr marL="474663" indent="-23813" algn="just" defTabSz="843616">
              <a:lnSpc>
                <a:spcPct val="150000"/>
              </a:lnSpc>
              <a:spcBef>
                <a:spcPts val="0"/>
              </a:spcBef>
              <a:spcAft>
                <a:spcPts val="0"/>
              </a:spcAft>
            </a:pPr>
            <a:r>
              <a:rPr lang="it-IT" sz="1800" b="1" dirty="0" smtClean="0">
                <a:solidFill>
                  <a:srgbClr val="FF0000"/>
                </a:solidFill>
              </a:rPr>
              <a:t>l’allievo degli istituti di istruzione </a:t>
            </a:r>
            <a:r>
              <a:rPr lang="it-IT" sz="1800" b="1" dirty="0" smtClean="0"/>
              <a:t>ed universitari e il partecipante ai corsi di formazione professionale </a:t>
            </a:r>
            <a:r>
              <a:rPr lang="it-IT" sz="1800" b="1" u="sng" dirty="0" smtClean="0"/>
              <a:t>nei quali si faccia uso di laboratori, attrezzature di lavoro in genere, agenti chimici, fisici e biologici, ivi comprese le apparecchiature fornite di videoterminali </a:t>
            </a:r>
            <a:r>
              <a:rPr lang="it-IT" sz="1800" b="1" dirty="0" smtClean="0">
                <a:solidFill>
                  <a:srgbClr val="FF0000"/>
                </a:solidFill>
              </a:rPr>
              <a:t>limitatamente ai periodi</a:t>
            </a:r>
            <a:r>
              <a:rPr lang="it-IT" sz="1800" b="1" dirty="0" smtClean="0"/>
              <a:t> in cui l’allievo sia effettivamente applicato alla strumentazioni o ai laboratori in questione</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29268" y="122469"/>
            <a:ext cx="8458200" cy="661890"/>
          </a:xfrm>
        </p:spPr>
        <p:txBody>
          <a:bodyPr/>
          <a:lstStyle/>
          <a:p>
            <a:pPr algn="ctr" defTabSz="843766"/>
            <a:r>
              <a:rPr lang="it-IT" dirty="0" smtClean="0"/>
              <a:t>Obblighi dei lavoratori – Art. 20 </a:t>
            </a:r>
            <a:r>
              <a:rPr lang="it-IT" dirty="0" err="1" smtClean="0"/>
              <a:t>D.Lgs.</a:t>
            </a:r>
            <a:r>
              <a:rPr lang="it-IT" dirty="0" smtClean="0"/>
              <a:t> 81/2008</a:t>
            </a:r>
          </a:p>
        </p:txBody>
      </p:sp>
      <p:sp>
        <p:nvSpPr>
          <p:cNvPr id="18435" name="Rectangle 3"/>
          <p:cNvSpPr>
            <a:spLocks noGrp="1" noChangeArrowheads="1"/>
          </p:cNvSpPr>
          <p:nvPr>
            <p:ph idx="1"/>
          </p:nvPr>
        </p:nvSpPr>
        <p:spPr>
          <a:xfrm>
            <a:off x="991961" y="1908404"/>
            <a:ext cx="6851196" cy="2446370"/>
          </a:xfrm>
          <a:solidFill>
            <a:srgbClr val="FFFF99"/>
          </a:solidFill>
        </p:spPr>
        <p:txBody>
          <a:bodyPr/>
          <a:lstStyle/>
          <a:p>
            <a:pPr marL="391797" indent="-313438" algn="just" defTabSz="843766">
              <a:lnSpc>
                <a:spcPct val="145000"/>
              </a:lnSpc>
            </a:pPr>
            <a:r>
              <a:rPr lang="it-IT" dirty="0" smtClean="0"/>
              <a:t> </a:t>
            </a:r>
            <a:r>
              <a:rPr lang="it-IT" b="1" dirty="0" smtClean="0"/>
              <a:t>1.  Ogni  lavoratore  deve  </a:t>
            </a:r>
            <a:r>
              <a:rPr lang="it-IT" b="1" dirty="0" smtClean="0">
                <a:solidFill>
                  <a:srgbClr val="FF5050"/>
                </a:solidFill>
              </a:rPr>
              <a:t>prendersi  cura  della propria salute e sicurezza  e  di  quella  delle  altre  persone presenti sul luogo di lavoro</a:t>
            </a:r>
            <a:r>
              <a:rPr lang="it-IT" b="1" dirty="0" smtClean="0"/>
              <a:t>,  su  cui  ricadono  gli effetti delle sue azioni o omissioni, conformemente alla sua formazione, alle istruzioni e ai mezzi forniti dal datore di lavoro.</a:t>
            </a:r>
          </a:p>
        </p:txBody>
      </p:sp>
      <p:sp>
        <p:nvSpPr>
          <p:cNvPr id="4" name="Rectangle 2"/>
          <p:cNvSpPr txBox="1">
            <a:spLocks noChangeArrowheads="1"/>
          </p:cNvSpPr>
          <p:nvPr/>
        </p:nvSpPr>
        <p:spPr bwMode="auto">
          <a:xfrm>
            <a:off x="323528" y="4509120"/>
            <a:ext cx="8458200" cy="1440160"/>
          </a:xfrm>
          <a:prstGeom prst="rect">
            <a:avLst/>
          </a:prstGeom>
          <a:noFill/>
          <a:ln w="12700">
            <a:noFill/>
            <a:miter lim="800000"/>
            <a:headEnd/>
            <a:tailEnd/>
          </a:ln>
        </p:spPr>
        <p:txBody>
          <a:bodyPr vert="horz" wrap="square" lIns="49276" tIns="49276" rIns="88696" bIns="49276" numCol="1" anchor="b" anchorCtr="0" compatLnSpc="1">
            <a:prstTxWarp prst="textNoShape">
              <a:avLst/>
            </a:prstTxWarp>
          </a:bodyPr>
          <a:lstStyle/>
          <a:p>
            <a:pPr marL="38038" marR="0" lvl="0" indent="-38038" algn="ctr" defTabSz="843766" rtl="0" eaLnBrk="0" fontAlgn="base" latinLnBrk="0" hangingPunct="0">
              <a:lnSpc>
                <a:spcPct val="100000"/>
              </a:lnSpc>
              <a:spcBef>
                <a:spcPct val="0"/>
              </a:spcBef>
              <a:spcAft>
                <a:spcPct val="0"/>
              </a:spcAft>
              <a:buClrTx/>
              <a:buSzTx/>
              <a:buFontTx/>
              <a:buNone/>
              <a:tabLst/>
              <a:defRPr/>
            </a:pPr>
            <a:r>
              <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rPr>
              <a:t>DPR 547</a:t>
            </a:r>
            <a:r>
              <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sym typeface="Wingdings" pitchFamily="2" charset="2"/>
              </a:rPr>
              <a:t> militarizza</a:t>
            </a:r>
          </a:p>
          <a:p>
            <a:pPr marL="38038" marR="0" lvl="0" indent="-38038" algn="ctr" defTabSz="843766" rtl="0" eaLnBrk="0" fontAlgn="base" latinLnBrk="0" hangingPunct="0">
              <a:lnSpc>
                <a:spcPct val="100000"/>
              </a:lnSpc>
              <a:spcBef>
                <a:spcPct val="0"/>
              </a:spcBef>
              <a:spcAft>
                <a:spcPct val="0"/>
              </a:spcAft>
              <a:buClrTx/>
              <a:buSzTx/>
              <a:buFontTx/>
              <a:buNone/>
              <a:tabLst/>
              <a:defRPr/>
            </a:pPr>
            <a:r>
              <a:rPr lang="it-IT" sz="2100" b="1" kern="0" dirty="0" err="1" smtClean="0">
                <a:latin typeface="+mj-lt"/>
                <a:ea typeface="+mj-ea"/>
                <a:cs typeface="ヒラギノ角ゴ Pro W6"/>
                <a:sym typeface="Wingdings" pitchFamily="2" charset="2"/>
              </a:rPr>
              <a:t>Dlgs</a:t>
            </a:r>
            <a:r>
              <a:rPr lang="it-IT" sz="2100" b="1" kern="0" dirty="0" smtClean="0">
                <a:latin typeface="+mj-lt"/>
                <a:ea typeface="+mj-ea"/>
                <a:cs typeface="ヒラギノ角ゴ Pro W6"/>
                <a:sym typeface="Wingdings" pitchFamily="2" charset="2"/>
              </a:rPr>
              <a:t> 626 coinvolge </a:t>
            </a:r>
            <a:r>
              <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sym typeface="Wingdings" pitchFamily="2" charset="2"/>
              </a:rPr>
              <a:t>(</a:t>
            </a:r>
            <a:r>
              <a:rPr kumimoji="0" lang="it-IT" sz="2100" b="1" i="0" u="none" strike="noStrike" kern="0" cap="none" spc="0" normalizeH="0" baseline="0" noProof="0" dirty="0" err="1" smtClean="0">
                <a:ln>
                  <a:noFill/>
                </a:ln>
                <a:solidFill>
                  <a:schemeClr val="tx1"/>
                </a:solidFill>
                <a:effectLst/>
                <a:uLnTx/>
                <a:uFillTx/>
                <a:latin typeface="+mj-lt"/>
                <a:ea typeface="+mj-ea"/>
                <a:cs typeface="ヒラギノ角ゴ Pro W6"/>
                <a:sym typeface="Wingdings" pitchFamily="2" charset="2"/>
              </a:rPr>
              <a:t>check</a:t>
            </a:r>
            <a:r>
              <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sym typeface="Wingdings" pitchFamily="2" charset="2"/>
              </a:rPr>
              <a:t> </a:t>
            </a:r>
            <a:r>
              <a:rPr kumimoji="0" lang="it-IT" sz="2100" b="1" i="0" u="none" strike="noStrike" kern="0" cap="none" spc="0" normalizeH="0" baseline="0" noProof="0" dirty="0" err="1" smtClean="0">
                <a:ln>
                  <a:noFill/>
                </a:ln>
                <a:solidFill>
                  <a:schemeClr val="tx1"/>
                </a:solidFill>
                <a:effectLst/>
                <a:uLnTx/>
                <a:uFillTx/>
                <a:latin typeface="+mj-lt"/>
                <a:ea typeface="+mj-ea"/>
                <a:cs typeface="ヒラギノ角ゴ Pro W6"/>
                <a:sym typeface="Wingdings" pitchFamily="2" charset="2"/>
              </a:rPr>
              <a:t>list</a:t>
            </a:r>
            <a:r>
              <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sym typeface="Wingdings" pitchFamily="2" charset="2"/>
              </a:rPr>
              <a:t> ai lavoratori)</a:t>
            </a:r>
            <a:endPar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12964" y="586091"/>
            <a:ext cx="8147957" cy="1322323"/>
          </a:xfrm>
        </p:spPr>
        <p:txBody>
          <a:bodyPr/>
          <a:lstStyle/>
          <a:p>
            <a:pPr defTabSz="843766">
              <a:spcBef>
                <a:spcPct val="30000"/>
              </a:spcBef>
            </a:pPr>
            <a:r>
              <a:rPr lang="it-IT" dirty="0" smtClean="0"/>
              <a:t>       Obblighi dei lavoratori – Art. 20 </a:t>
            </a:r>
            <a:r>
              <a:rPr lang="it-IT" dirty="0" err="1" smtClean="0"/>
              <a:t>D.Lgs.</a:t>
            </a:r>
            <a:r>
              <a:rPr lang="it-IT" dirty="0" smtClean="0"/>
              <a:t> 81/2008</a:t>
            </a:r>
            <a:br>
              <a:rPr lang="it-IT" dirty="0" smtClean="0"/>
            </a:br>
            <a:endParaRPr lang="it-IT" dirty="0" smtClean="0"/>
          </a:p>
        </p:txBody>
      </p:sp>
      <p:sp>
        <p:nvSpPr>
          <p:cNvPr id="19459" name="Rectangle 3"/>
          <p:cNvSpPr>
            <a:spLocks noGrp="1" noChangeArrowheads="1"/>
          </p:cNvSpPr>
          <p:nvPr>
            <p:ph idx="1"/>
          </p:nvPr>
        </p:nvSpPr>
        <p:spPr>
          <a:xfrm>
            <a:off x="755576" y="1772816"/>
            <a:ext cx="7911193" cy="4320479"/>
          </a:xfrm>
          <a:solidFill>
            <a:srgbClr val="FFFF99"/>
          </a:solidFill>
        </p:spPr>
        <p:txBody>
          <a:bodyPr/>
          <a:lstStyle/>
          <a:p>
            <a:pPr marL="0" indent="0" algn="just" defTabSz="843766">
              <a:lnSpc>
                <a:spcPct val="135000"/>
              </a:lnSpc>
              <a:spcBef>
                <a:spcPct val="0"/>
              </a:spcBef>
              <a:spcAft>
                <a:spcPct val="30000"/>
              </a:spcAft>
            </a:pPr>
            <a:r>
              <a:rPr lang="it-IT" sz="1600" b="1" dirty="0" smtClean="0"/>
              <a:t>2. I lavoratori devono in particolare:</a:t>
            </a:r>
          </a:p>
          <a:p>
            <a:pPr marL="391797" indent="-240673" algn="just" defTabSz="843766">
              <a:lnSpc>
                <a:spcPct val="135000"/>
              </a:lnSpc>
              <a:spcBef>
                <a:spcPct val="0"/>
              </a:spcBef>
              <a:spcAft>
                <a:spcPct val="30000"/>
              </a:spcAft>
            </a:pPr>
            <a:r>
              <a:rPr lang="it-IT" sz="1600" b="1" dirty="0" smtClean="0"/>
              <a:t>a) </a:t>
            </a:r>
            <a:r>
              <a:rPr lang="it-IT" sz="1600" b="1" dirty="0" smtClean="0">
                <a:solidFill>
                  <a:srgbClr val="FF0000"/>
                </a:solidFill>
              </a:rPr>
              <a:t>contribuire</a:t>
            </a:r>
            <a:r>
              <a:rPr lang="it-IT" sz="1600" b="1" dirty="0" smtClean="0"/>
              <a:t>,  insieme  al  datore di lavoro, ai dirigenti e ai preposti,  all'</a:t>
            </a:r>
            <a:r>
              <a:rPr lang="it-IT" sz="1600" b="1" dirty="0" smtClean="0">
                <a:solidFill>
                  <a:srgbClr val="FF0000"/>
                </a:solidFill>
              </a:rPr>
              <a:t>adempimento  degli  obblighi  </a:t>
            </a:r>
            <a:r>
              <a:rPr lang="it-IT" sz="1600" b="1" dirty="0" smtClean="0"/>
              <a:t>previsti  a tutela della salute e sicurezza sui luoghi di lavoro;</a:t>
            </a:r>
          </a:p>
          <a:p>
            <a:pPr marL="391797" indent="-240673" algn="just" defTabSz="843766">
              <a:lnSpc>
                <a:spcPct val="135000"/>
              </a:lnSpc>
              <a:spcBef>
                <a:spcPct val="0"/>
              </a:spcBef>
              <a:spcAft>
                <a:spcPct val="30000"/>
              </a:spcAft>
            </a:pPr>
            <a:r>
              <a:rPr lang="it-IT" sz="1600" b="1" dirty="0" smtClean="0"/>
              <a:t>b) </a:t>
            </a:r>
            <a:r>
              <a:rPr lang="it-IT" sz="1600" b="1" dirty="0"/>
              <a:t>osservare le </a:t>
            </a:r>
            <a:r>
              <a:rPr lang="it-IT" sz="1600" b="1" dirty="0">
                <a:solidFill>
                  <a:srgbClr val="FF0000"/>
                </a:solidFill>
              </a:rPr>
              <a:t>disposizioni </a:t>
            </a:r>
            <a:r>
              <a:rPr lang="it-IT" sz="1600" b="1" dirty="0"/>
              <a:t>e le istruzioni impartite dal datore di  lavoro,  dai  dirigenti  e dai preposti, ai fini della protezione collettiva ed individuale;</a:t>
            </a:r>
          </a:p>
          <a:p>
            <a:pPr marL="391797" indent="-240673" algn="just" defTabSz="843766">
              <a:lnSpc>
                <a:spcPct val="135000"/>
              </a:lnSpc>
              <a:spcBef>
                <a:spcPct val="0"/>
              </a:spcBef>
              <a:spcAft>
                <a:spcPct val="30000"/>
              </a:spcAft>
            </a:pPr>
            <a:r>
              <a:rPr lang="it-IT" sz="1600" b="1" dirty="0" smtClean="0"/>
              <a:t>c) utilizzare   correttamente   le  attrezzature  di  lavoro,  le sostanze  e  i  preparati pericolosi, i mezzi di trasporto, </a:t>
            </a:r>
            <a:r>
              <a:rPr lang="it-IT" sz="1600" b="1" dirty="0" err="1" smtClean="0">
                <a:solidFill>
                  <a:srgbClr val="FF0000"/>
                </a:solidFill>
              </a:rPr>
              <a:t>nonchè</a:t>
            </a:r>
            <a:r>
              <a:rPr lang="it-IT" sz="1600" b="1" dirty="0" smtClean="0">
                <a:solidFill>
                  <a:srgbClr val="FF0000"/>
                </a:solidFill>
              </a:rPr>
              <a:t> i dispositivi di sicurezza;</a:t>
            </a:r>
          </a:p>
          <a:p>
            <a:pPr marL="391797" indent="-240673" algn="just" defTabSz="843766">
              <a:lnSpc>
                <a:spcPct val="135000"/>
              </a:lnSpc>
              <a:spcBef>
                <a:spcPct val="0"/>
              </a:spcBef>
              <a:spcAft>
                <a:spcPct val="30000"/>
              </a:spcAft>
            </a:pPr>
            <a:r>
              <a:rPr lang="it-IT" sz="1600" b="1" dirty="0" smtClean="0"/>
              <a:t>d) utilizzare  in  modo  appropriato  i </a:t>
            </a:r>
            <a:r>
              <a:rPr lang="it-IT" sz="1600" b="1" dirty="0" smtClean="0">
                <a:solidFill>
                  <a:srgbClr val="FF0000"/>
                </a:solidFill>
              </a:rPr>
              <a:t>dispositivi di protezione </a:t>
            </a:r>
            <a:r>
              <a:rPr lang="it-IT" sz="1600" b="1" dirty="0" smtClean="0"/>
              <a:t>messi a loro disposizione;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title"/>
          </p:nvPr>
        </p:nvSpPr>
        <p:spPr>
          <a:xfrm>
            <a:off x="375557" y="320740"/>
            <a:ext cx="8147957" cy="992836"/>
          </a:xfrm>
          <a:noFill/>
        </p:spPr>
        <p:txBody>
          <a:bodyPr/>
          <a:lstStyle/>
          <a:p>
            <a:pPr defTabSz="843766">
              <a:spcBef>
                <a:spcPct val="30000"/>
              </a:spcBef>
            </a:pPr>
            <a:r>
              <a:rPr lang="it-IT" dirty="0" smtClean="0"/>
              <a:t>       Obblighi dei lavoratori – Art. 20 </a:t>
            </a:r>
            <a:r>
              <a:rPr lang="it-IT" dirty="0" err="1" smtClean="0"/>
              <a:t>D.Lgs.</a:t>
            </a:r>
            <a:r>
              <a:rPr lang="it-IT" dirty="0" smtClean="0"/>
              <a:t> 81/2008</a:t>
            </a:r>
            <a:br>
              <a:rPr lang="it-IT" dirty="0" smtClean="0"/>
            </a:br>
            <a:r>
              <a:rPr lang="it-IT" dirty="0" smtClean="0"/>
              <a:t>    2. I lavoratori devono in particolare:</a:t>
            </a:r>
          </a:p>
        </p:txBody>
      </p:sp>
      <p:sp>
        <p:nvSpPr>
          <p:cNvPr id="20482" name="Rectangle 2"/>
          <p:cNvSpPr>
            <a:spLocks noGrp="1" noChangeArrowheads="1"/>
          </p:cNvSpPr>
          <p:nvPr>
            <p:ph idx="1"/>
          </p:nvPr>
        </p:nvSpPr>
        <p:spPr>
          <a:xfrm>
            <a:off x="611561" y="2060848"/>
            <a:ext cx="7560840" cy="3816424"/>
          </a:xfrm>
          <a:solidFill>
            <a:srgbClr val="FFFF99"/>
          </a:solidFill>
        </p:spPr>
        <p:txBody>
          <a:bodyPr/>
          <a:lstStyle/>
          <a:p>
            <a:pPr marL="235078" indent="-235078" algn="just" defTabSz="843766">
              <a:lnSpc>
                <a:spcPct val="135000"/>
              </a:lnSpc>
              <a:spcBef>
                <a:spcPct val="0"/>
              </a:spcBef>
              <a:spcAft>
                <a:spcPct val="30000"/>
              </a:spcAft>
            </a:pPr>
            <a:r>
              <a:rPr lang="it-IT" sz="1600" b="1" dirty="0" smtClean="0"/>
              <a:t>e) segnalare  immediatamente  al datore di lavoro, al dirigente o al  preposto  le  deficienze  dei mezzi e dei dispositivi di cui alle lettere c)  e d),  </a:t>
            </a:r>
            <a:r>
              <a:rPr lang="it-IT" sz="1600" b="1" dirty="0" err="1" smtClean="0">
                <a:solidFill>
                  <a:srgbClr val="FF0000"/>
                </a:solidFill>
              </a:rPr>
              <a:t>nonche'</a:t>
            </a:r>
            <a:r>
              <a:rPr lang="it-IT" sz="1600" b="1" dirty="0" smtClean="0">
                <a:solidFill>
                  <a:srgbClr val="FF0000"/>
                </a:solidFill>
              </a:rPr>
              <a:t> qualsiasi eventuale condizione di pericolo di  cui  vengano  a conoscenza, </a:t>
            </a:r>
            <a:r>
              <a:rPr lang="it-IT" sz="1600" b="1" dirty="0" smtClean="0"/>
              <a:t>adoperandosi direttamente, in caso di urgenza,  </a:t>
            </a:r>
            <a:r>
              <a:rPr lang="it-IT" sz="1600" b="1" dirty="0" smtClean="0">
                <a:solidFill>
                  <a:srgbClr val="FF0000"/>
                </a:solidFill>
              </a:rPr>
              <a:t>nell'ambito delle proprie competenze</a:t>
            </a:r>
            <a:r>
              <a:rPr lang="it-IT" sz="1600" b="1" dirty="0" smtClean="0"/>
              <a:t> e possibilità per eliminare o ridurre le situazioni  di  pericolo  grave  e  incombente,  dandone  notizia  al rappresentante dei lavoratori per la sicurezza;</a:t>
            </a:r>
          </a:p>
          <a:p>
            <a:pPr marL="235078" indent="-235078" algn="just" defTabSz="843766">
              <a:lnSpc>
                <a:spcPct val="135000"/>
              </a:lnSpc>
              <a:spcBef>
                <a:spcPct val="0"/>
              </a:spcBef>
              <a:spcAft>
                <a:spcPct val="30000"/>
              </a:spcAft>
            </a:pPr>
            <a:r>
              <a:rPr lang="it-IT" sz="1600" b="1" dirty="0" smtClean="0"/>
              <a:t>f) non  rimuovere o modificare senza autorizzazione i dispositivi di sicurezza o di segnalazione o di controllo;</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title"/>
          </p:nvPr>
        </p:nvSpPr>
        <p:spPr>
          <a:xfrm>
            <a:off x="611560" y="980728"/>
            <a:ext cx="8147957" cy="992836"/>
          </a:xfrm>
          <a:noFill/>
        </p:spPr>
        <p:txBody>
          <a:bodyPr/>
          <a:lstStyle/>
          <a:p>
            <a:pPr defTabSz="843766">
              <a:spcBef>
                <a:spcPct val="30000"/>
              </a:spcBef>
            </a:pPr>
            <a:r>
              <a:rPr lang="it-IT" dirty="0" smtClean="0"/>
              <a:t>       Obblighi dei lavoratori – Art. 20 </a:t>
            </a:r>
            <a:r>
              <a:rPr lang="it-IT" dirty="0" err="1" smtClean="0"/>
              <a:t>D.Lgs.</a:t>
            </a:r>
            <a:r>
              <a:rPr lang="it-IT" dirty="0" smtClean="0"/>
              <a:t> 81/2008</a:t>
            </a:r>
            <a:br>
              <a:rPr lang="it-IT" dirty="0" smtClean="0"/>
            </a:br>
            <a:r>
              <a:rPr lang="it-IT" dirty="0" smtClean="0"/>
              <a:t>    2. I lavoratori devono in particolare:</a:t>
            </a:r>
          </a:p>
        </p:txBody>
      </p:sp>
      <p:sp>
        <p:nvSpPr>
          <p:cNvPr id="20482" name="Rectangle 2"/>
          <p:cNvSpPr>
            <a:spLocks noGrp="1" noChangeArrowheads="1"/>
          </p:cNvSpPr>
          <p:nvPr>
            <p:ph idx="1"/>
          </p:nvPr>
        </p:nvSpPr>
        <p:spPr>
          <a:xfrm>
            <a:off x="755576" y="2492896"/>
            <a:ext cx="7669747" cy="2664296"/>
          </a:xfrm>
          <a:solidFill>
            <a:srgbClr val="FFFF99"/>
          </a:solidFill>
        </p:spPr>
        <p:txBody>
          <a:bodyPr/>
          <a:lstStyle/>
          <a:p>
            <a:pPr marL="235078" indent="-235078" algn="just" defTabSz="843766">
              <a:lnSpc>
                <a:spcPct val="135000"/>
              </a:lnSpc>
              <a:spcBef>
                <a:spcPct val="0"/>
              </a:spcBef>
              <a:spcAft>
                <a:spcPct val="30000"/>
              </a:spcAft>
            </a:pPr>
            <a:r>
              <a:rPr lang="it-IT" sz="1600" b="1" dirty="0" smtClean="0"/>
              <a:t>g) non  compiere  di  propria iniziativa operazioni o manovre che non  sono  di loro  competenza  ovvero  che possono compromettere la sicurezza propria o di altri lavoratori;</a:t>
            </a:r>
          </a:p>
          <a:p>
            <a:pPr marL="355600" indent="-355600" algn="just" defTabSz="843766">
              <a:lnSpc>
                <a:spcPct val="135000"/>
              </a:lnSpc>
              <a:spcBef>
                <a:spcPct val="0"/>
              </a:spcBef>
              <a:spcAft>
                <a:spcPct val="30000"/>
              </a:spcAft>
            </a:pPr>
            <a:r>
              <a:rPr lang="it-IT" sz="1600" b="1" dirty="0" smtClean="0"/>
              <a:t>h) </a:t>
            </a:r>
            <a:r>
              <a:rPr lang="it-IT" sz="1600" b="1" dirty="0" smtClean="0">
                <a:solidFill>
                  <a:srgbClr val="CC0000"/>
                </a:solidFill>
              </a:rPr>
              <a:t>partecipare  ai  programmi  di  formazione  e di addestramento organizzati dal datore di lavoro</a:t>
            </a:r>
          </a:p>
          <a:p>
            <a:pPr algn="just"/>
            <a:r>
              <a:rPr lang="it-IT" sz="1600" b="1" dirty="0" smtClean="0"/>
              <a:t>i) sottoporsi ai controlli sanitari previsti dal presente decreto legislativo o comunque disposti dal medico competente.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3170" name="Group 2"/>
          <p:cNvGraphicFramePr>
            <a:graphicFrameLocks noGrp="1"/>
          </p:cNvGraphicFramePr>
          <p:nvPr>
            <p:ph type="body" idx="1"/>
          </p:nvPr>
        </p:nvGraphicFramePr>
        <p:xfrm>
          <a:off x="614365" y="1438276"/>
          <a:ext cx="7920880" cy="2678292"/>
        </p:xfrm>
        <a:graphic>
          <a:graphicData uri="http://schemas.openxmlformats.org/drawingml/2006/table">
            <a:tbl>
              <a:tblPr/>
              <a:tblGrid>
                <a:gridCol w="589120"/>
                <a:gridCol w="864096"/>
                <a:gridCol w="6467664"/>
              </a:tblGrid>
              <a:tr h="227548">
                <a:tc gridSpan="3">
                  <a:txBody>
                    <a:bodyPr/>
                    <a:lstStyle/>
                    <a:p>
                      <a:pPr marL="0" marR="0" lvl="0" indent="0" algn="ctr" defTabSz="1036638" rtl="0" eaLnBrk="1" fontAlgn="base" latinLnBrk="0" hangingPunct="1">
                        <a:lnSpc>
                          <a:spcPct val="100000"/>
                        </a:lnSpc>
                        <a:spcBef>
                          <a:spcPct val="20000"/>
                        </a:spcBef>
                        <a:spcAft>
                          <a:spcPct val="0"/>
                        </a:spcAft>
                        <a:buClrTx/>
                        <a:buSzPct val="100000"/>
                        <a:buFont typeface="Times" pitchFamily="18" charset="0"/>
                        <a:buNone/>
                        <a:tabLst/>
                      </a:pPr>
                      <a:r>
                        <a:rPr kumimoji="0" lang="it-IT" sz="800" b="1" i="0" u="none" strike="noStrike" cap="none" normalizeH="0" baseline="0" dirty="0" smtClean="0">
                          <a:ln>
                            <a:noFill/>
                          </a:ln>
                          <a:solidFill>
                            <a:schemeClr val="tx1"/>
                          </a:solidFill>
                          <a:effectLst/>
                          <a:latin typeface="Verdana" pitchFamily="34" charset="0"/>
                          <a:ea typeface="ヒラギノ角ゴ Pro W3" pitchFamily="1" charset="-128"/>
                        </a:rPr>
                        <a:t>Arresto fino a 1 mese o ammenda da euro 200 a 600</a:t>
                      </a: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hMerge="1">
                  <a:txBody>
                    <a:bodyPr/>
                    <a:lstStyle/>
                    <a:p>
                      <a:endParaRPr lang="it-IT"/>
                    </a:p>
                  </a:txBody>
                  <a:tcPr/>
                </a:tc>
                <a:tc hMerge="1">
                  <a:txBody>
                    <a:bodyPr/>
                    <a:lstStyle/>
                    <a:p>
                      <a:endParaRPr lang="it-IT"/>
                    </a:p>
                  </a:txBody>
                  <a:tcPr/>
                </a:tc>
              </a:tr>
              <a:tr h="409494">
                <a:tc rowSpan="6">
                  <a:txBody>
                    <a:bodyPr/>
                    <a:lstStyle/>
                    <a:p>
                      <a:pPr marL="0" marR="0" lvl="0" indent="0" algn="ctr" defTabSz="1036638" rtl="0" eaLnBrk="1" fontAlgn="base" latinLnBrk="0" hangingPunct="1">
                        <a:lnSpc>
                          <a:spcPct val="100000"/>
                        </a:lnSpc>
                        <a:spcBef>
                          <a:spcPct val="20000"/>
                        </a:spcBef>
                        <a:spcAft>
                          <a:spcPct val="0"/>
                        </a:spcAft>
                        <a:buClrTx/>
                        <a:buSzPct val="100000"/>
                        <a:buFont typeface="Times" pitchFamily="18" charset="0"/>
                        <a:buNone/>
                        <a:tabLst/>
                      </a:pPr>
                      <a:r>
                        <a:rPr kumimoji="0" lang="it-IT" sz="800" b="1" i="0" u="none" strike="noStrike" cap="none" normalizeH="0" baseline="0" dirty="0" smtClean="0">
                          <a:ln>
                            <a:noFill/>
                          </a:ln>
                          <a:solidFill>
                            <a:schemeClr val="tx1"/>
                          </a:solidFill>
                          <a:effectLst/>
                          <a:latin typeface="Verdana" pitchFamily="34" charset="0"/>
                          <a:ea typeface="ヒラギノ角ゴ Pro W3" pitchFamily="1" charset="-128"/>
                        </a:rPr>
                        <a:t>Art.20</a:t>
                      </a:r>
                    </a:p>
                  </a:txBody>
                  <a:tcPr marL="50799" marR="92074" marT="50799" marB="507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36638" rtl="0" eaLnBrk="1" fontAlgn="base" latinLnBrk="0" hangingPunct="1">
                        <a:lnSpc>
                          <a:spcPct val="100000"/>
                        </a:lnSpc>
                        <a:spcBef>
                          <a:spcPct val="20000"/>
                        </a:spcBef>
                        <a:spcAft>
                          <a:spcPct val="0"/>
                        </a:spcAft>
                        <a:buClrTx/>
                        <a:buSzPct val="100000"/>
                        <a:buFont typeface="Times" pitchFamily="18" charset="0"/>
                        <a:buNone/>
                        <a:tabLst/>
                      </a:pPr>
                      <a:r>
                        <a:rPr kumimoji="0" lang="it-IT" sz="800" b="1" i="0" u="none" strike="noStrike" cap="none" normalizeH="0" baseline="0" dirty="0" smtClean="0">
                          <a:ln>
                            <a:noFill/>
                          </a:ln>
                          <a:solidFill>
                            <a:schemeClr val="tx1"/>
                          </a:solidFill>
                          <a:effectLst/>
                          <a:latin typeface="Verdana" pitchFamily="34" charset="0"/>
                          <a:ea typeface="ヒラギノ角ゴ Pro W3" pitchFamily="1" charset="-128"/>
                        </a:rPr>
                        <a:t>comma 2 b</a:t>
                      </a:r>
                    </a:p>
                  </a:txBody>
                  <a:tcPr marL="50799" marR="92074" marT="50799" marB="507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1036638" rtl="0" eaLnBrk="1" fontAlgn="base" latinLnBrk="0" hangingPunct="1">
                        <a:lnSpc>
                          <a:spcPct val="100000"/>
                        </a:lnSpc>
                        <a:spcBef>
                          <a:spcPct val="20000"/>
                        </a:spcBef>
                        <a:spcAft>
                          <a:spcPct val="0"/>
                        </a:spcAft>
                        <a:buClrTx/>
                        <a:buSzPct val="100000"/>
                        <a:buFont typeface="Times" pitchFamily="18" charset="0"/>
                        <a:buNone/>
                        <a:tabLst/>
                      </a:pPr>
                      <a:r>
                        <a:rPr kumimoji="0" lang="it-IT" sz="1000" b="0" i="0" u="none" strike="noStrike" cap="none" normalizeH="0" baseline="0" dirty="0" smtClean="0">
                          <a:ln>
                            <a:noFill/>
                          </a:ln>
                          <a:solidFill>
                            <a:schemeClr val="tx1"/>
                          </a:solidFill>
                          <a:effectLst/>
                          <a:latin typeface="Verdana" pitchFamily="34" charset="0"/>
                          <a:ea typeface="ヒラギノ角ゴ Pro W3" pitchFamily="1" charset="-128"/>
                        </a:rPr>
                        <a:t>I lavoratori devono osservare le disposizioni e le istruzioni impartite dal </a:t>
                      </a:r>
                      <a:r>
                        <a:rPr kumimoji="0" lang="it-IT" sz="1000" b="0" i="0" u="none" strike="noStrike" cap="none" normalizeH="0" baseline="0" dirty="0" err="1" smtClean="0">
                          <a:ln>
                            <a:noFill/>
                          </a:ln>
                          <a:solidFill>
                            <a:schemeClr val="tx1"/>
                          </a:solidFill>
                          <a:effectLst/>
                          <a:latin typeface="Verdana" pitchFamily="34" charset="0"/>
                          <a:ea typeface="ヒラギノ角ゴ Pro W3" pitchFamily="1" charset="-128"/>
                        </a:rPr>
                        <a:t>DL</a:t>
                      </a:r>
                      <a:r>
                        <a:rPr kumimoji="0" lang="it-IT" sz="1000" b="0" i="0" u="none" strike="noStrike" cap="none" normalizeH="0" baseline="0" dirty="0" smtClean="0">
                          <a:ln>
                            <a:noFill/>
                          </a:ln>
                          <a:solidFill>
                            <a:schemeClr val="tx1"/>
                          </a:solidFill>
                          <a:effectLst/>
                          <a:latin typeface="Verdana" pitchFamily="34" charset="0"/>
                          <a:ea typeface="ヒラギノ角ゴ Pro W3" pitchFamily="1" charset="-128"/>
                        </a:rPr>
                        <a:t>, dai dirigenti e preposti, ai fini della protezione collettiva ed in individuale</a:t>
                      </a:r>
                    </a:p>
                  </a:txBody>
                  <a:tcPr marL="50792" marR="91426" marT="50792" marB="507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9494">
                <a:tc vMerge="1">
                  <a:txBody>
                    <a:bodyPr/>
                    <a:lstStyle/>
                    <a:p>
                      <a:endParaRPr lang="it-IT"/>
                    </a:p>
                  </a:txBody>
                  <a:tcPr/>
                </a:tc>
                <a:tc>
                  <a:txBody>
                    <a:bodyPr/>
                    <a:lstStyle/>
                    <a:p>
                      <a:pPr marL="0" marR="0" lvl="0" indent="0" algn="ctr" defTabSz="1036638" rtl="0" eaLnBrk="1" fontAlgn="base" latinLnBrk="0" hangingPunct="1">
                        <a:lnSpc>
                          <a:spcPct val="100000"/>
                        </a:lnSpc>
                        <a:spcBef>
                          <a:spcPct val="20000"/>
                        </a:spcBef>
                        <a:spcAft>
                          <a:spcPct val="0"/>
                        </a:spcAft>
                        <a:buClrTx/>
                        <a:buSzPct val="100000"/>
                        <a:buFont typeface="Times" pitchFamily="18" charset="0"/>
                        <a:buNone/>
                        <a:tabLst/>
                      </a:pPr>
                      <a:r>
                        <a:rPr kumimoji="0" lang="it-IT" sz="800" b="1" i="0" u="none" strike="noStrike" cap="none" normalizeH="0" baseline="0" smtClean="0">
                          <a:ln>
                            <a:noFill/>
                          </a:ln>
                          <a:solidFill>
                            <a:schemeClr val="tx1"/>
                          </a:solidFill>
                          <a:effectLst/>
                          <a:latin typeface="Verdana" pitchFamily="34" charset="0"/>
                          <a:ea typeface="ヒラギノ角ゴ Pro W3" pitchFamily="1" charset="-128"/>
                        </a:rPr>
                        <a:t>comma 2 c</a:t>
                      </a: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1036638" rtl="0" eaLnBrk="1" fontAlgn="base" latinLnBrk="0" hangingPunct="1">
                        <a:lnSpc>
                          <a:spcPct val="100000"/>
                        </a:lnSpc>
                        <a:spcBef>
                          <a:spcPct val="20000"/>
                        </a:spcBef>
                        <a:spcAft>
                          <a:spcPct val="0"/>
                        </a:spcAft>
                        <a:buClrTx/>
                        <a:buSzPct val="100000"/>
                        <a:buFont typeface="Times" pitchFamily="18" charset="0"/>
                        <a:buNone/>
                        <a:tabLst/>
                      </a:pPr>
                      <a:r>
                        <a:rPr kumimoji="0" lang="it-IT" sz="1000" b="0" i="0" u="none" strike="noStrike" cap="none" normalizeH="0" baseline="0" dirty="0" smtClean="0">
                          <a:ln>
                            <a:noFill/>
                          </a:ln>
                          <a:solidFill>
                            <a:schemeClr val="tx1"/>
                          </a:solidFill>
                          <a:effectLst/>
                          <a:latin typeface="Verdana" pitchFamily="34" charset="0"/>
                          <a:ea typeface="ヒラギノ角ゴ Pro W3" pitchFamily="1" charset="-128"/>
                        </a:rPr>
                        <a:t>I lavoratori devono utilizzare correttamente le attrezzature di lavoro, le sostanze e i preparati pericolosi, i mezzi di trasporto, nonché i dispositivi di sicurezza</a:t>
                      </a: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384">
                <a:tc vMerge="1">
                  <a:txBody>
                    <a:bodyPr/>
                    <a:lstStyle/>
                    <a:p>
                      <a:endParaRPr lang="it-IT"/>
                    </a:p>
                  </a:txBody>
                  <a:tcPr/>
                </a:tc>
                <a:tc>
                  <a:txBody>
                    <a:bodyPr/>
                    <a:lstStyle/>
                    <a:p>
                      <a:pPr marL="0" marR="0" lvl="0" indent="0" algn="ctr" defTabSz="1036638" rtl="0" eaLnBrk="1" fontAlgn="base" latinLnBrk="0" hangingPunct="1">
                        <a:lnSpc>
                          <a:spcPct val="100000"/>
                        </a:lnSpc>
                        <a:spcBef>
                          <a:spcPct val="20000"/>
                        </a:spcBef>
                        <a:spcAft>
                          <a:spcPct val="0"/>
                        </a:spcAft>
                        <a:buClrTx/>
                        <a:buSzPct val="100000"/>
                        <a:buFont typeface="Times" pitchFamily="18" charset="0"/>
                        <a:buNone/>
                        <a:tabLst/>
                      </a:pPr>
                      <a:r>
                        <a:rPr kumimoji="0" lang="it-IT" sz="800" b="1" i="0" u="none" strike="noStrike" cap="none" normalizeH="0" baseline="0" smtClean="0">
                          <a:ln>
                            <a:noFill/>
                          </a:ln>
                          <a:solidFill>
                            <a:schemeClr val="tx1"/>
                          </a:solidFill>
                          <a:effectLst/>
                          <a:latin typeface="Verdana" pitchFamily="34" charset="0"/>
                          <a:ea typeface="ヒラギノ角ゴ Pro W3" pitchFamily="1" charset="-128"/>
                        </a:rPr>
                        <a:t>comma 2 d</a:t>
                      </a: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1036638" rtl="0" eaLnBrk="1" fontAlgn="base" latinLnBrk="0" hangingPunct="1">
                        <a:lnSpc>
                          <a:spcPct val="100000"/>
                        </a:lnSpc>
                        <a:spcBef>
                          <a:spcPct val="20000"/>
                        </a:spcBef>
                        <a:spcAft>
                          <a:spcPct val="0"/>
                        </a:spcAft>
                        <a:buClrTx/>
                        <a:buSzPct val="100000"/>
                        <a:buFont typeface="Times" pitchFamily="18" charset="0"/>
                        <a:buNone/>
                        <a:tabLst/>
                      </a:pPr>
                      <a:r>
                        <a:rPr kumimoji="0" lang="it-IT" sz="1000" b="0" i="0" u="none" strike="noStrike" cap="none" normalizeH="0" baseline="0" dirty="0" smtClean="0">
                          <a:ln>
                            <a:noFill/>
                          </a:ln>
                          <a:solidFill>
                            <a:schemeClr val="tx1"/>
                          </a:solidFill>
                          <a:effectLst/>
                          <a:latin typeface="Verdana" pitchFamily="34" charset="0"/>
                          <a:ea typeface="ヒラギノ角ゴ Pro W3" pitchFamily="1" charset="-128"/>
                        </a:rPr>
                        <a:t>I lavoratori devono utilizzare in modo appropriato i dispositivi di protezione messi loro a disposizione</a:t>
                      </a: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9494">
                <a:tc vMerge="1">
                  <a:txBody>
                    <a:bodyPr/>
                    <a:lstStyle/>
                    <a:p>
                      <a:endParaRPr lang="it-IT"/>
                    </a:p>
                  </a:txBody>
                  <a:tcPr/>
                </a:tc>
                <a:tc>
                  <a:txBody>
                    <a:bodyPr/>
                    <a:lstStyle/>
                    <a:p>
                      <a:pPr marL="0" marR="0" lvl="0" indent="0" algn="ctr" defTabSz="1036638" rtl="0" eaLnBrk="1" fontAlgn="base" latinLnBrk="0" hangingPunct="1">
                        <a:lnSpc>
                          <a:spcPct val="100000"/>
                        </a:lnSpc>
                        <a:spcBef>
                          <a:spcPct val="20000"/>
                        </a:spcBef>
                        <a:spcAft>
                          <a:spcPct val="0"/>
                        </a:spcAft>
                        <a:buClrTx/>
                        <a:buSzPct val="100000"/>
                        <a:buFont typeface="Times" pitchFamily="18" charset="0"/>
                        <a:buNone/>
                        <a:tabLst/>
                      </a:pPr>
                      <a:r>
                        <a:rPr kumimoji="0" lang="it-IT" sz="800" b="1" i="0" u="none" strike="noStrike" cap="none" normalizeH="0" baseline="0" smtClean="0">
                          <a:ln>
                            <a:noFill/>
                          </a:ln>
                          <a:solidFill>
                            <a:schemeClr val="tx1"/>
                          </a:solidFill>
                          <a:effectLst/>
                          <a:latin typeface="Verdana" pitchFamily="34" charset="0"/>
                          <a:ea typeface="ヒラギノ角ゴ Pro W3" pitchFamily="1" charset="-128"/>
                        </a:rPr>
                        <a:t>comma 2 e</a:t>
                      </a:r>
                      <a:endParaRPr kumimoji="0" lang="it-IT" sz="800" b="0" i="0" u="none" strike="noStrike" cap="none" normalizeH="0" baseline="0" smtClean="0">
                        <a:ln>
                          <a:noFill/>
                        </a:ln>
                        <a:solidFill>
                          <a:schemeClr val="tx1"/>
                        </a:solidFill>
                        <a:effectLst/>
                        <a:latin typeface="Verdana" pitchFamily="34" charset="0"/>
                        <a:ea typeface="ヒラギノ角ゴ Pro W3" pitchFamily="1" charset="-128"/>
                      </a:endParaRP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1036638" rtl="0" eaLnBrk="1" fontAlgn="base" latinLnBrk="0" hangingPunct="1">
                        <a:lnSpc>
                          <a:spcPct val="100000"/>
                        </a:lnSpc>
                        <a:spcBef>
                          <a:spcPct val="20000"/>
                        </a:spcBef>
                        <a:spcAft>
                          <a:spcPct val="0"/>
                        </a:spcAft>
                        <a:buClrTx/>
                        <a:buSzPct val="100000"/>
                        <a:buFont typeface="Times" pitchFamily="18" charset="0"/>
                        <a:buNone/>
                        <a:tabLst/>
                      </a:pPr>
                      <a:r>
                        <a:rPr kumimoji="0" lang="it-IT" sz="1000" b="0" i="0" u="none" strike="noStrike" cap="none" normalizeH="0" baseline="0" dirty="0" smtClean="0">
                          <a:ln>
                            <a:noFill/>
                          </a:ln>
                          <a:solidFill>
                            <a:schemeClr val="tx1"/>
                          </a:solidFill>
                          <a:effectLst/>
                          <a:latin typeface="Verdana" pitchFamily="34" charset="0"/>
                          <a:ea typeface="ヒラギノ角ゴ Pro W3" pitchFamily="1" charset="-128"/>
                        </a:rPr>
                        <a:t>I lavoratori devono segnalare immediatamente al </a:t>
                      </a:r>
                      <a:r>
                        <a:rPr kumimoji="0" lang="it-IT" sz="1000" b="0" i="0" u="none" strike="noStrike" cap="none" normalizeH="0" baseline="0" dirty="0" err="1" smtClean="0">
                          <a:ln>
                            <a:noFill/>
                          </a:ln>
                          <a:solidFill>
                            <a:schemeClr val="tx1"/>
                          </a:solidFill>
                          <a:effectLst/>
                          <a:latin typeface="Verdana" pitchFamily="34" charset="0"/>
                          <a:ea typeface="ヒラギノ角ゴ Pro W3" pitchFamily="1" charset="-128"/>
                        </a:rPr>
                        <a:t>DL</a:t>
                      </a:r>
                      <a:r>
                        <a:rPr kumimoji="0" lang="it-IT" sz="1000" b="0" i="0" u="none" strike="noStrike" cap="none" normalizeH="0" baseline="0" dirty="0" smtClean="0">
                          <a:ln>
                            <a:noFill/>
                          </a:ln>
                          <a:solidFill>
                            <a:schemeClr val="tx1"/>
                          </a:solidFill>
                          <a:effectLst/>
                          <a:latin typeface="Verdana" pitchFamily="34" charset="0"/>
                          <a:ea typeface="ヒラギノ角ゴ Pro W3" pitchFamily="1" charset="-128"/>
                        </a:rPr>
                        <a:t>, al dirigente o al preposto, le deficienze dei mezzi e dei dispositivi di cui alle lettere c e d, nonché qualsiasi eventuale condizione di pericolo</a:t>
                      </a: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9494">
                <a:tc vMerge="1">
                  <a:txBody>
                    <a:bodyPr/>
                    <a:lstStyle/>
                    <a:p>
                      <a:endParaRPr lang="it-IT"/>
                    </a:p>
                  </a:txBody>
                  <a:tcPr/>
                </a:tc>
                <a:tc>
                  <a:txBody>
                    <a:bodyPr/>
                    <a:lstStyle/>
                    <a:p>
                      <a:pPr marL="0" marR="0" lvl="0" indent="0" algn="ctr" defTabSz="1036638" rtl="0" eaLnBrk="1" fontAlgn="base" latinLnBrk="0" hangingPunct="1">
                        <a:lnSpc>
                          <a:spcPct val="100000"/>
                        </a:lnSpc>
                        <a:spcBef>
                          <a:spcPct val="20000"/>
                        </a:spcBef>
                        <a:spcAft>
                          <a:spcPct val="0"/>
                        </a:spcAft>
                        <a:buClrTx/>
                        <a:buSzPct val="100000"/>
                        <a:buFont typeface="Times" pitchFamily="18" charset="0"/>
                        <a:buNone/>
                        <a:tabLst/>
                      </a:pPr>
                      <a:r>
                        <a:rPr kumimoji="0" lang="it-IT" sz="800" b="1" i="0" u="none" strike="noStrike" cap="none" normalizeH="0" baseline="0" smtClean="0">
                          <a:ln>
                            <a:noFill/>
                          </a:ln>
                          <a:solidFill>
                            <a:schemeClr val="tx1"/>
                          </a:solidFill>
                          <a:effectLst/>
                          <a:latin typeface="Verdana" pitchFamily="34" charset="0"/>
                          <a:ea typeface="ヒラギノ角ゴ Pro W3" pitchFamily="1" charset="-128"/>
                        </a:rPr>
                        <a:t>comma 2 f</a:t>
                      </a:r>
                      <a:endParaRPr kumimoji="0" lang="it-IT" sz="800" b="0" i="0" u="none" strike="noStrike" cap="none" normalizeH="0" baseline="0" smtClean="0">
                        <a:ln>
                          <a:noFill/>
                        </a:ln>
                        <a:solidFill>
                          <a:schemeClr val="tx1"/>
                        </a:solidFill>
                        <a:effectLst/>
                        <a:latin typeface="Verdana" pitchFamily="34" charset="0"/>
                        <a:ea typeface="ヒラギノ角ゴ Pro W3" pitchFamily="1" charset="-128"/>
                      </a:endParaRP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1036638" rtl="0" eaLnBrk="1" fontAlgn="base" latinLnBrk="0" hangingPunct="1">
                        <a:lnSpc>
                          <a:spcPct val="100000"/>
                        </a:lnSpc>
                        <a:spcBef>
                          <a:spcPct val="20000"/>
                        </a:spcBef>
                        <a:spcAft>
                          <a:spcPct val="0"/>
                        </a:spcAft>
                        <a:buClrTx/>
                        <a:buSzPct val="100000"/>
                        <a:buFont typeface="Times" pitchFamily="18" charset="0"/>
                        <a:buNone/>
                        <a:tabLst/>
                      </a:pPr>
                      <a:r>
                        <a:rPr kumimoji="0" lang="it-IT" sz="1000" b="0" i="0" u="none" strike="noStrike" cap="none" normalizeH="0" baseline="0" dirty="0" smtClean="0">
                          <a:ln>
                            <a:noFill/>
                          </a:ln>
                          <a:solidFill>
                            <a:schemeClr val="tx1"/>
                          </a:solidFill>
                          <a:effectLst/>
                          <a:latin typeface="Verdana" pitchFamily="34" charset="0"/>
                          <a:ea typeface="ヒラギノ角ゴ Pro W3" pitchFamily="1" charset="-128"/>
                        </a:rPr>
                        <a:t>I lavoratori non devono rimuovere o modificare senza autorizzazione i dispositivi di sicurezza o di segnalazione</a:t>
                      </a: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384">
                <a:tc vMerge="1">
                  <a:txBody>
                    <a:bodyPr/>
                    <a:lstStyle/>
                    <a:p>
                      <a:endParaRPr lang="it-IT"/>
                    </a:p>
                  </a:txBody>
                  <a:tcPr/>
                </a:tc>
                <a:tc>
                  <a:txBody>
                    <a:bodyPr/>
                    <a:lstStyle/>
                    <a:p>
                      <a:pPr marL="0" marR="0" lvl="0" indent="0" algn="ctr" defTabSz="1036638" rtl="0" eaLnBrk="1" fontAlgn="base" latinLnBrk="0" hangingPunct="1">
                        <a:lnSpc>
                          <a:spcPct val="100000"/>
                        </a:lnSpc>
                        <a:spcBef>
                          <a:spcPct val="20000"/>
                        </a:spcBef>
                        <a:spcAft>
                          <a:spcPct val="0"/>
                        </a:spcAft>
                        <a:buClrTx/>
                        <a:buSzPct val="100000"/>
                        <a:buFont typeface="Times" pitchFamily="18" charset="0"/>
                        <a:buNone/>
                        <a:tabLst/>
                      </a:pPr>
                      <a:r>
                        <a:rPr kumimoji="0" lang="it-IT" sz="800" b="1" i="0" u="none" strike="noStrike" cap="none" normalizeH="0" baseline="0" smtClean="0">
                          <a:ln>
                            <a:noFill/>
                          </a:ln>
                          <a:solidFill>
                            <a:schemeClr val="tx1"/>
                          </a:solidFill>
                          <a:effectLst/>
                          <a:latin typeface="Verdana" pitchFamily="34" charset="0"/>
                          <a:ea typeface="ヒラギノ角ゴ Pro W3" pitchFamily="1" charset="-128"/>
                        </a:rPr>
                        <a:t>comma 2 g</a:t>
                      </a: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1036638" rtl="0" eaLnBrk="1" fontAlgn="base" latinLnBrk="0" hangingPunct="1">
                        <a:lnSpc>
                          <a:spcPct val="100000"/>
                        </a:lnSpc>
                        <a:spcBef>
                          <a:spcPct val="20000"/>
                        </a:spcBef>
                        <a:spcAft>
                          <a:spcPct val="0"/>
                        </a:spcAft>
                        <a:buClrTx/>
                        <a:buSzPct val="100000"/>
                        <a:buFont typeface="Times" pitchFamily="18" charset="0"/>
                        <a:buNone/>
                        <a:tabLst/>
                      </a:pPr>
                      <a:r>
                        <a:rPr kumimoji="0" lang="it-IT" sz="1000" b="0" i="0" u="none" strike="noStrike" cap="none" normalizeH="0" baseline="0" dirty="0" smtClean="0">
                          <a:ln>
                            <a:noFill/>
                          </a:ln>
                          <a:solidFill>
                            <a:schemeClr val="tx1"/>
                          </a:solidFill>
                          <a:effectLst/>
                          <a:latin typeface="Verdana" pitchFamily="34" charset="0"/>
                          <a:ea typeface="ヒラギノ角ゴ Pro W3" pitchFamily="1" charset="-128"/>
                        </a:rPr>
                        <a:t>I lavoratori non devono compiere di propria iniziativa operazioni o manovre non di loro competenza</a:t>
                      </a: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5085" name="Rectangle 30"/>
          <p:cNvSpPr>
            <a:spLocks noGrp="1" noChangeArrowheads="1"/>
          </p:cNvSpPr>
          <p:nvPr>
            <p:ph type="title"/>
          </p:nvPr>
        </p:nvSpPr>
        <p:spPr>
          <a:xfrm>
            <a:off x="684213" y="-171450"/>
            <a:ext cx="7772400" cy="979488"/>
          </a:xfrm>
        </p:spPr>
        <p:txBody>
          <a:bodyPr lIns="50709" tIns="50709" rIns="131847" bIns="50709"/>
          <a:lstStyle/>
          <a:p>
            <a:pPr eaLnBrk="1" hangingPunct="1"/>
            <a:r>
              <a:rPr lang="it-IT" smtClean="0"/>
              <a:t>Sanzioni</a:t>
            </a:r>
          </a:p>
        </p:txBody>
      </p:sp>
      <p:sp>
        <p:nvSpPr>
          <p:cNvPr id="45086" name="Text Box 31"/>
          <p:cNvSpPr txBox="1">
            <a:spLocks/>
          </p:cNvSpPr>
          <p:nvPr/>
        </p:nvSpPr>
        <p:spPr bwMode="auto">
          <a:xfrm>
            <a:off x="719141" y="836630"/>
            <a:ext cx="7237412" cy="339139"/>
          </a:xfrm>
          <a:prstGeom prst="rect">
            <a:avLst/>
          </a:prstGeom>
          <a:noFill/>
          <a:ln w="12700">
            <a:noFill/>
            <a:miter lim="800000"/>
            <a:headEnd/>
            <a:tailEnd/>
          </a:ln>
        </p:spPr>
        <p:txBody>
          <a:bodyPr lIns="80513" tIns="40254" rIns="80513" bIns="40254">
            <a:spAutoFit/>
          </a:bodyPr>
          <a:lstStyle/>
          <a:p>
            <a:pPr defTabSz="805154">
              <a:spcBef>
                <a:spcPct val="50000"/>
              </a:spcBef>
            </a:pPr>
            <a:r>
              <a:rPr lang="it-IT" sz="1600" b="1" dirty="0">
                <a:sym typeface="Verdana" pitchFamily="34" charset="0"/>
              </a:rPr>
              <a:t>Principali sanzioni comminabili al Lavoratore</a:t>
            </a:r>
          </a:p>
        </p:txBody>
      </p:sp>
      <p:graphicFrame>
        <p:nvGraphicFramePr>
          <p:cNvPr id="5" name="Group 2"/>
          <p:cNvGraphicFramePr>
            <a:graphicFrameLocks/>
          </p:cNvGraphicFramePr>
          <p:nvPr/>
        </p:nvGraphicFramePr>
        <p:xfrm>
          <a:off x="614365" y="4149080"/>
          <a:ext cx="7920880" cy="1409745"/>
        </p:xfrm>
        <a:graphic>
          <a:graphicData uri="http://schemas.openxmlformats.org/drawingml/2006/table">
            <a:tbl>
              <a:tblPr/>
              <a:tblGrid>
                <a:gridCol w="589120"/>
                <a:gridCol w="864096"/>
                <a:gridCol w="6467664"/>
              </a:tblGrid>
              <a:tr h="270935">
                <a:tc rowSpan="2">
                  <a:txBody>
                    <a:bodyPr/>
                    <a:lstStyle/>
                    <a:p>
                      <a:pPr marL="0" marR="0" lvl="0" indent="0" algn="ctr" defTabSz="1036638" rtl="0" eaLnBrk="1" fontAlgn="base" latinLnBrk="0" hangingPunct="1">
                        <a:lnSpc>
                          <a:spcPct val="110000"/>
                        </a:lnSpc>
                        <a:spcBef>
                          <a:spcPct val="20000"/>
                        </a:spcBef>
                        <a:spcAft>
                          <a:spcPct val="0"/>
                        </a:spcAft>
                        <a:buClrTx/>
                        <a:buSzPct val="100000"/>
                        <a:buFont typeface="Times" pitchFamily="18" charset="0"/>
                        <a:buNone/>
                        <a:tabLst/>
                      </a:pPr>
                      <a:endParaRPr kumimoji="0" lang="it-IT" sz="800" b="1" i="0" u="none" strike="noStrike" cap="none" normalizeH="0" baseline="0" dirty="0" smtClean="0">
                        <a:ln>
                          <a:noFill/>
                        </a:ln>
                        <a:solidFill>
                          <a:schemeClr val="tx1"/>
                        </a:solidFill>
                        <a:effectLst/>
                        <a:latin typeface="Verdana" pitchFamily="34" charset="0"/>
                        <a:ea typeface="ヒラギノ角ゴ Pro W3" pitchFamily="1" charset="-128"/>
                      </a:endParaRPr>
                    </a:p>
                  </a:txBody>
                  <a:tcPr marL="50799" marR="92074" marT="50799" marB="507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36638" rtl="0" eaLnBrk="1" fontAlgn="base" latinLnBrk="0" hangingPunct="1">
                        <a:lnSpc>
                          <a:spcPct val="110000"/>
                        </a:lnSpc>
                        <a:spcBef>
                          <a:spcPct val="20000"/>
                        </a:spcBef>
                        <a:spcAft>
                          <a:spcPct val="0"/>
                        </a:spcAft>
                        <a:buClrTx/>
                        <a:buSzPct val="100000"/>
                        <a:buFont typeface="Times" pitchFamily="18" charset="0"/>
                        <a:buNone/>
                        <a:tabLst/>
                      </a:pPr>
                      <a:r>
                        <a:rPr kumimoji="0" lang="it-IT" sz="800" b="1" i="0" u="none" strike="noStrike" cap="none" normalizeH="0" baseline="0" smtClean="0">
                          <a:ln>
                            <a:noFill/>
                          </a:ln>
                          <a:solidFill>
                            <a:schemeClr val="tx1"/>
                          </a:solidFill>
                          <a:effectLst/>
                          <a:latin typeface="Verdana" pitchFamily="34" charset="0"/>
                          <a:ea typeface="ヒラギノ角ゴ Pro W3" pitchFamily="1" charset="-128"/>
                        </a:rPr>
                        <a:t>comma 2 h</a:t>
                      </a:r>
                      <a:endParaRPr kumimoji="0" lang="it-IT" sz="800" b="0" i="0" u="none" strike="noStrike" cap="none" normalizeH="0" baseline="0" smtClean="0">
                        <a:ln>
                          <a:noFill/>
                        </a:ln>
                        <a:solidFill>
                          <a:schemeClr val="tx1"/>
                        </a:solidFill>
                        <a:effectLst/>
                        <a:latin typeface="Verdana" pitchFamily="34" charset="0"/>
                        <a:ea typeface="ヒラギノ角ゴ Pro W3" pitchFamily="1" charset="-128"/>
                      </a:endParaRP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1036638" rtl="0" eaLnBrk="1" fontAlgn="base" latinLnBrk="0" hangingPunct="1">
                        <a:lnSpc>
                          <a:spcPct val="110000"/>
                        </a:lnSpc>
                        <a:spcBef>
                          <a:spcPct val="20000"/>
                        </a:spcBef>
                        <a:spcAft>
                          <a:spcPct val="0"/>
                        </a:spcAft>
                        <a:buClrTx/>
                        <a:buSzPct val="100000"/>
                        <a:buFont typeface="Times" pitchFamily="18" charset="0"/>
                        <a:buNone/>
                        <a:tabLst/>
                      </a:pPr>
                      <a:r>
                        <a:rPr kumimoji="0" lang="it-IT" sz="1000" b="0" i="0" u="none" strike="noStrike" cap="none" normalizeH="0" baseline="0" dirty="0" smtClean="0">
                          <a:ln>
                            <a:noFill/>
                          </a:ln>
                          <a:solidFill>
                            <a:srgbClr val="FF0000"/>
                          </a:solidFill>
                          <a:effectLst/>
                          <a:latin typeface="Verdana" pitchFamily="34" charset="0"/>
                          <a:ea typeface="ヒラギノ角ゴ Pro W3" pitchFamily="1" charset="-128"/>
                        </a:rPr>
                        <a:t>I lavoratori devono partecipare ai programmi di formazione e di addestramento organizzati dal </a:t>
                      </a:r>
                      <a:r>
                        <a:rPr kumimoji="0" lang="it-IT" sz="1000" b="0" i="0" u="none" strike="noStrike" cap="none" normalizeH="0" baseline="0" dirty="0" err="1" smtClean="0">
                          <a:ln>
                            <a:noFill/>
                          </a:ln>
                          <a:solidFill>
                            <a:srgbClr val="FF0000"/>
                          </a:solidFill>
                          <a:effectLst/>
                          <a:latin typeface="Verdana" pitchFamily="34" charset="0"/>
                          <a:ea typeface="ヒラギノ角ゴ Pro W3" pitchFamily="1" charset="-128"/>
                        </a:rPr>
                        <a:t>DL</a:t>
                      </a:r>
                      <a:endParaRPr kumimoji="0" lang="it-IT" sz="1000" b="0" i="0" u="none" strike="noStrike" cap="none" normalizeH="0" baseline="0" dirty="0" smtClean="0">
                        <a:ln>
                          <a:noFill/>
                        </a:ln>
                        <a:solidFill>
                          <a:srgbClr val="FF0000"/>
                        </a:solidFill>
                        <a:effectLst/>
                        <a:latin typeface="Verdana" pitchFamily="34" charset="0"/>
                        <a:ea typeface="ヒラギノ角ゴ Pro W3" pitchFamily="1" charset="-128"/>
                      </a:endParaRP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0286">
                <a:tc vMerge="1">
                  <a:txBody>
                    <a:bodyPr/>
                    <a:lstStyle/>
                    <a:p>
                      <a:endParaRPr lang="it-IT"/>
                    </a:p>
                  </a:txBody>
                  <a:tcPr/>
                </a:tc>
                <a:tc>
                  <a:txBody>
                    <a:bodyPr/>
                    <a:lstStyle/>
                    <a:p>
                      <a:pPr marL="0" marR="0" lvl="0" indent="0" algn="ctr" defTabSz="1036638" rtl="0" eaLnBrk="1" fontAlgn="base" latinLnBrk="0" hangingPunct="1">
                        <a:lnSpc>
                          <a:spcPct val="110000"/>
                        </a:lnSpc>
                        <a:spcBef>
                          <a:spcPct val="20000"/>
                        </a:spcBef>
                        <a:spcAft>
                          <a:spcPct val="0"/>
                        </a:spcAft>
                        <a:buClrTx/>
                        <a:buSzPct val="100000"/>
                        <a:buFont typeface="Times" pitchFamily="18" charset="0"/>
                        <a:buNone/>
                        <a:tabLst/>
                      </a:pPr>
                      <a:r>
                        <a:rPr kumimoji="0" lang="it-IT" sz="800" b="1" i="0" u="none" strike="noStrike" cap="none" normalizeH="0" baseline="0" smtClean="0">
                          <a:ln>
                            <a:noFill/>
                          </a:ln>
                          <a:solidFill>
                            <a:schemeClr val="tx1"/>
                          </a:solidFill>
                          <a:effectLst/>
                          <a:latin typeface="Verdana" pitchFamily="34" charset="0"/>
                          <a:ea typeface="ヒラギノ角ゴ Pro W3" pitchFamily="1" charset="-128"/>
                        </a:rPr>
                        <a:t>comma 2 i</a:t>
                      </a:r>
                      <a:endParaRPr kumimoji="0" lang="it-IT" sz="800" b="0" i="0" u="none" strike="noStrike" cap="none" normalizeH="0" baseline="0" smtClean="0">
                        <a:ln>
                          <a:noFill/>
                        </a:ln>
                        <a:solidFill>
                          <a:schemeClr val="tx1"/>
                        </a:solidFill>
                        <a:effectLst/>
                        <a:latin typeface="Verdana" pitchFamily="34" charset="0"/>
                        <a:ea typeface="ヒラギノ角ゴ Pro W3" pitchFamily="1" charset="-128"/>
                      </a:endParaRP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1036638" rtl="0" eaLnBrk="1" fontAlgn="base" latinLnBrk="0" hangingPunct="1">
                        <a:lnSpc>
                          <a:spcPct val="110000"/>
                        </a:lnSpc>
                        <a:spcBef>
                          <a:spcPct val="20000"/>
                        </a:spcBef>
                        <a:spcAft>
                          <a:spcPct val="0"/>
                        </a:spcAft>
                        <a:buClrTx/>
                        <a:buSzPct val="100000"/>
                        <a:buFont typeface="Times" pitchFamily="18" charset="0"/>
                        <a:buNone/>
                        <a:tabLst/>
                      </a:pPr>
                      <a:r>
                        <a:rPr kumimoji="0" lang="it-IT" sz="1000" b="0" i="0" u="none" strike="noStrike" cap="none" normalizeH="0" baseline="0" dirty="0" smtClean="0">
                          <a:ln>
                            <a:noFill/>
                          </a:ln>
                          <a:solidFill>
                            <a:schemeClr val="tx1"/>
                          </a:solidFill>
                          <a:effectLst/>
                          <a:latin typeface="Verdana" pitchFamily="34" charset="0"/>
                          <a:ea typeface="ヒラギノ角ゴ Pro W3" pitchFamily="1" charset="-128"/>
                        </a:rPr>
                        <a:t>I lavoratori devono sottoporsi ai controlli sanitari previsti dal presente decreto o comunque disposti dal </a:t>
                      </a:r>
                      <a:r>
                        <a:rPr kumimoji="0" lang="it-IT" sz="1000" b="0" i="0" u="none" strike="noStrike" cap="none" normalizeH="0" baseline="0" dirty="0" err="1" smtClean="0">
                          <a:ln>
                            <a:noFill/>
                          </a:ln>
                          <a:solidFill>
                            <a:schemeClr val="tx1"/>
                          </a:solidFill>
                          <a:effectLst/>
                          <a:latin typeface="Verdana" pitchFamily="34" charset="0"/>
                          <a:ea typeface="ヒラギノ角ゴ Pro W3" pitchFamily="1" charset="-128"/>
                        </a:rPr>
                        <a:t>MC</a:t>
                      </a:r>
                      <a:endParaRPr kumimoji="0" lang="it-IT" sz="1000" b="0" i="0" u="none" strike="noStrike" cap="none" normalizeH="0" baseline="0" dirty="0" smtClean="0">
                        <a:ln>
                          <a:noFill/>
                        </a:ln>
                        <a:solidFill>
                          <a:schemeClr val="tx1"/>
                        </a:solidFill>
                        <a:effectLst/>
                        <a:latin typeface="Verdana" pitchFamily="34" charset="0"/>
                        <a:ea typeface="ヒラギノ角ゴ Pro W3" pitchFamily="1" charset="-128"/>
                      </a:endParaRP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0144">
                <a:tc gridSpan="3">
                  <a:txBody>
                    <a:bodyPr/>
                    <a:lstStyle/>
                    <a:p>
                      <a:pPr marL="0" marR="0" lvl="0" indent="0" algn="ctr" defTabSz="1036638" rtl="0" eaLnBrk="1" fontAlgn="base" latinLnBrk="0" hangingPunct="1">
                        <a:lnSpc>
                          <a:spcPct val="110000"/>
                        </a:lnSpc>
                        <a:spcBef>
                          <a:spcPct val="20000"/>
                        </a:spcBef>
                        <a:spcAft>
                          <a:spcPct val="0"/>
                        </a:spcAft>
                        <a:buClrTx/>
                        <a:buSzPct val="100000"/>
                        <a:buFont typeface="Times" pitchFamily="18" charset="0"/>
                        <a:buNone/>
                        <a:tabLst/>
                      </a:pPr>
                      <a:r>
                        <a:rPr kumimoji="0" lang="it-IT" sz="800" b="1" i="0" u="none" strike="noStrike" cap="none" normalizeH="0" baseline="0" dirty="0" smtClean="0">
                          <a:ln>
                            <a:noFill/>
                          </a:ln>
                          <a:solidFill>
                            <a:schemeClr val="bg1"/>
                          </a:solidFill>
                          <a:effectLst/>
                          <a:latin typeface="Verdana" pitchFamily="34" charset="0"/>
                          <a:ea typeface="ヒラギノ角ゴ Pro W3" pitchFamily="1" charset="-128"/>
                        </a:rPr>
                        <a:t>Ammenda da euro 50 a 300</a:t>
                      </a:r>
                    </a:p>
                  </a:txBody>
                  <a:tcPr marL="50792" marR="91426" marT="50792" marB="507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hMerge="1">
                  <a:txBody>
                    <a:bodyPr/>
                    <a:lstStyle/>
                    <a:p>
                      <a:endParaRPr lang="it-IT"/>
                    </a:p>
                  </a:txBody>
                  <a:tcPr/>
                </a:tc>
                <a:tc hMerge="1">
                  <a:txBody>
                    <a:bodyPr/>
                    <a:lstStyle/>
                    <a:p>
                      <a:endParaRPr lang="it-IT"/>
                    </a:p>
                  </a:txBody>
                  <a:tcPr/>
                </a:tc>
              </a:tr>
              <a:tr h="458380">
                <a:tc>
                  <a:txBody>
                    <a:bodyPr/>
                    <a:lstStyle/>
                    <a:p>
                      <a:pPr marL="0" marR="0" lvl="0" indent="0" algn="ctr" defTabSz="1036638" rtl="0" eaLnBrk="1" fontAlgn="base" latinLnBrk="0" hangingPunct="1">
                        <a:lnSpc>
                          <a:spcPct val="110000"/>
                        </a:lnSpc>
                        <a:spcBef>
                          <a:spcPct val="20000"/>
                        </a:spcBef>
                        <a:spcAft>
                          <a:spcPct val="0"/>
                        </a:spcAft>
                        <a:buClrTx/>
                        <a:buSzPct val="100000"/>
                        <a:buFont typeface="Times" pitchFamily="18" charset="0"/>
                        <a:buNone/>
                        <a:tabLst/>
                      </a:pPr>
                      <a:r>
                        <a:rPr kumimoji="0" lang="it-IT" sz="800" b="1" i="0" u="none" strike="noStrike" cap="none" normalizeH="0" baseline="0" smtClean="0">
                          <a:ln>
                            <a:noFill/>
                          </a:ln>
                          <a:solidFill>
                            <a:schemeClr val="tx1"/>
                          </a:solidFill>
                          <a:effectLst/>
                          <a:latin typeface="Verdana" pitchFamily="34" charset="0"/>
                          <a:ea typeface="ヒラギノ角ゴ Pro W3" pitchFamily="1" charset="-128"/>
                        </a:rPr>
                        <a:t>Art.20</a:t>
                      </a:r>
                    </a:p>
                  </a:txBody>
                  <a:tcPr marL="50799" marR="92074" marT="50799" marB="507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36638" rtl="0" eaLnBrk="1" fontAlgn="base" latinLnBrk="0" hangingPunct="1">
                        <a:lnSpc>
                          <a:spcPct val="110000"/>
                        </a:lnSpc>
                        <a:spcBef>
                          <a:spcPct val="20000"/>
                        </a:spcBef>
                        <a:spcAft>
                          <a:spcPct val="0"/>
                        </a:spcAft>
                        <a:buClrTx/>
                        <a:buSzPct val="100000"/>
                        <a:buFont typeface="Times" pitchFamily="18" charset="0"/>
                        <a:buNone/>
                        <a:tabLst/>
                      </a:pPr>
                      <a:r>
                        <a:rPr kumimoji="0" lang="it-IT" sz="800" b="1" i="0" u="none" strike="noStrike" cap="none" normalizeH="0" baseline="0" dirty="0" smtClean="0">
                          <a:ln>
                            <a:noFill/>
                          </a:ln>
                          <a:solidFill>
                            <a:schemeClr val="tx1"/>
                          </a:solidFill>
                          <a:effectLst/>
                          <a:latin typeface="Verdana" pitchFamily="34" charset="0"/>
                          <a:ea typeface="ヒラギノ角ゴ Pro W3" pitchFamily="1" charset="-128"/>
                        </a:rPr>
                        <a:t>comma 3</a:t>
                      </a:r>
                    </a:p>
                  </a:txBody>
                  <a:tcPr marL="50799" marR="92074" marT="50799" marB="507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1036638" rtl="0" eaLnBrk="1" fontAlgn="base" latinLnBrk="0" hangingPunct="1">
                        <a:lnSpc>
                          <a:spcPct val="110000"/>
                        </a:lnSpc>
                        <a:spcBef>
                          <a:spcPct val="20000"/>
                        </a:spcBef>
                        <a:spcAft>
                          <a:spcPct val="0"/>
                        </a:spcAft>
                        <a:buClrTx/>
                        <a:buSzPct val="100000"/>
                        <a:buFont typeface="Times" pitchFamily="18" charset="0"/>
                        <a:buNone/>
                        <a:tabLst/>
                      </a:pPr>
                      <a:r>
                        <a:rPr kumimoji="0" lang="it-IT" sz="1000" b="0" i="0" u="none" strike="noStrike" cap="none" normalizeH="0" baseline="0" dirty="0" smtClean="0">
                          <a:ln>
                            <a:noFill/>
                          </a:ln>
                          <a:solidFill>
                            <a:schemeClr val="tx1"/>
                          </a:solidFill>
                          <a:effectLst/>
                          <a:latin typeface="Verdana" pitchFamily="34" charset="0"/>
                          <a:ea typeface="ヒラギノ角ゴ Pro W3" pitchFamily="1" charset="-128"/>
                        </a:rPr>
                        <a:t>I lavoratori di aziende che svolgono attività in regime di appalto o subappalto, devono esporre apposita tessera di riconoscimento. Tale obbligo grava anche in capo ai lavoratori autonomi</a:t>
                      </a:r>
                    </a:p>
                  </a:txBody>
                  <a:tcPr marL="50792" marR="91426" marT="50792" marB="5079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29268" y="122469"/>
            <a:ext cx="8458200" cy="661890"/>
          </a:xfrm>
          <a:prstGeom prst="rect">
            <a:avLst/>
          </a:prstGeom>
        </p:spPr>
        <p:txBody>
          <a:bodyPr/>
          <a:lstStyle/>
          <a:p>
            <a:pPr marL="38038" marR="0" lvl="0" indent="-38038" algn="ctr" defTabSz="843541" rtl="0" eaLnBrk="0" fontAlgn="base" latinLnBrk="0" hangingPunct="0">
              <a:lnSpc>
                <a:spcPct val="100000"/>
              </a:lnSpc>
              <a:spcBef>
                <a:spcPct val="0"/>
              </a:spcBef>
              <a:spcAft>
                <a:spcPct val="0"/>
              </a:spcAft>
              <a:buClrTx/>
              <a:buSzTx/>
              <a:buFontTx/>
              <a:buNone/>
              <a:tabLst/>
              <a:defRPr/>
            </a:pPr>
            <a:r>
              <a:rPr kumimoji="0" lang="it-IT" sz="2100" b="1" i="0" u="none" strike="noStrike" kern="0" cap="none" spc="0" normalizeH="0" baseline="0" noProof="0" smtClean="0">
                <a:ln>
                  <a:noFill/>
                </a:ln>
                <a:solidFill>
                  <a:schemeClr val="tx1"/>
                </a:solidFill>
                <a:effectLst/>
                <a:uLnTx/>
                <a:uFillTx/>
                <a:latin typeface="+mj-lt"/>
                <a:ea typeface="+mj-ea"/>
                <a:cs typeface="ヒラギノ角ゴ Pro W6"/>
              </a:rPr>
              <a:t>	</a:t>
            </a:r>
            <a:r>
              <a:rPr kumimoji="0" lang="it-IT" sz="2100" b="1" i="0" u="none" strike="noStrike" kern="0" cap="none" spc="0" normalizeH="0" baseline="0" noProof="0" smtClean="0">
                <a:ln>
                  <a:noFill/>
                </a:ln>
                <a:solidFill>
                  <a:srgbClr val="CC0066"/>
                </a:solidFill>
                <a:effectLst/>
                <a:uLnTx/>
                <a:uFillTx/>
                <a:latin typeface="+mj-lt"/>
                <a:ea typeface="+mj-ea"/>
                <a:cs typeface="ヒラギノ角ゴ Pro W6"/>
              </a:rPr>
              <a:t>PREPOSTO</a:t>
            </a:r>
            <a:r>
              <a:rPr kumimoji="0" lang="it-IT" sz="2100" b="1" i="0" u="none" strike="noStrike" kern="0" cap="none" spc="0" normalizeH="0" baseline="0" noProof="0" smtClean="0">
                <a:ln>
                  <a:noFill/>
                </a:ln>
                <a:solidFill>
                  <a:schemeClr val="tx1"/>
                </a:solidFill>
                <a:effectLst/>
                <a:uLnTx/>
                <a:uFillTx/>
                <a:latin typeface="+mj-lt"/>
                <a:ea typeface="+mj-ea"/>
                <a:cs typeface="ヒラギノ角ゴ Pro W6"/>
              </a:rPr>
              <a:t> -  Art. 2 D.Lgs. 81/2008</a:t>
            </a:r>
            <a:endPar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endParaRPr>
          </a:p>
        </p:txBody>
      </p:sp>
      <p:sp>
        <p:nvSpPr>
          <p:cNvPr id="3" name="Rectangle 3"/>
          <p:cNvSpPr txBox="1">
            <a:spLocks noChangeArrowheads="1"/>
          </p:cNvSpPr>
          <p:nvPr/>
        </p:nvSpPr>
        <p:spPr>
          <a:xfrm>
            <a:off x="683568" y="1772816"/>
            <a:ext cx="7909833" cy="1534402"/>
          </a:xfrm>
          <a:prstGeom prst="rect">
            <a:avLst/>
          </a:prstGeom>
        </p:spPr>
        <p:txBody>
          <a:bodyPr/>
          <a:lstStyle/>
          <a:p>
            <a:pPr marL="475623" marR="0" lvl="0" indent="-475623" algn="ctr" defTabSz="843541" rtl="0" eaLnBrk="0" fontAlgn="base" latinLnBrk="0" hangingPunct="0">
              <a:lnSpc>
                <a:spcPct val="115000"/>
              </a:lnSpc>
              <a:spcBef>
                <a:spcPct val="40000"/>
              </a:spcBef>
              <a:spcAft>
                <a:spcPct val="55000"/>
              </a:spcAft>
              <a:buClrTx/>
              <a:buSzPct val="100000"/>
              <a:buFont typeface="Times" pitchFamily="18" charset="0"/>
              <a:buNone/>
              <a:tabLst/>
              <a:defRPr/>
            </a:pPr>
            <a:r>
              <a:rPr kumimoji="0" lang="it-IT" sz="4000" b="1" i="0" u="none" strike="noStrike" kern="1200" cap="none" spc="0" normalizeH="0" baseline="0" noProof="0" dirty="0" smtClean="0">
                <a:ln>
                  <a:noFill/>
                </a:ln>
                <a:solidFill>
                  <a:schemeClr val="tx1"/>
                </a:solidFill>
                <a:effectLst/>
                <a:uLnTx/>
                <a:uFillTx/>
                <a:latin typeface="+mn-lt"/>
                <a:ea typeface="Verdana" pitchFamily="34" charset="0"/>
                <a:cs typeface="Verdana" pitchFamily="34" charset="0"/>
              </a:rPr>
              <a:t>COSA E’ IL PREPOSTO E COSA </a:t>
            </a:r>
            <a:r>
              <a:rPr kumimoji="0" lang="it-IT" sz="4000" b="1" i="0" u="none" strike="noStrike" kern="1200" cap="none" spc="0" normalizeH="0" baseline="0" noProof="0" smtClean="0">
                <a:ln>
                  <a:noFill/>
                </a:ln>
                <a:solidFill>
                  <a:schemeClr val="tx1"/>
                </a:solidFill>
                <a:effectLst/>
                <a:uLnTx/>
                <a:uFillTx/>
                <a:latin typeface="+mn-lt"/>
                <a:ea typeface="Verdana" pitchFamily="34" charset="0"/>
                <a:cs typeface="Verdana" pitchFamily="34" charset="0"/>
              </a:rPr>
              <a:t>FA</a:t>
            </a:r>
            <a:r>
              <a:rPr kumimoji="0" lang="it-IT" sz="4000" b="1" i="0" u="none" strike="noStrike" kern="1200" cap="none" spc="0" normalizeH="0" baseline="0" noProof="0" smtClean="0">
                <a:ln>
                  <a:noFill/>
                </a:ln>
                <a:solidFill>
                  <a:schemeClr val="tx1"/>
                </a:solidFill>
                <a:effectLst/>
                <a:uLnTx/>
                <a:uFillTx/>
                <a:latin typeface="+mn-lt"/>
                <a:ea typeface="Verdana" pitchFamily="34" charset="0"/>
                <a:cs typeface="Verdana" pitchFamily="34" charset="0"/>
              </a:rPr>
              <a:t>?</a:t>
            </a:r>
            <a:endParaRPr kumimoji="0" lang="it-IT" sz="4400" b="1" i="0" u="none" strike="noStrike" kern="1200" cap="none" spc="0" normalizeH="0" baseline="0" noProof="0" dirty="0" smtClean="0">
              <a:ln>
                <a:noFill/>
              </a:ln>
              <a:solidFill>
                <a:schemeClr val="tx1"/>
              </a:solidFill>
              <a:effectLst/>
              <a:uLnTx/>
              <a:uFillTx/>
              <a:latin typeface="+mn-lt"/>
              <a:ea typeface="Verdana" pitchFamily="34" charset="0"/>
              <a:cs typeface="Verdana" pitchFamily="34" charset="0"/>
            </a:endParaRPr>
          </a:p>
          <a:p>
            <a:pPr marL="475623" marR="0" lvl="0" indent="-475623" algn="just" defTabSz="843541" rtl="0" eaLnBrk="0" fontAlgn="base" latinLnBrk="0" hangingPunct="0">
              <a:lnSpc>
                <a:spcPct val="115000"/>
              </a:lnSpc>
              <a:spcBef>
                <a:spcPct val="40000"/>
              </a:spcBef>
              <a:spcAft>
                <a:spcPct val="55000"/>
              </a:spcAft>
              <a:buClrTx/>
              <a:buSzPct val="100000"/>
              <a:buFont typeface="Times" pitchFamily="18" charset="0"/>
              <a:buNone/>
              <a:tabLst/>
              <a:defRPr/>
            </a:pPr>
            <a:endParaRPr kumimoji="0" lang="it-IT" sz="2100" b="1" i="0" u="none" strike="noStrike" kern="1200" cap="none" spc="0" normalizeH="0" baseline="0" noProof="0" dirty="0" smtClean="0">
              <a:ln>
                <a:noFill/>
              </a:ln>
              <a:solidFill>
                <a:schemeClr val="tx1"/>
              </a:solidFill>
              <a:effectLst/>
              <a:uLnTx/>
              <a:uFillTx/>
              <a:latin typeface="Verdana" pitchFamily="34" charset="0"/>
              <a:ea typeface="Verdana" pitchFamily="34" charset="0"/>
              <a:cs typeface="Verdana" pitchFamily="34" charset="0"/>
            </a:endParaRPr>
          </a:p>
          <a:p>
            <a:pPr marL="475623" marR="0" lvl="0" indent="-475623" algn="just" defTabSz="843541" rtl="0" eaLnBrk="0" fontAlgn="base" latinLnBrk="0" hangingPunct="0">
              <a:lnSpc>
                <a:spcPct val="115000"/>
              </a:lnSpc>
              <a:spcBef>
                <a:spcPct val="40000"/>
              </a:spcBef>
              <a:spcAft>
                <a:spcPct val="55000"/>
              </a:spcAft>
              <a:buClrTx/>
              <a:buSzPct val="100000"/>
              <a:buFont typeface="Times" pitchFamily="18" charset="0"/>
              <a:buNone/>
              <a:tabLst/>
              <a:defRPr/>
            </a:pPr>
            <a:endParaRPr kumimoji="0" lang="it-IT" sz="2100" b="1" i="0" u="none" strike="noStrike" kern="1200" cap="none" spc="0" normalizeH="0" baseline="0" noProof="0" dirty="0" smtClean="0">
              <a:ln>
                <a:noFill/>
              </a:ln>
              <a:solidFill>
                <a:schemeClr val="tx1"/>
              </a:solidFill>
              <a:effectLst/>
              <a:uLnTx/>
              <a:uFillTx/>
              <a:latin typeface="Verdana" pitchFamily="34" charset="0"/>
              <a:ea typeface="Verdana" pitchFamily="34" charset="0"/>
              <a:cs typeface="Verdana" pitchFamily="34" charset="0"/>
            </a:endParaRPr>
          </a:p>
          <a:p>
            <a:pPr marL="475623" marR="0" lvl="0" indent="-475623" algn="just" defTabSz="843541" rtl="0" eaLnBrk="0" fontAlgn="base" latinLnBrk="0" hangingPunct="0">
              <a:lnSpc>
                <a:spcPct val="115000"/>
              </a:lnSpc>
              <a:spcBef>
                <a:spcPct val="40000"/>
              </a:spcBef>
              <a:spcAft>
                <a:spcPct val="55000"/>
              </a:spcAft>
              <a:buClrTx/>
              <a:buSzPct val="100000"/>
              <a:buFont typeface="Times" pitchFamily="18" charset="0"/>
              <a:buNone/>
              <a:tabLst/>
              <a:defRPr/>
            </a:pPr>
            <a:endParaRPr kumimoji="0" lang="it-IT" sz="2100" b="1" i="0" u="none" strike="noStrike" kern="1200" cap="none" spc="0" normalizeH="0" baseline="0" noProof="0" dirty="0" smtClean="0">
              <a:ln>
                <a:noFill/>
              </a:ln>
              <a:solidFill>
                <a:schemeClr val="tx1"/>
              </a:solidFill>
              <a:effectLst/>
              <a:uLnTx/>
              <a:uFillTx/>
              <a:latin typeface="Verdana" pitchFamily="34" charset="0"/>
              <a:ea typeface="Verdana" pitchFamily="34" charset="0"/>
              <a:cs typeface="Verdana" pitchFamily="34"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29268" y="122469"/>
            <a:ext cx="8458200" cy="661890"/>
          </a:xfrm>
        </p:spPr>
        <p:txBody>
          <a:bodyPr/>
          <a:lstStyle/>
          <a:p>
            <a:pPr algn="ctr" defTabSz="843541"/>
            <a:r>
              <a:rPr lang="it-IT" dirty="0" smtClean="0"/>
              <a:t>	</a:t>
            </a:r>
            <a:r>
              <a:rPr lang="it-IT" dirty="0" smtClean="0">
                <a:solidFill>
                  <a:srgbClr val="CC0066"/>
                </a:solidFill>
              </a:rPr>
              <a:t>PREPOSTO</a:t>
            </a:r>
            <a:r>
              <a:rPr lang="it-IT" dirty="0" smtClean="0"/>
              <a:t> -  Art. 2 </a:t>
            </a:r>
            <a:r>
              <a:rPr lang="it-IT" dirty="0" err="1" smtClean="0"/>
              <a:t>D.Lgs.</a:t>
            </a:r>
            <a:r>
              <a:rPr lang="it-IT" dirty="0" smtClean="0"/>
              <a:t> 81/2008</a:t>
            </a:r>
          </a:p>
        </p:txBody>
      </p:sp>
      <p:sp>
        <p:nvSpPr>
          <p:cNvPr id="12291" name="Rectangle 3"/>
          <p:cNvSpPr>
            <a:spLocks noGrp="1" noChangeArrowheads="1"/>
          </p:cNvSpPr>
          <p:nvPr>
            <p:ph idx="1"/>
          </p:nvPr>
        </p:nvSpPr>
        <p:spPr>
          <a:xfrm>
            <a:off x="683568" y="1772816"/>
            <a:ext cx="7909833" cy="1534402"/>
          </a:xfrm>
        </p:spPr>
        <p:txBody>
          <a:bodyPr/>
          <a:lstStyle/>
          <a:p>
            <a:pPr marL="475623" indent="-475623" algn="just" defTabSz="843541">
              <a:lnSpc>
                <a:spcPct val="115000"/>
              </a:lnSpc>
              <a:spcAft>
                <a:spcPct val="55000"/>
              </a:spcAft>
            </a:pPr>
            <a:r>
              <a:rPr lang="it-IT" sz="1600" b="1" kern="1200" dirty="0" smtClean="0">
                <a:ea typeface="Verdana" pitchFamily="34" charset="0"/>
                <a:cs typeface="Verdana" pitchFamily="34" charset="0"/>
              </a:rPr>
              <a:t>e) «preposto»: persona che..........., sovrintende alla attività lavorativa e garantisce l’attuazione delle direttive ricevute, controllandone la corretta esecuzione da parte dei lavoratori </a:t>
            </a:r>
            <a:r>
              <a:rPr lang="it-IT" sz="1800" b="1" kern="1200" dirty="0" smtClean="0">
                <a:ea typeface="Verdana" pitchFamily="34" charset="0"/>
                <a:cs typeface="Verdana" pitchFamily="34" charset="0"/>
              </a:rPr>
              <a:t>........................................;</a:t>
            </a:r>
          </a:p>
          <a:p>
            <a:pPr marL="475623" indent="-475623" algn="just" defTabSz="843541">
              <a:lnSpc>
                <a:spcPct val="115000"/>
              </a:lnSpc>
              <a:spcAft>
                <a:spcPct val="55000"/>
              </a:spcAft>
            </a:pPr>
            <a:endParaRPr lang="it-IT" sz="2100" b="1" kern="1200" dirty="0" smtClean="0">
              <a:latin typeface="Verdana" pitchFamily="34" charset="0"/>
              <a:ea typeface="Verdana" pitchFamily="34" charset="0"/>
              <a:cs typeface="Verdana" pitchFamily="34" charset="0"/>
            </a:endParaRPr>
          </a:p>
          <a:p>
            <a:pPr marL="475623" indent="-475623" algn="just" defTabSz="843541">
              <a:lnSpc>
                <a:spcPct val="115000"/>
              </a:lnSpc>
              <a:spcAft>
                <a:spcPct val="55000"/>
              </a:spcAft>
            </a:pPr>
            <a:endParaRPr lang="it-IT" sz="2100" b="1" kern="1200" dirty="0" smtClean="0">
              <a:latin typeface="Verdana" pitchFamily="34" charset="0"/>
              <a:ea typeface="Verdana" pitchFamily="34" charset="0"/>
              <a:cs typeface="Verdana" pitchFamily="34" charset="0"/>
            </a:endParaRPr>
          </a:p>
          <a:p>
            <a:pPr marL="475623" indent="-475623" algn="just" defTabSz="843541">
              <a:lnSpc>
                <a:spcPct val="115000"/>
              </a:lnSpc>
              <a:spcAft>
                <a:spcPct val="55000"/>
              </a:spcAft>
            </a:pPr>
            <a:endParaRPr lang="it-IT" sz="2100" b="1" kern="1200" dirty="0" smtClean="0">
              <a:latin typeface="Verdana" pitchFamily="34" charset="0"/>
              <a:ea typeface="Verdana" pitchFamily="34" charset="0"/>
              <a:cs typeface="Verdana" pitchFamily="34" charset="0"/>
            </a:endParaRPr>
          </a:p>
        </p:txBody>
      </p:sp>
      <p:sp>
        <p:nvSpPr>
          <p:cNvPr id="12292" name="Rectangle 4"/>
          <p:cNvSpPr>
            <a:spLocks noChangeArrowheads="1"/>
          </p:cNvSpPr>
          <p:nvPr/>
        </p:nvSpPr>
        <p:spPr bwMode="auto">
          <a:xfrm>
            <a:off x="1475656" y="3717032"/>
            <a:ext cx="6192687" cy="1587662"/>
          </a:xfrm>
          <a:prstGeom prst="rect">
            <a:avLst/>
          </a:prstGeom>
          <a:solidFill>
            <a:srgbClr val="FFFF99"/>
          </a:solidFill>
          <a:ln w="9525">
            <a:solidFill>
              <a:schemeClr val="tx1"/>
            </a:solidFill>
            <a:miter lim="800000"/>
            <a:headEnd/>
            <a:tailEnd/>
          </a:ln>
        </p:spPr>
        <p:txBody>
          <a:bodyPr lIns="91266" tIns="45632" rIns="91266" bIns="45632" anchor="ctr"/>
          <a:lstStyle/>
          <a:p>
            <a:pPr algn="ctr" defTabSz="843541">
              <a:lnSpc>
                <a:spcPct val="125000"/>
              </a:lnSpc>
              <a:spcBef>
                <a:spcPts val="600"/>
              </a:spcBef>
              <a:spcAft>
                <a:spcPts val="0"/>
              </a:spcAft>
            </a:pPr>
            <a:r>
              <a:rPr lang="it-IT" sz="1600" b="1" dirty="0" smtClean="0">
                <a:solidFill>
                  <a:schemeClr val="tx1"/>
                </a:solidFill>
                <a:latin typeface="Verdana" pitchFamily="34" charset="0"/>
                <a:ea typeface="Verdana" pitchFamily="34" charset="0"/>
                <a:cs typeface="Verdana" pitchFamily="34" charset="0"/>
              </a:rPr>
              <a:t>chiunque </a:t>
            </a:r>
            <a:r>
              <a:rPr lang="it-IT" sz="1600" b="1" dirty="0">
                <a:solidFill>
                  <a:schemeClr val="tx1"/>
                </a:solidFill>
                <a:latin typeface="Verdana" pitchFamily="34" charset="0"/>
                <a:ea typeface="Verdana" pitchFamily="34" charset="0"/>
                <a:cs typeface="Verdana" pitchFamily="34" charset="0"/>
              </a:rPr>
              <a:t>sovrintende ad attività lavorative </a:t>
            </a:r>
            <a:r>
              <a:rPr lang="it-IT" sz="1600" b="1" dirty="0">
                <a:solidFill>
                  <a:srgbClr val="CC0000"/>
                </a:solidFill>
                <a:latin typeface="Verdana" pitchFamily="34" charset="0"/>
                <a:ea typeface="Verdana" pitchFamily="34" charset="0"/>
                <a:cs typeface="Verdana" pitchFamily="34" charset="0"/>
              </a:rPr>
              <a:t>è di fatto un preposto</a:t>
            </a:r>
            <a:r>
              <a:rPr lang="it-IT" sz="1600" b="1" dirty="0">
                <a:solidFill>
                  <a:schemeClr val="tx1"/>
                </a:solidFill>
                <a:latin typeface="Verdana" pitchFamily="34" charset="0"/>
                <a:ea typeface="Verdana" pitchFamily="34" charset="0"/>
                <a:cs typeface="Verdana" pitchFamily="34" charset="0"/>
              </a:rPr>
              <a:t>  (nei limiti dei poteri conferiti)</a:t>
            </a:r>
            <a:br>
              <a:rPr lang="it-IT" sz="1600" b="1" dirty="0">
                <a:solidFill>
                  <a:schemeClr val="tx1"/>
                </a:solidFill>
                <a:latin typeface="Verdana" pitchFamily="34" charset="0"/>
                <a:ea typeface="Verdana" pitchFamily="34" charset="0"/>
                <a:cs typeface="Verdana" pitchFamily="34" charset="0"/>
              </a:rPr>
            </a:br>
            <a:r>
              <a:rPr lang="it-IT" sz="1600" b="1" dirty="0">
                <a:solidFill>
                  <a:schemeClr val="tx1"/>
                </a:solidFill>
                <a:latin typeface="Verdana" pitchFamily="34" charset="0"/>
                <a:ea typeface="Verdana" pitchFamily="34" charset="0"/>
                <a:cs typeface="Verdana" pitchFamily="34" charset="0"/>
              </a:rPr>
              <a:t>senza necessità di formalizzare </a:t>
            </a:r>
            <a:r>
              <a:rPr lang="it-IT" sz="1600" b="1" dirty="0" smtClean="0">
                <a:solidFill>
                  <a:schemeClr val="tx1"/>
                </a:solidFill>
                <a:latin typeface="Verdana" pitchFamily="34" charset="0"/>
                <a:ea typeface="Verdana" pitchFamily="34" charset="0"/>
                <a:cs typeface="Verdana" pitchFamily="34" charset="0"/>
              </a:rPr>
              <a:t>l’incarico</a:t>
            </a:r>
          </a:p>
          <a:p>
            <a:pPr algn="ctr" defTabSz="843541">
              <a:lnSpc>
                <a:spcPct val="125000"/>
              </a:lnSpc>
              <a:spcBef>
                <a:spcPct val="15000"/>
              </a:spcBef>
              <a:spcAft>
                <a:spcPct val="45000"/>
              </a:spcAft>
            </a:pPr>
            <a:r>
              <a:rPr lang="it-IT" sz="1600" b="1" dirty="0" smtClean="0">
                <a:solidFill>
                  <a:srgbClr val="FF0000"/>
                </a:solidFill>
                <a:ea typeface="Verdana" pitchFamily="34" charset="0"/>
                <a:cs typeface="Verdana" pitchFamily="34" charset="0"/>
              </a:rPr>
              <a:t>FORMALIZZARE L’INCARICO PUO COMUNQUE ESSERE UTILE PER </a:t>
            </a:r>
            <a:r>
              <a:rPr lang="it-IT" sz="1600" b="1" dirty="0" err="1" smtClean="0">
                <a:solidFill>
                  <a:srgbClr val="FF0000"/>
                </a:solidFill>
                <a:ea typeface="Verdana" pitchFamily="34" charset="0"/>
                <a:cs typeface="Verdana" pitchFamily="34" charset="0"/>
              </a:rPr>
              <a:t>……………………</a:t>
            </a:r>
            <a:endParaRPr lang="it-IT" sz="1600" b="1" dirty="0">
              <a:solidFill>
                <a:srgbClr val="FF0000"/>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29268" y="122465"/>
            <a:ext cx="8458200" cy="661890"/>
          </a:xfrm>
        </p:spPr>
        <p:txBody>
          <a:bodyPr/>
          <a:lstStyle/>
          <a:p>
            <a:pPr algn="ctr" defTabSz="844593"/>
            <a:r>
              <a:rPr lang="it-IT" dirty="0" smtClean="0">
                <a:solidFill>
                  <a:srgbClr val="CC0066"/>
                </a:solidFill>
              </a:rPr>
              <a:t>CHI SONO I PREPOSTI IN UNA SCUOLA</a:t>
            </a:r>
          </a:p>
        </p:txBody>
      </p:sp>
      <p:sp>
        <p:nvSpPr>
          <p:cNvPr id="10243" name="Rectangle 3"/>
          <p:cNvSpPr>
            <a:spLocks noGrp="1" noChangeArrowheads="1"/>
          </p:cNvSpPr>
          <p:nvPr>
            <p:ph type="body" idx="1"/>
          </p:nvPr>
        </p:nvSpPr>
        <p:spPr>
          <a:xfrm>
            <a:off x="498022" y="982631"/>
            <a:ext cx="8281307" cy="2511976"/>
          </a:xfrm>
        </p:spPr>
        <p:txBody>
          <a:bodyPr/>
          <a:lstStyle/>
          <a:p>
            <a:pPr marL="476221" indent="-476221" defTabSz="844593">
              <a:spcAft>
                <a:spcPct val="55000"/>
              </a:spcAft>
            </a:pPr>
            <a:r>
              <a:rPr lang="it-IT" b="1" dirty="0" smtClean="0"/>
              <a:t>1) DIRIGENTE SCOLASTICO (nei confronti degli insegnanti)</a:t>
            </a:r>
          </a:p>
          <a:p>
            <a:pPr marL="476221" indent="-476221" defTabSz="844593">
              <a:spcAft>
                <a:spcPct val="55000"/>
              </a:spcAft>
            </a:pPr>
            <a:r>
              <a:rPr lang="it-IT" b="1" dirty="0" smtClean="0"/>
              <a:t>2) DSGA 		(nei confronti dei collaboratori scolastici)</a:t>
            </a:r>
          </a:p>
          <a:p>
            <a:pPr marL="476221" indent="-476221" defTabSz="844593">
              <a:spcAft>
                <a:spcPct val="55000"/>
              </a:spcAft>
            </a:pPr>
            <a:r>
              <a:rPr lang="it-IT" b="1" dirty="0" smtClean="0"/>
              <a:t>3) VICE PRESIDE	 (e/o </a:t>
            </a:r>
            <a:r>
              <a:rPr lang="it-IT" b="1" dirty="0" err="1" smtClean="0"/>
              <a:t>collaboratrori</a:t>
            </a:r>
            <a:r>
              <a:rPr lang="it-IT" b="1" dirty="0" smtClean="0"/>
              <a:t> del preside)</a:t>
            </a:r>
          </a:p>
          <a:p>
            <a:pPr marL="476221" indent="-476221" defTabSz="844593">
              <a:spcAft>
                <a:spcPct val="55000"/>
              </a:spcAft>
            </a:pPr>
            <a:r>
              <a:rPr lang="it-IT" b="1" dirty="0" smtClean="0"/>
              <a:t>4) Chiunque sovrintende direttamente ad attività svolte da lavoratori </a:t>
            </a:r>
            <a:r>
              <a:rPr lang="it-IT" b="1" dirty="0" smtClean="0">
                <a:solidFill>
                  <a:srgbClr val="FF0000"/>
                </a:solidFill>
              </a:rPr>
              <a:t>(o ad essi equiparati)</a:t>
            </a:r>
          </a:p>
          <a:p>
            <a:pPr marL="476221" indent="-476221" algn="ctr" defTabSz="844593">
              <a:spcAft>
                <a:spcPct val="55000"/>
              </a:spcAft>
            </a:pPr>
            <a:r>
              <a:rPr lang="it-IT" b="1" dirty="0" err="1" smtClean="0"/>
              <a:t>QUINDI………</a:t>
            </a:r>
            <a:r>
              <a:rPr lang="it-IT" b="1" dirty="0" smtClean="0"/>
              <a:t>?</a:t>
            </a:r>
          </a:p>
          <a:p>
            <a:pPr marL="476221" indent="-476221" defTabSz="844593">
              <a:spcAft>
                <a:spcPct val="55000"/>
              </a:spcAft>
            </a:pPr>
            <a:endParaRPr lang="it-IT" b="1" dirty="0" smtClean="0"/>
          </a:p>
          <a:p>
            <a:pPr marL="476221" indent="-476221" defTabSz="844593">
              <a:spcAft>
                <a:spcPct val="55000"/>
              </a:spcAft>
            </a:pPr>
            <a:endParaRPr lang="it-IT" b="1" dirty="0" smtClean="0"/>
          </a:p>
        </p:txBody>
      </p:sp>
      <p:sp>
        <p:nvSpPr>
          <p:cNvPr id="660484" name="Rectangle 4"/>
          <p:cNvSpPr>
            <a:spLocks noChangeArrowheads="1"/>
          </p:cNvSpPr>
          <p:nvPr/>
        </p:nvSpPr>
        <p:spPr bwMode="auto">
          <a:xfrm>
            <a:off x="312964" y="4553048"/>
            <a:ext cx="8458200" cy="1587662"/>
          </a:xfrm>
          <a:prstGeom prst="rect">
            <a:avLst/>
          </a:prstGeom>
          <a:solidFill>
            <a:srgbClr val="FFFF99"/>
          </a:solidFill>
          <a:ln w="9525">
            <a:solidFill>
              <a:schemeClr val="tx1"/>
            </a:solidFill>
            <a:miter lim="800000"/>
            <a:headEnd/>
            <a:tailEnd/>
          </a:ln>
        </p:spPr>
        <p:txBody>
          <a:bodyPr lIns="91379" tIns="45690" rIns="91379" bIns="45690" anchor="ctr"/>
          <a:lstStyle/>
          <a:p>
            <a:pPr algn="ctr" defTabSz="844593">
              <a:lnSpc>
                <a:spcPct val="105000"/>
              </a:lnSpc>
              <a:spcBef>
                <a:spcPct val="15000"/>
              </a:spcBef>
              <a:spcAft>
                <a:spcPct val="15000"/>
              </a:spcAft>
            </a:pPr>
            <a:r>
              <a:rPr lang="it-IT" b="1" dirty="0">
                <a:solidFill>
                  <a:srgbClr val="CC0066"/>
                </a:solidFill>
              </a:rPr>
              <a:t>Non sono preposti gli </a:t>
            </a:r>
            <a:r>
              <a:rPr lang="it-IT" b="1" dirty="0">
                <a:solidFill>
                  <a:schemeClr val="tx1"/>
                </a:solidFill>
              </a:rPr>
              <a:t>insegnanti di aula</a:t>
            </a:r>
            <a:r>
              <a:rPr lang="it-IT" b="1" dirty="0">
                <a:solidFill>
                  <a:srgbClr val="CC0066"/>
                </a:solidFill>
              </a:rPr>
              <a:t> ma nei confronti dei minorenni </a:t>
            </a:r>
            <a:r>
              <a:rPr lang="it-IT" b="1" dirty="0" err="1">
                <a:solidFill>
                  <a:srgbClr val="CC0066"/>
                </a:solidFill>
              </a:rPr>
              <a:t>………………….….</a:t>
            </a:r>
            <a:r>
              <a:rPr lang="it-IT" b="1" dirty="0">
                <a:solidFill>
                  <a:srgbClr val="CC0066"/>
                </a:solidFill>
              </a:rPr>
              <a:t> il codice civile </a:t>
            </a:r>
            <a:r>
              <a:rPr lang="it-IT" b="1" dirty="0" err="1">
                <a:solidFill>
                  <a:srgbClr val="CC0066"/>
                </a:solidFill>
              </a:rPr>
              <a:t>…………….…</a:t>
            </a:r>
            <a:r>
              <a:rPr lang="it-IT" b="1" dirty="0">
                <a:solidFill>
                  <a:srgbClr val="CC0066"/>
                </a:solidFill>
              </a:rPr>
              <a:t>..</a:t>
            </a:r>
            <a:br>
              <a:rPr lang="it-IT" b="1" dirty="0">
                <a:solidFill>
                  <a:srgbClr val="CC0066"/>
                </a:solidFill>
              </a:rPr>
            </a:br>
            <a:r>
              <a:rPr lang="it-IT" b="1" dirty="0">
                <a:solidFill>
                  <a:srgbClr val="CC0066"/>
                </a:solidFill>
              </a:rPr>
              <a:t>(svolgono la funzione di potestà genitoriale)</a:t>
            </a:r>
            <a:r>
              <a:rPr lang="it-IT" b="1" dirty="0">
                <a:solidFill>
                  <a:srgbClr val="CC0066"/>
                </a:solidFill>
                <a:sym typeface="Wingdings" pitchFamily="2" charset="2"/>
              </a:rPr>
              <a:t></a:t>
            </a:r>
            <a:r>
              <a:rPr lang="it-IT" b="1" dirty="0" err="1">
                <a:solidFill>
                  <a:srgbClr val="CC0066"/>
                </a:solidFill>
                <a:sym typeface="Wingdings" pitchFamily="2" charset="2"/>
              </a:rPr>
              <a:t>resp</a:t>
            </a:r>
            <a:r>
              <a:rPr lang="it-IT" b="1" dirty="0">
                <a:solidFill>
                  <a:srgbClr val="CC0066"/>
                </a:solidFill>
                <a:sym typeface="Wingdings" pitchFamily="2" charset="2"/>
              </a:rPr>
              <a:t>. OGGETTIVA!!</a:t>
            </a:r>
            <a:endParaRPr lang="it-IT" b="1" dirty="0">
              <a:solidFill>
                <a:srgbClr val="CC0066"/>
              </a:solidFill>
            </a:endParaRPr>
          </a:p>
        </p:txBody>
      </p:sp>
      <p:sp>
        <p:nvSpPr>
          <p:cNvPr id="6" name="Rettangolo 5"/>
          <p:cNvSpPr>
            <a:spLocks noChangeArrowheads="1"/>
          </p:cNvSpPr>
          <p:nvPr/>
        </p:nvSpPr>
        <p:spPr bwMode="auto">
          <a:xfrm>
            <a:off x="432048" y="3573016"/>
            <a:ext cx="6156176" cy="296909"/>
          </a:xfrm>
          <a:prstGeom prst="rect">
            <a:avLst/>
          </a:prstGeom>
          <a:noFill/>
          <a:ln w="9525">
            <a:noFill/>
            <a:miter lim="800000"/>
            <a:headEnd/>
            <a:tailEnd/>
          </a:ln>
        </p:spPr>
        <p:txBody>
          <a:bodyPr wrap="square" lIns="80678" tIns="40339" rIns="80678" bIns="40339">
            <a:spAutoFit/>
          </a:bodyPr>
          <a:lstStyle/>
          <a:p>
            <a:pPr marL="476221" indent="-476221" defTabSz="844593">
              <a:spcAft>
                <a:spcPct val="55000"/>
              </a:spcAft>
            </a:pPr>
            <a:r>
              <a:rPr lang="it-IT" b="1" dirty="0">
                <a:solidFill>
                  <a:schemeClr val="tx1"/>
                </a:solidFill>
              </a:rPr>
              <a:t>5) INSEGNANTI </a:t>
            </a:r>
            <a:r>
              <a:rPr lang="it-IT" b="1" dirty="0" err="1">
                <a:solidFill>
                  <a:schemeClr val="tx1"/>
                </a:solidFill>
              </a:rPr>
              <a:t>DI</a:t>
            </a:r>
            <a:r>
              <a:rPr lang="it-IT" b="1" dirty="0">
                <a:solidFill>
                  <a:schemeClr val="tx1"/>
                </a:solidFill>
              </a:rPr>
              <a:t> LABORATORIO  </a:t>
            </a:r>
            <a:r>
              <a:rPr lang="it-IT" b="1" dirty="0" err="1">
                <a:solidFill>
                  <a:schemeClr val="tx1"/>
                </a:solidFill>
              </a:rPr>
              <a:t>DI</a:t>
            </a:r>
            <a:r>
              <a:rPr lang="it-IT" b="1" dirty="0">
                <a:solidFill>
                  <a:schemeClr val="tx1"/>
                </a:solidFill>
              </a:rPr>
              <a:t> </a:t>
            </a:r>
            <a:r>
              <a:rPr lang="it-IT" b="1" dirty="0" err="1">
                <a:solidFill>
                  <a:schemeClr val="tx1"/>
                </a:solidFill>
              </a:rPr>
              <a:t>……………………………</a:t>
            </a:r>
            <a:endParaRPr lang="it-IT"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box(in)">
                                      <p:cBhvr>
                                        <p:cTn id="7" dur="500"/>
                                        <p:tgtEl>
                                          <p:spTgt spid="10243">
                                            <p:txEl>
                                              <p:pRg st="0" end="0"/>
                                            </p:txEl>
                                          </p:spTgt>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animEffect transition="in" filter="box(in)">
                                      <p:cBhvr>
                                        <p:cTn id="11" dur="500"/>
                                        <p:tgtEl>
                                          <p:spTgt spid="10243">
                                            <p:txEl>
                                              <p:pRg st="1" end="1"/>
                                            </p:txEl>
                                          </p:spTgt>
                                        </p:tgtEl>
                                      </p:cBhvr>
                                    </p:animEffect>
                                  </p:childTnLst>
                                </p:cTn>
                              </p:par>
                            </p:childTnLst>
                          </p:cTn>
                        </p:par>
                        <p:par>
                          <p:cTn id="12" fill="hold">
                            <p:stCondLst>
                              <p:cond delay="1000"/>
                            </p:stCondLst>
                            <p:childTnLst>
                              <p:par>
                                <p:cTn id="13" presetID="4" presetClass="entr" presetSubtype="16" fill="hold" grpId="0" nodeType="afterEffect">
                                  <p:stCondLst>
                                    <p:cond delay="0"/>
                                  </p:stCondLst>
                                  <p:childTnLst>
                                    <p:set>
                                      <p:cBhvr>
                                        <p:cTn id="14" dur="1" fill="hold">
                                          <p:stCondLst>
                                            <p:cond delay="0"/>
                                          </p:stCondLst>
                                        </p:cTn>
                                        <p:tgtEl>
                                          <p:spTgt spid="10243">
                                            <p:txEl>
                                              <p:pRg st="2" end="2"/>
                                            </p:txEl>
                                          </p:spTgt>
                                        </p:tgtEl>
                                        <p:attrNameLst>
                                          <p:attrName>style.visibility</p:attrName>
                                        </p:attrNameLst>
                                      </p:cBhvr>
                                      <p:to>
                                        <p:strVal val="visible"/>
                                      </p:to>
                                    </p:set>
                                    <p:animEffect transition="in" filter="box(in)">
                                      <p:cBhvr>
                                        <p:cTn id="15" dur="500"/>
                                        <p:tgtEl>
                                          <p:spTgt spid="10243">
                                            <p:txEl>
                                              <p:pRg st="2" end="2"/>
                                            </p:txEl>
                                          </p:spTgt>
                                        </p:tgtEl>
                                      </p:cBhvr>
                                    </p:animEffect>
                                  </p:childTnLst>
                                </p:cTn>
                              </p:par>
                            </p:childTnLst>
                          </p:cTn>
                        </p:par>
                        <p:par>
                          <p:cTn id="16" fill="hold">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Effect transition="in" filter="box(in)">
                                      <p:cBhvr>
                                        <p:cTn id="19" dur="500"/>
                                        <p:tgtEl>
                                          <p:spTgt spid="10243">
                                            <p:txEl>
                                              <p:pRg st="3" end="3"/>
                                            </p:txEl>
                                          </p:spTgt>
                                        </p:tgtEl>
                                      </p:cBhvr>
                                    </p:animEffect>
                                  </p:childTnLst>
                                </p:cTn>
                              </p:par>
                            </p:childTnLst>
                          </p:cTn>
                        </p:par>
                        <p:par>
                          <p:cTn id="20" fill="hold">
                            <p:stCondLst>
                              <p:cond delay="2000"/>
                            </p:stCondLst>
                            <p:childTnLst>
                              <p:par>
                                <p:cTn id="21" presetID="4" presetClass="entr" presetSubtype="16" fill="hold" grpId="0" nodeType="afterEffect">
                                  <p:stCondLst>
                                    <p:cond delay="0"/>
                                  </p:stCondLst>
                                  <p:childTnLst>
                                    <p:set>
                                      <p:cBhvr>
                                        <p:cTn id="22" dur="1" fill="hold">
                                          <p:stCondLst>
                                            <p:cond delay="0"/>
                                          </p:stCondLst>
                                        </p:cTn>
                                        <p:tgtEl>
                                          <p:spTgt spid="10243">
                                            <p:txEl>
                                              <p:pRg st="4" end="4"/>
                                            </p:txEl>
                                          </p:spTgt>
                                        </p:tgtEl>
                                        <p:attrNameLst>
                                          <p:attrName>style.visibility</p:attrName>
                                        </p:attrNameLst>
                                      </p:cBhvr>
                                      <p:to>
                                        <p:strVal val="visible"/>
                                      </p:to>
                                    </p:set>
                                    <p:animEffect transition="in" filter="box(in)">
                                      <p:cBhvr>
                                        <p:cTn id="23" dur="500"/>
                                        <p:tgtEl>
                                          <p:spTgt spid="1024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ox(in)">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660484"/>
                                        </p:tgtEl>
                                        <p:attrNameLst>
                                          <p:attrName>style.visibility</p:attrName>
                                        </p:attrNameLst>
                                      </p:cBhvr>
                                      <p:to>
                                        <p:strVal val="visible"/>
                                      </p:to>
                                    </p:set>
                                    <p:animEffect transition="in" filter="checkerboard(across)">
                                      <p:cBhvr>
                                        <p:cTn id="33" dur="500"/>
                                        <p:tgtEl>
                                          <p:spTgt spid="6604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uiExpand="1" build="p"/>
      <p:bldP spid="660484" grpId="0" animBg="1"/>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683568" y="2276872"/>
            <a:ext cx="8270421" cy="1312572"/>
          </a:xfrm>
          <a:prstGeom prst="rect">
            <a:avLst/>
          </a:prstGeom>
          <a:noFill/>
          <a:ln w="9525">
            <a:noFill/>
            <a:miter lim="800000"/>
            <a:headEnd/>
            <a:tailEnd/>
          </a:ln>
          <a:effectLst/>
        </p:spPr>
        <p:txBody>
          <a:bodyPr lIns="80678" tIns="40339" rIns="80678" bIns="40339">
            <a:spAutoFit/>
          </a:bodyPr>
          <a:lstStyle/>
          <a:p>
            <a:pPr marL="319348" indent="-319348" algn="just" defTabSz="638697"/>
            <a:endParaRPr lang="it-IT" b="1" i="1" dirty="0">
              <a:solidFill>
                <a:schemeClr val="tx1"/>
              </a:solidFill>
            </a:endParaRPr>
          </a:p>
          <a:p>
            <a:pPr marL="319348" indent="-319348" algn="just" defTabSz="638697"/>
            <a:r>
              <a:rPr lang="it-IT" sz="1800" b="1" i="1" dirty="0"/>
              <a:t>1. </a:t>
            </a:r>
            <a:r>
              <a:rPr lang="it-IT" sz="1600" b="1" i="1" dirty="0"/>
              <a:t>Le posizioni di garanzia relative ai soggetti di cui all’articolo 2, comma 1, lettere b), d) ed e</a:t>
            </a:r>
            <a:r>
              <a:rPr lang="it-IT" sz="1600" b="1" i="1" dirty="0" smtClean="0"/>
              <a:t>) (</a:t>
            </a:r>
            <a:r>
              <a:rPr lang="it-IT" sz="1600" b="1" i="1" dirty="0" err="1" smtClean="0"/>
              <a:t>DL</a:t>
            </a:r>
            <a:r>
              <a:rPr lang="it-IT" sz="1600" b="1" i="1" dirty="0" smtClean="0"/>
              <a:t>, DD, PREPOSTO) </a:t>
            </a:r>
            <a:r>
              <a:rPr lang="it-IT" sz="1600" b="1" i="1" dirty="0"/>
              <a:t>gravano altresì su colui il quale, </a:t>
            </a:r>
            <a:r>
              <a:rPr lang="it-IT" sz="1600" b="1" i="1" dirty="0">
                <a:solidFill>
                  <a:srgbClr val="CC0000"/>
                </a:solidFill>
              </a:rPr>
              <a:t>pur sprovvisto di regolare investitura</a:t>
            </a:r>
            <a:r>
              <a:rPr lang="it-IT" sz="1600" b="1" i="1" dirty="0"/>
              <a:t>, eserciti in concreto i poteri giuridici riferiti a ciascuno dei soggetti ivi definiti.</a:t>
            </a:r>
          </a:p>
        </p:txBody>
      </p:sp>
      <p:sp>
        <p:nvSpPr>
          <p:cNvPr id="56323" name="Rectangle 3"/>
          <p:cNvSpPr>
            <a:spLocks noChangeArrowheads="1"/>
          </p:cNvSpPr>
          <p:nvPr/>
        </p:nvSpPr>
        <p:spPr bwMode="auto">
          <a:xfrm>
            <a:off x="899592" y="1268758"/>
            <a:ext cx="8136904" cy="573908"/>
          </a:xfrm>
          <a:prstGeom prst="rect">
            <a:avLst/>
          </a:prstGeom>
          <a:solidFill>
            <a:srgbClr val="FFFF99"/>
          </a:solidFill>
          <a:ln w="76200" cmpd="tri">
            <a:solidFill>
              <a:schemeClr val="bg2"/>
            </a:solidFill>
            <a:miter lim="800000"/>
            <a:headEnd/>
            <a:tailEnd/>
          </a:ln>
          <a:effectLst/>
        </p:spPr>
        <p:txBody>
          <a:bodyPr wrap="square" lIns="80678" tIns="40339" rIns="80678" bIns="40339">
            <a:spAutoFit/>
          </a:bodyPr>
          <a:lstStyle/>
          <a:p>
            <a:pPr algn="l">
              <a:lnSpc>
                <a:spcPct val="200000"/>
              </a:lnSpc>
              <a:spcBef>
                <a:spcPts val="1800"/>
              </a:spcBef>
              <a:spcAft>
                <a:spcPts val="1800"/>
              </a:spcAft>
              <a:buClr>
                <a:schemeClr val="accent1"/>
              </a:buClr>
              <a:buSzPct val="135000"/>
            </a:pPr>
            <a:r>
              <a:rPr lang="it-IT" sz="1600" b="1" dirty="0" err="1" smtClean="0">
                <a:solidFill>
                  <a:schemeClr val="tx1"/>
                </a:solidFill>
              </a:rPr>
              <a:t>D.Lgs</a:t>
            </a:r>
            <a:r>
              <a:rPr lang="it-IT" sz="1600" b="1" dirty="0" err="1">
                <a:solidFill>
                  <a:schemeClr val="tx1"/>
                </a:solidFill>
              </a:rPr>
              <a:t>.</a:t>
            </a:r>
            <a:r>
              <a:rPr lang="it-IT" sz="1600" b="1" dirty="0">
                <a:solidFill>
                  <a:schemeClr val="tx1"/>
                </a:solidFill>
              </a:rPr>
              <a:t> 81/2008 - </a:t>
            </a:r>
            <a:r>
              <a:rPr lang="it-IT" sz="1600" b="1" i="1" dirty="0">
                <a:solidFill>
                  <a:schemeClr val="tx1"/>
                </a:solidFill>
              </a:rPr>
              <a:t>Articolo 299 - </a:t>
            </a:r>
            <a:r>
              <a:rPr lang="it-IT" sz="1600" b="1" i="1" dirty="0">
                <a:solidFill>
                  <a:srgbClr val="CC0000"/>
                </a:solidFill>
              </a:rPr>
              <a:t>Esercizio di fatto di poteri direttivi</a:t>
            </a:r>
            <a:endParaRPr lang="it-IT" sz="1600" b="1" dirty="0">
              <a:solidFill>
                <a:srgbClr val="CC0000"/>
              </a:solidFill>
            </a:endParaRPr>
          </a:p>
        </p:txBody>
      </p:sp>
      <p:sp>
        <p:nvSpPr>
          <p:cNvPr id="56324" name="Rectangle 4"/>
          <p:cNvSpPr>
            <a:spLocks noChangeArrowheads="1"/>
          </p:cNvSpPr>
          <p:nvPr/>
        </p:nvSpPr>
        <p:spPr bwMode="auto">
          <a:xfrm>
            <a:off x="827583" y="4156496"/>
            <a:ext cx="8064685" cy="943240"/>
          </a:xfrm>
          <a:prstGeom prst="rect">
            <a:avLst/>
          </a:prstGeom>
          <a:solidFill>
            <a:srgbClr val="CCFFCC"/>
          </a:solidFill>
          <a:ln w="57150" cmpd="thickThin">
            <a:solidFill>
              <a:schemeClr val="bg2"/>
            </a:solidFill>
            <a:miter lim="800000"/>
            <a:headEnd/>
            <a:tailEnd/>
          </a:ln>
          <a:effectLst/>
        </p:spPr>
        <p:txBody>
          <a:bodyPr wrap="square" lIns="80678" tIns="40339" rIns="80678" bIns="40339">
            <a:spAutoFit/>
          </a:bodyPr>
          <a:lstStyle/>
          <a:p>
            <a:pPr marL="319348" algn="ctr" defTabSz="638697"/>
            <a:r>
              <a:rPr lang="it-IT" b="1" dirty="0">
                <a:solidFill>
                  <a:schemeClr val="tx1"/>
                </a:solidFill>
              </a:rPr>
              <a:t>Frase oscura da tradurre come segue:</a:t>
            </a:r>
          </a:p>
          <a:p>
            <a:pPr marL="319348" algn="ctr" defTabSz="638697">
              <a:lnSpc>
                <a:spcPct val="150000"/>
              </a:lnSpc>
            </a:pPr>
            <a:r>
              <a:rPr lang="it-IT" b="1" dirty="0">
                <a:solidFill>
                  <a:srgbClr val="CC0000"/>
                </a:solidFill>
              </a:rPr>
              <a:t>Chi di fatto esercita poteri direttivi (anche senza incarico formale) diventa automaticamente Datore di </a:t>
            </a:r>
            <a:r>
              <a:rPr lang="it-IT" b="1" dirty="0" smtClean="0">
                <a:solidFill>
                  <a:srgbClr val="CC0000"/>
                </a:solidFill>
              </a:rPr>
              <a:t>Lavoro/Dirigente/Preposto perché </a:t>
            </a:r>
            <a:r>
              <a:rPr lang="it-IT" b="1" dirty="0" err="1" smtClean="0">
                <a:solidFill>
                  <a:srgbClr val="CC0000"/>
                </a:solidFill>
              </a:rPr>
              <a:t>……</a:t>
            </a:r>
            <a:r>
              <a:rPr lang="it-IT" b="1" dirty="0" smtClean="0">
                <a:solidFill>
                  <a:srgbClr val="CC0000"/>
                </a:solidFill>
              </a:rPr>
              <a:t>.</a:t>
            </a:r>
            <a:endParaRPr lang="it-IT" b="1" dirty="0">
              <a:solidFill>
                <a:srgbClr val="CC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1115616" y="332656"/>
            <a:ext cx="7620198" cy="1924969"/>
          </a:xfrm>
        </p:spPr>
        <p:txBody>
          <a:bodyPr/>
          <a:lstStyle/>
          <a:p>
            <a:pPr algn="ctr" defTabSz="843241">
              <a:spcBef>
                <a:spcPts val="2400"/>
              </a:spcBef>
              <a:spcAft>
                <a:spcPts val="600"/>
              </a:spcAft>
            </a:pPr>
            <a:r>
              <a:rPr lang="it-IT" sz="2400" dirty="0" smtClean="0">
                <a:solidFill>
                  <a:srgbClr val="CC0066"/>
                </a:solidFill>
                <a:latin typeface="Verdana" pitchFamily="34" charset="0"/>
              </a:rPr>
              <a:t>FORMAZIONE DEI LAVORATORI</a:t>
            </a:r>
            <a:br>
              <a:rPr lang="it-IT" sz="2400" dirty="0" smtClean="0">
                <a:solidFill>
                  <a:srgbClr val="CC0066"/>
                </a:solidFill>
                <a:latin typeface="Verdana" pitchFamily="34" charset="0"/>
              </a:rPr>
            </a:br>
            <a:r>
              <a:rPr lang="it-IT" sz="2400" dirty="0" smtClean="0">
                <a:solidFill>
                  <a:srgbClr val="CC0066"/>
                </a:solidFill>
                <a:latin typeface="Verdana" pitchFamily="34" charset="0"/>
              </a:rPr>
              <a:t/>
            </a:r>
            <a:br>
              <a:rPr lang="it-IT" sz="2400" dirty="0" smtClean="0">
                <a:solidFill>
                  <a:srgbClr val="CC0066"/>
                </a:solidFill>
                <a:latin typeface="Verdana" pitchFamily="34" charset="0"/>
              </a:rPr>
            </a:br>
            <a:r>
              <a:rPr lang="it-IT" sz="1800" dirty="0" smtClean="0">
                <a:solidFill>
                  <a:schemeClr val="tx2"/>
                </a:solidFill>
                <a:latin typeface="Verdana" pitchFamily="34" charset="0"/>
              </a:rPr>
              <a:t>D. </a:t>
            </a:r>
            <a:r>
              <a:rPr lang="it-IT" sz="1800" dirty="0" err="1" smtClean="0">
                <a:solidFill>
                  <a:schemeClr val="tx2"/>
                </a:solidFill>
                <a:latin typeface="Verdana" pitchFamily="34" charset="0"/>
              </a:rPr>
              <a:t>Lgs</a:t>
            </a:r>
            <a:r>
              <a:rPr lang="it-IT" sz="1800" dirty="0" smtClean="0">
                <a:solidFill>
                  <a:schemeClr val="tx2"/>
                </a:solidFill>
                <a:latin typeface="Verdana" pitchFamily="34" charset="0"/>
              </a:rPr>
              <a:t>.   n. 81/2008   art. 37 comma 1</a:t>
            </a:r>
            <a:r>
              <a:rPr lang="it-IT" sz="1800" dirty="0" smtClean="0">
                <a:solidFill>
                  <a:srgbClr val="CC0066"/>
                </a:solidFill>
              </a:rPr>
              <a:t/>
            </a:r>
            <a:br>
              <a:rPr lang="it-IT" sz="1800" dirty="0" smtClean="0">
                <a:solidFill>
                  <a:srgbClr val="CC0066"/>
                </a:solidFill>
              </a:rPr>
            </a:br>
            <a:r>
              <a:rPr lang="it-IT" dirty="0" smtClean="0">
                <a:solidFill>
                  <a:srgbClr val="CC0066"/>
                </a:solidFill>
              </a:rPr>
              <a:t>  </a:t>
            </a:r>
            <a:r>
              <a:rPr lang="it-IT" sz="1600" dirty="0" smtClean="0">
                <a:latin typeface="Verdana" pitchFamily="34" charset="0"/>
              </a:rPr>
              <a:t>Il datore di lavoro assicura che ciascun lavoratore riceva una </a:t>
            </a:r>
            <a:r>
              <a:rPr lang="it-IT" sz="1600" dirty="0" smtClean="0">
                <a:solidFill>
                  <a:srgbClr val="FF0000"/>
                </a:solidFill>
                <a:latin typeface="Verdana" pitchFamily="34" charset="0"/>
              </a:rPr>
              <a:t>formazione sufficiente ed adeguata </a:t>
            </a:r>
            <a:r>
              <a:rPr lang="it-IT" sz="1600" dirty="0" smtClean="0">
                <a:latin typeface="Verdana" pitchFamily="34" charset="0"/>
              </a:rPr>
              <a:t>...................,  con  particolare riferimento a:</a:t>
            </a:r>
          </a:p>
        </p:txBody>
      </p:sp>
      <p:sp>
        <p:nvSpPr>
          <p:cNvPr id="4099" name="Rectangle 3"/>
          <p:cNvSpPr>
            <a:spLocks noGrp="1" noChangeArrowheads="1"/>
          </p:cNvSpPr>
          <p:nvPr>
            <p:ph type="subTitle" idx="4294967295"/>
          </p:nvPr>
        </p:nvSpPr>
        <p:spPr>
          <a:xfrm>
            <a:off x="899592" y="2492896"/>
            <a:ext cx="7776864" cy="3816424"/>
          </a:xfrm>
        </p:spPr>
        <p:txBody>
          <a:bodyPr/>
          <a:lstStyle/>
          <a:p>
            <a:pPr marL="1084201" indent="-1084201" algn="just" defTabSz="872602">
              <a:lnSpc>
                <a:spcPct val="105000"/>
              </a:lnSpc>
              <a:spcBef>
                <a:spcPct val="105000"/>
              </a:spcBef>
            </a:pPr>
            <a:r>
              <a:rPr lang="it-IT" sz="1600" b="1" dirty="0" smtClean="0">
                <a:latin typeface="Verdana" pitchFamily="34" charset="0"/>
              </a:rPr>
              <a:t>a) concetti   di   rischio,   danno,  prevenzione,  protezione, organizzazione della prevenzione aziendale, diritti e doveri dei vari soggetti aziendali,   organi di vigilanza, controllo, assistenza;</a:t>
            </a:r>
          </a:p>
          <a:p>
            <a:pPr marL="1081088" indent="-1081088" algn="just"/>
            <a:r>
              <a:rPr lang="it-IT" sz="1600" b="1" dirty="0" smtClean="0">
                <a:latin typeface="Verdana" pitchFamily="34" charset="0"/>
              </a:rPr>
              <a:t>b) rischi riferiti alle mansioni e ai possibili danni e alle conseguenti misure e procedure di prevenzione e protezione </a:t>
            </a:r>
            <a:r>
              <a:rPr lang="it-IT" sz="1600" b="1" u="sng" dirty="0" smtClean="0">
                <a:latin typeface="Verdana" pitchFamily="34" charset="0"/>
              </a:rPr>
              <a:t>caratteristici del settore o comparto</a:t>
            </a:r>
            <a:r>
              <a:rPr lang="it-IT" sz="1600" b="1" dirty="0" smtClean="0">
                <a:latin typeface="Verdana" pitchFamily="34" charset="0"/>
              </a:rPr>
              <a:t> di appartenenza dell’azienda</a:t>
            </a:r>
          </a:p>
          <a:p>
            <a:pPr marL="1081088" indent="-1081088" algn="just"/>
            <a:endParaRPr lang="it-IT" sz="1600" b="1" dirty="0" smtClean="0">
              <a:latin typeface="Verdana" pitchFamily="34" charset="0"/>
            </a:endParaRPr>
          </a:p>
          <a:p>
            <a:pPr marL="1084201" indent="-1084201" algn="just"/>
            <a:r>
              <a:rPr lang="it-IT" b="1" dirty="0" smtClean="0">
                <a:solidFill>
                  <a:srgbClr val="FF0000"/>
                </a:solidFill>
              </a:rPr>
              <a:t> </a:t>
            </a:r>
            <a:r>
              <a:rPr lang="it-IT" sz="1600" b="1" dirty="0" smtClean="0">
                <a:solidFill>
                  <a:srgbClr val="FF0000"/>
                </a:solidFill>
              </a:rPr>
              <a:t>Comma 3 Il datore di lavoro assicura, altresì, che ciascun lavoratore riceva una formazione sufficiente ed adeguata in merito ai </a:t>
            </a:r>
            <a:r>
              <a:rPr lang="it-IT" sz="1600" b="1" u="sng" dirty="0" smtClean="0">
                <a:solidFill>
                  <a:srgbClr val="FF0000"/>
                </a:solidFill>
              </a:rPr>
              <a:t>rischi specifici di cui ai titoli del presente decreto successivi al I</a:t>
            </a:r>
            <a:r>
              <a:rPr lang="it-IT" sz="1600" dirty="0" smtClean="0"/>
              <a:t>.</a:t>
            </a:r>
            <a:endParaRPr lang="it-IT" sz="1600" b="1" dirty="0" smtClean="0">
              <a:latin typeface="Verdana" pitchFamily="34" charset="0"/>
            </a:endParaRPr>
          </a:p>
          <a:p>
            <a:pPr marL="402740" indent="-402740" algn="just" defTabSz="872602">
              <a:lnSpc>
                <a:spcPct val="105000"/>
              </a:lnSpc>
              <a:spcBef>
                <a:spcPct val="105000"/>
              </a:spcBef>
              <a:buAutoNum type="alphaLcParenR" startAt="2"/>
            </a:pPr>
            <a:endParaRPr lang="it-IT" b="1" dirty="0" smtClean="0">
              <a:latin typeface="Verdan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43608" y="548680"/>
            <a:ext cx="8100392" cy="661890"/>
          </a:xfrm>
        </p:spPr>
        <p:txBody>
          <a:bodyPr/>
          <a:lstStyle/>
          <a:p>
            <a:pPr algn="ctr" defTabSz="843691"/>
            <a:r>
              <a:rPr lang="it-IT" sz="2000" dirty="0" smtClean="0"/>
              <a:t>OBBLIGHI DEL </a:t>
            </a:r>
            <a:r>
              <a:rPr lang="it-IT" sz="2000" dirty="0" smtClean="0">
                <a:solidFill>
                  <a:srgbClr val="CC0066"/>
                </a:solidFill>
              </a:rPr>
              <a:t>PREPOSTO </a:t>
            </a:r>
            <a:r>
              <a:rPr lang="it-IT" sz="2000" dirty="0" smtClean="0"/>
              <a:t>– Art. 19 </a:t>
            </a:r>
            <a:r>
              <a:rPr lang="it-IT" sz="2000" dirty="0" err="1" smtClean="0"/>
              <a:t>D.Lgs.</a:t>
            </a:r>
            <a:r>
              <a:rPr lang="it-IT" sz="2000" dirty="0" smtClean="0"/>
              <a:t> 81/2008</a:t>
            </a:r>
          </a:p>
        </p:txBody>
      </p:sp>
      <p:sp>
        <p:nvSpPr>
          <p:cNvPr id="16387" name="Rectangle 3"/>
          <p:cNvSpPr>
            <a:spLocks noGrp="1" noChangeArrowheads="1"/>
          </p:cNvSpPr>
          <p:nvPr>
            <p:ph idx="1"/>
          </p:nvPr>
        </p:nvSpPr>
        <p:spPr>
          <a:xfrm>
            <a:off x="498024" y="1628800"/>
            <a:ext cx="8281307" cy="3672408"/>
          </a:xfrm>
          <a:solidFill>
            <a:schemeClr val="bg1"/>
          </a:solidFill>
        </p:spPr>
        <p:txBody>
          <a:bodyPr/>
          <a:lstStyle/>
          <a:p>
            <a:pPr marL="554062" indent="-402956" defTabSz="843691"/>
            <a:r>
              <a:rPr lang="it-IT" b="1" dirty="0" smtClean="0"/>
              <a:t>i preposti, devono:	LAVORATORI + </a:t>
            </a:r>
            <a:r>
              <a:rPr lang="it-IT" b="1" dirty="0" err="1" smtClean="0"/>
              <a:t>…………………………</a:t>
            </a:r>
            <a:r>
              <a:rPr lang="it-IT" b="1" dirty="0" smtClean="0"/>
              <a:t>..</a:t>
            </a:r>
          </a:p>
          <a:p>
            <a:pPr marL="534988" indent="-382588" algn="just" defTabSz="843691">
              <a:lnSpc>
                <a:spcPct val="115000"/>
              </a:lnSpc>
              <a:buAutoNum type="alphaLcParenR"/>
            </a:pPr>
            <a:r>
              <a:rPr lang="it-IT" b="1" dirty="0" smtClean="0">
                <a:solidFill>
                  <a:srgbClr val="A50021"/>
                </a:solidFill>
              </a:rPr>
              <a:t>sovrintendere e vigilare</a:t>
            </a:r>
            <a:r>
              <a:rPr lang="it-IT" b="1" dirty="0" smtClean="0">
                <a:solidFill>
                  <a:srgbClr val="CC0066"/>
                </a:solidFill>
              </a:rPr>
              <a:t> </a:t>
            </a:r>
            <a:r>
              <a:rPr lang="it-IT" b="1" dirty="0" smtClean="0"/>
              <a:t>sulla osservanza da parte dei singoli lavoratori dei loro obblighi di legge, nonché delle disposizioni aziendali in materia di salute e sicurezza sul lavoro e di uso dei mezzi di protezione collettivi e dei dispositivi di protezione individuale messi a loro disposizione e</a:t>
            </a:r>
            <a:r>
              <a:rPr lang="it-IT" b="1" dirty="0" smtClean="0">
                <a:solidFill>
                  <a:srgbClr val="A50021"/>
                </a:solidFill>
              </a:rPr>
              <a:t>, in caso di persistenza della inosservanza, informare i loro superiori diretti;</a:t>
            </a:r>
          </a:p>
          <a:p>
            <a:pPr marL="534988" indent="-382588" algn="just" defTabSz="843691"/>
            <a:r>
              <a:rPr lang="it-IT" b="1" dirty="0" smtClean="0"/>
              <a:t>d)   informare il più presto possibile </a:t>
            </a:r>
            <a:r>
              <a:rPr lang="it-IT" b="1" dirty="0" smtClean="0">
                <a:solidFill>
                  <a:srgbClr val="FF0000"/>
                </a:solidFill>
              </a:rPr>
              <a:t>i lavoratori esposti al rischio</a:t>
            </a:r>
            <a:r>
              <a:rPr lang="it-IT" b="1" dirty="0" smtClean="0"/>
              <a:t> di un pericolo </a:t>
            </a:r>
            <a:r>
              <a:rPr lang="it-IT" b="1" u="sng" dirty="0" smtClean="0"/>
              <a:t>grave e immediato </a:t>
            </a:r>
            <a:r>
              <a:rPr lang="it-IT" b="1" dirty="0" smtClean="0"/>
              <a:t>circa il rischio stesso e le disposizioni da prendere in materia di protezione</a:t>
            </a:r>
          </a:p>
          <a:p>
            <a:pPr marL="534988" indent="-382588" eaLnBrk="1" hangingPunct="1">
              <a:buAutoNum type="alphaLcParenR" startAt="6"/>
              <a:tabLst>
                <a:tab pos="534988" algn="l"/>
              </a:tabLst>
            </a:pPr>
            <a:r>
              <a:rPr lang="it-IT" b="1" dirty="0" smtClean="0">
                <a:solidFill>
                  <a:srgbClr val="FF0000"/>
                </a:solidFill>
              </a:rPr>
              <a:t>segnalare tempestivamente al datore di lavoro </a:t>
            </a:r>
            <a:r>
              <a:rPr lang="it-IT" b="1" dirty="0" smtClean="0"/>
              <a:t>sia le deficienze dei mezzi e delle attrezzature di lavoro e dei dispositivi di protezione individuale, sia ogni altra condizione di pericolo che si verifichi durante il lavoro</a:t>
            </a:r>
          </a:p>
          <a:p>
            <a:pPr marL="534988" indent="-382588" algn="just" defTabSz="843691">
              <a:buAutoNum type="alphaLcParenR" startAt="6"/>
            </a:pPr>
            <a:r>
              <a:rPr lang="it-IT" b="1" dirty="0" smtClean="0"/>
              <a:t>frequentare appositi corsi di formazione secondo quanto previsto dall’articolo 37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539552" y="1844824"/>
            <a:ext cx="8281307" cy="1003802"/>
          </a:xfrm>
          <a:prstGeom prst="rect">
            <a:avLst/>
          </a:prstGeom>
          <a:solidFill>
            <a:schemeClr val="bg1"/>
          </a:solidFill>
          <a:ln w="12700">
            <a:noFill/>
            <a:miter lim="800000"/>
            <a:headEnd/>
            <a:tailEnd/>
          </a:ln>
        </p:spPr>
        <p:txBody>
          <a:bodyPr vert="horz" wrap="square" lIns="49276" tIns="49276" rIns="88696" bIns="49276" numCol="1" anchor="t" anchorCtr="0" compatLnSpc="1">
            <a:prstTxWarp prst="textNoShape">
              <a:avLst/>
            </a:prstTxWarp>
          </a:bodyPr>
          <a:lstStyle/>
          <a:p>
            <a:r>
              <a:rPr lang="it-IT" b="1" dirty="0" smtClean="0">
                <a:solidFill>
                  <a:srgbClr val="FF0000"/>
                </a:solidFill>
                <a:latin typeface="+mn-lt"/>
                <a:ea typeface="+mn-ea"/>
              </a:rPr>
              <a:t>b) verificare affinché soltanto i lavoratori che hanno ricevuto adeguate istruzioni accedano alle zone che li espongono ad un rischio grave e specifico</a:t>
            </a:r>
            <a:r>
              <a:rPr lang="it-IT" dirty="0" smtClean="0">
                <a:solidFill>
                  <a:srgbClr val="FF0000"/>
                </a:solidFill>
              </a:rPr>
              <a:t>;</a:t>
            </a:r>
            <a:endParaRPr kumimoji="0" lang="it-IT" sz="1400" b="1" i="0" u="none" strike="noStrike" kern="0" cap="none" spc="0" normalizeH="0" baseline="0" noProof="0" dirty="0" smtClean="0">
              <a:ln>
                <a:noFill/>
              </a:ln>
              <a:solidFill>
                <a:srgbClr val="FF0000"/>
              </a:solidFill>
              <a:effectLst/>
              <a:uLnTx/>
              <a:uFillTx/>
              <a:latin typeface="+mn-lt"/>
              <a:ea typeface="+mn-ea"/>
            </a:endParaRPr>
          </a:p>
        </p:txBody>
      </p:sp>
      <p:sp>
        <p:nvSpPr>
          <p:cNvPr id="5" name="Rectangle 2"/>
          <p:cNvSpPr txBox="1">
            <a:spLocks noChangeArrowheads="1"/>
          </p:cNvSpPr>
          <p:nvPr/>
        </p:nvSpPr>
        <p:spPr bwMode="auto">
          <a:xfrm>
            <a:off x="539552" y="606870"/>
            <a:ext cx="8100392" cy="661890"/>
          </a:xfrm>
          <a:prstGeom prst="rect">
            <a:avLst/>
          </a:prstGeom>
          <a:noFill/>
          <a:ln w="12700">
            <a:noFill/>
            <a:miter lim="800000"/>
            <a:headEnd/>
            <a:tailEnd/>
          </a:ln>
        </p:spPr>
        <p:txBody>
          <a:bodyPr vert="horz" wrap="square" lIns="49276" tIns="49276" rIns="88696" bIns="49276" numCol="1" anchor="b" anchorCtr="0" compatLnSpc="1">
            <a:prstTxWarp prst="textNoShape">
              <a:avLst/>
            </a:prstTxWarp>
          </a:bodyPr>
          <a:lstStyle/>
          <a:p>
            <a:pPr marL="38038" marR="0" lvl="0" indent="-38038" algn="ctr" defTabSz="843691" rtl="0" eaLnBrk="0" fontAlgn="base" latinLnBrk="0" hangingPunct="0">
              <a:lnSpc>
                <a:spcPct val="100000"/>
              </a:lnSpc>
              <a:spcBef>
                <a:spcPct val="0"/>
              </a:spcBef>
              <a:spcAft>
                <a:spcPct val="0"/>
              </a:spcAft>
              <a:buClrTx/>
              <a:buSzTx/>
              <a:buFontTx/>
              <a:buNone/>
              <a:tabLst/>
              <a:defRPr/>
            </a:pPr>
            <a:r>
              <a:rPr kumimoji="0" lang="it-IT" sz="2000" b="1" i="0" u="none" strike="noStrike" kern="0" cap="none" spc="0" normalizeH="0" baseline="0" noProof="0" dirty="0" smtClean="0">
                <a:ln>
                  <a:noFill/>
                </a:ln>
                <a:solidFill>
                  <a:schemeClr val="tx1"/>
                </a:solidFill>
                <a:effectLst/>
                <a:uLnTx/>
                <a:uFillTx/>
                <a:latin typeface="+mj-lt"/>
                <a:ea typeface="+mj-ea"/>
                <a:cs typeface="ヒラギノ角ゴ Pro W6"/>
              </a:rPr>
              <a:t>OBBLIGHI DEL </a:t>
            </a:r>
            <a:r>
              <a:rPr kumimoji="0" lang="it-IT" sz="2000" b="1" i="0" u="none" strike="noStrike" kern="0" cap="none" spc="0" normalizeH="0" baseline="0" noProof="0" dirty="0" smtClean="0">
                <a:ln>
                  <a:noFill/>
                </a:ln>
                <a:solidFill>
                  <a:srgbClr val="CC0066"/>
                </a:solidFill>
                <a:effectLst/>
                <a:uLnTx/>
                <a:uFillTx/>
                <a:latin typeface="+mj-lt"/>
                <a:ea typeface="+mj-ea"/>
                <a:cs typeface="ヒラギノ角ゴ Pro W6"/>
              </a:rPr>
              <a:t>PREPOSTO </a:t>
            </a:r>
            <a:r>
              <a:rPr kumimoji="0" lang="it-IT" sz="2000" b="1" i="0" u="none" strike="noStrike" kern="0" cap="none" spc="0" normalizeH="0" baseline="0" noProof="0" dirty="0" smtClean="0">
                <a:ln>
                  <a:noFill/>
                </a:ln>
                <a:solidFill>
                  <a:schemeClr val="tx1"/>
                </a:solidFill>
                <a:effectLst/>
                <a:uLnTx/>
                <a:uFillTx/>
                <a:latin typeface="+mj-lt"/>
                <a:ea typeface="+mj-ea"/>
                <a:cs typeface="ヒラギノ角ゴ Pro W6"/>
              </a:rPr>
              <a:t>– Art. 19 </a:t>
            </a:r>
            <a:r>
              <a:rPr kumimoji="0" lang="it-IT" sz="2000" b="1" i="0" u="none" strike="noStrike" kern="0" cap="none" spc="0" normalizeH="0" baseline="0" noProof="0" dirty="0" err="1" smtClean="0">
                <a:ln>
                  <a:noFill/>
                </a:ln>
                <a:solidFill>
                  <a:schemeClr val="tx1"/>
                </a:solidFill>
                <a:effectLst/>
                <a:uLnTx/>
                <a:uFillTx/>
                <a:latin typeface="+mj-lt"/>
                <a:ea typeface="+mj-ea"/>
                <a:cs typeface="ヒラギノ角ゴ Pro W6"/>
              </a:rPr>
              <a:t>D.Lgs.</a:t>
            </a:r>
            <a:r>
              <a:rPr kumimoji="0" lang="it-IT" sz="2000" b="1" i="0" u="none" strike="noStrike" kern="0" cap="none" spc="0" normalizeH="0" baseline="0" noProof="0" dirty="0" smtClean="0">
                <a:ln>
                  <a:noFill/>
                </a:ln>
                <a:solidFill>
                  <a:schemeClr val="tx1"/>
                </a:solidFill>
                <a:effectLst/>
                <a:uLnTx/>
                <a:uFillTx/>
                <a:latin typeface="+mj-lt"/>
                <a:ea typeface="+mj-ea"/>
                <a:cs typeface="ヒラギノ角ゴ Pro W6"/>
              </a:rPr>
              <a:t> 81/2008</a:t>
            </a:r>
          </a:p>
        </p:txBody>
      </p:sp>
      <p:sp>
        <p:nvSpPr>
          <p:cNvPr id="6" name="Rectangle 3"/>
          <p:cNvSpPr txBox="1">
            <a:spLocks noChangeArrowheads="1"/>
          </p:cNvSpPr>
          <p:nvPr/>
        </p:nvSpPr>
        <p:spPr bwMode="auto">
          <a:xfrm>
            <a:off x="467544" y="2708921"/>
            <a:ext cx="8095431" cy="3672408"/>
          </a:xfrm>
          <a:prstGeom prst="rect">
            <a:avLst/>
          </a:prstGeom>
          <a:noFill/>
          <a:ln w="12700">
            <a:noFill/>
            <a:miter lim="800000"/>
            <a:headEnd/>
            <a:tailEnd/>
          </a:ln>
        </p:spPr>
        <p:txBody>
          <a:bodyPr vert="horz" wrap="square" lIns="49276" tIns="49276" rIns="88696" bIns="49276" numCol="1" anchor="t" anchorCtr="0" compatLnSpc="1">
            <a:prstTxWarp prst="textNoShape">
              <a:avLst/>
            </a:prstTxWarp>
          </a:bodyPr>
          <a:lstStyle/>
          <a:p>
            <a:pPr marL="0" marR="0" lvl="0" indent="0" algn="ctr" defTabSz="957263" rtl="0" eaLnBrk="0" fontAlgn="base" latinLnBrk="0" hangingPunct="0">
              <a:lnSpc>
                <a:spcPct val="90000"/>
              </a:lnSpc>
              <a:spcBef>
                <a:spcPct val="40000"/>
              </a:spcBef>
              <a:spcAft>
                <a:spcPct val="55000"/>
              </a:spcAft>
              <a:buClrTx/>
              <a:buSzPct val="100000"/>
              <a:buFontTx/>
              <a:buNone/>
              <a:tabLst/>
              <a:defRPr/>
            </a:pPr>
            <a:r>
              <a:rPr kumimoji="0" lang="it-IT" sz="2400" b="1" i="0" u="none" strike="noStrike" kern="0" cap="none" spc="0" normalizeH="0" baseline="0" noProof="0" dirty="0" smtClean="0">
                <a:ln>
                  <a:noFill/>
                </a:ln>
                <a:solidFill>
                  <a:srgbClr val="CC0066"/>
                </a:solidFill>
                <a:effectLst/>
                <a:uLnTx/>
                <a:uFillTx/>
                <a:latin typeface="+mn-lt"/>
                <a:ea typeface="+mn-ea"/>
                <a:cs typeface="ヒラギノ角ゴ Pro W3"/>
              </a:rPr>
              <a:t>Rischi connessi alle attività di laboratorio </a:t>
            </a:r>
          </a:p>
          <a:p>
            <a:pPr marL="0" marR="0" lvl="0" indent="0" algn="ctr" defTabSz="957263" rtl="0" eaLnBrk="0" fontAlgn="base" latinLnBrk="0" hangingPunct="0">
              <a:lnSpc>
                <a:spcPct val="150000"/>
              </a:lnSpc>
              <a:spcBef>
                <a:spcPct val="40000"/>
              </a:spcBef>
              <a:spcAft>
                <a:spcPct val="0"/>
              </a:spcAft>
              <a:buClrTx/>
              <a:buSzPct val="100000"/>
              <a:buFontTx/>
              <a:buNone/>
              <a:tabLst/>
              <a:defRPr/>
            </a:pPr>
            <a:r>
              <a:rPr kumimoji="0" lang="it-IT" sz="1400" b="1" i="0" u="none" strike="noStrike" kern="0" cap="none" spc="0" normalizeH="0" baseline="0" noProof="0" dirty="0" smtClean="0">
                <a:ln>
                  <a:noFill/>
                </a:ln>
                <a:solidFill>
                  <a:schemeClr val="tx1"/>
                </a:solidFill>
                <a:effectLst/>
                <a:uLnTx/>
                <a:uFillTx/>
                <a:latin typeface="+mn-lt"/>
                <a:ea typeface="+mn-ea"/>
                <a:cs typeface="ヒラギノ角ゴ Pro W3"/>
              </a:rPr>
              <a:t>All’inizio dell’anno scolastico gli insegnanti delle materie comportanti lo svolgimento di esercitazioni nei laboratori </a:t>
            </a:r>
            <a:r>
              <a:rPr kumimoji="0" lang="it-IT" sz="1400" b="1" i="0" u="none" strike="noStrike" kern="0" cap="none" spc="0" normalizeH="0" baseline="0" noProof="0" dirty="0" smtClean="0">
                <a:ln>
                  <a:noFill/>
                </a:ln>
                <a:solidFill>
                  <a:srgbClr val="FF0000"/>
                </a:solidFill>
                <a:effectLst/>
                <a:uLnTx/>
                <a:uFillTx/>
                <a:latin typeface="+mn-lt"/>
                <a:ea typeface="+mn-ea"/>
                <a:cs typeface="ヒラギノ角ゴ Pro W3"/>
              </a:rPr>
              <a:t>informeranno gli studenti sulle misure generali</a:t>
            </a:r>
            <a:r>
              <a:rPr kumimoji="0" lang="it-IT" sz="1400" b="1" i="0" u="none" strike="noStrike" kern="0" cap="none" spc="0" normalizeH="0" baseline="0" noProof="0" dirty="0" smtClean="0">
                <a:ln>
                  <a:noFill/>
                </a:ln>
                <a:solidFill>
                  <a:schemeClr val="tx1"/>
                </a:solidFill>
                <a:effectLst/>
                <a:uLnTx/>
                <a:uFillTx/>
                <a:latin typeface="+mn-lt"/>
                <a:ea typeface="+mn-ea"/>
                <a:cs typeface="ヒラギノ角ゴ Pro W3"/>
              </a:rPr>
              <a:t> di prevenzione e di protezione da adottare durante le esercitazioni.</a:t>
            </a:r>
          </a:p>
          <a:p>
            <a:pPr marL="0" marR="0" lvl="0" indent="0" algn="ctr" defTabSz="957263" rtl="0" eaLnBrk="0" fontAlgn="base" latinLnBrk="0" hangingPunct="0">
              <a:lnSpc>
                <a:spcPct val="150000"/>
              </a:lnSpc>
              <a:spcBef>
                <a:spcPct val="40000"/>
              </a:spcBef>
              <a:spcAft>
                <a:spcPct val="0"/>
              </a:spcAft>
              <a:buClrTx/>
              <a:buSzPct val="100000"/>
              <a:buFontTx/>
              <a:buNone/>
              <a:tabLst/>
              <a:defRPr/>
            </a:pPr>
            <a:r>
              <a:rPr kumimoji="0" lang="it-IT" sz="1400" b="1" i="0" u="none" strike="noStrike" kern="0" cap="none" spc="0" normalizeH="0" baseline="0" noProof="0" dirty="0" smtClean="0">
                <a:ln>
                  <a:noFill/>
                </a:ln>
                <a:solidFill>
                  <a:schemeClr val="tx1"/>
                </a:solidFill>
                <a:effectLst/>
                <a:uLnTx/>
                <a:uFillTx/>
                <a:latin typeface="+mn-lt"/>
                <a:ea typeface="+mn-ea"/>
                <a:cs typeface="ヒラギノ角ゴ Pro W3"/>
              </a:rPr>
              <a:t>Prima dell'inizio di esercitazioni che presentano rischi specifici l’insegnante </a:t>
            </a:r>
            <a:r>
              <a:rPr kumimoji="0" lang="it-IT" sz="1400" b="1" i="0" u="none" strike="noStrike" kern="0" cap="none" spc="0" normalizeH="0" baseline="0" noProof="0" dirty="0" smtClean="0">
                <a:ln>
                  <a:noFill/>
                </a:ln>
                <a:solidFill>
                  <a:srgbClr val="FF0000"/>
                </a:solidFill>
                <a:effectLst/>
                <a:uLnTx/>
                <a:uFillTx/>
                <a:latin typeface="+mn-lt"/>
                <a:ea typeface="+mn-ea"/>
                <a:cs typeface="ヒラギノ角ゴ Pro W3"/>
              </a:rPr>
              <a:t>informerà gli allievi sulle misure specifiche </a:t>
            </a:r>
            <a:r>
              <a:rPr kumimoji="0" lang="it-IT" sz="1400" b="1" i="0" u="none" strike="noStrike" kern="0" cap="none" spc="0" normalizeH="0" baseline="0" noProof="0" dirty="0" smtClean="0">
                <a:ln>
                  <a:noFill/>
                </a:ln>
                <a:solidFill>
                  <a:schemeClr val="tx1"/>
                </a:solidFill>
                <a:effectLst/>
                <a:uLnTx/>
                <a:uFillTx/>
                <a:latin typeface="+mn-lt"/>
                <a:ea typeface="+mn-ea"/>
                <a:cs typeface="ヒラギノ角ゴ Pro W3"/>
              </a:rPr>
              <a:t>di prevenzione e di protezione da adottare.</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29268" y="122465"/>
            <a:ext cx="8458200" cy="1520599"/>
          </a:xfrm>
        </p:spPr>
        <p:txBody>
          <a:bodyPr/>
          <a:lstStyle/>
          <a:p>
            <a:pPr algn="ctr" defTabSz="844593"/>
            <a:r>
              <a:rPr lang="it-IT" smtClean="0">
                <a:solidFill>
                  <a:srgbClr val="CC0066"/>
                </a:solidFill>
              </a:rPr>
              <a:t>Leggen° 977 del 17/10/1967</a:t>
            </a:r>
            <a:br>
              <a:rPr lang="it-IT" smtClean="0">
                <a:solidFill>
                  <a:srgbClr val="CC0066"/>
                </a:solidFill>
              </a:rPr>
            </a:br>
            <a:r>
              <a:rPr lang="it-IT" smtClean="0"/>
              <a:t> </a:t>
            </a:r>
            <a:r>
              <a:rPr lang="it-IT" sz="1600"/>
              <a:t>(con modifiche stabilite dal D.Lgs 345/1999 e dall’art. 4 D.Lgs. 262/2000)</a:t>
            </a:r>
            <a:br>
              <a:rPr lang="it-IT" sz="1600"/>
            </a:br>
            <a:r>
              <a:rPr lang="it-IT" smtClean="0">
                <a:solidFill>
                  <a:srgbClr val="CC0066"/>
                </a:solidFill>
              </a:rPr>
              <a:t>Tutela del lavoro dei bambini e degli adolescenti</a:t>
            </a:r>
            <a:r>
              <a:rPr lang="it-IT" smtClean="0"/>
              <a:t>  </a:t>
            </a:r>
          </a:p>
        </p:txBody>
      </p:sp>
      <p:sp>
        <p:nvSpPr>
          <p:cNvPr id="14339" name="Rectangle 3"/>
          <p:cNvSpPr>
            <a:spLocks noGrp="1" noChangeArrowheads="1"/>
          </p:cNvSpPr>
          <p:nvPr>
            <p:ph type="body" idx="1"/>
          </p:nvPr>
        </p:nvSpPr>
        <p:spPr>
          <a:xfrm>
            <a:off x="312965" y="1710127"/>
            <a:ext cx="8281307" cy="4430582"/>
          </a:xfrm>
        </p:spPr>
        <p:txBody>
          <a:bodyPr/>
          <a:lstStyle/>
          <a:p>
            <a:pPr marL="641498" indent="-490228" defTabSz="844593"/>
            <a:r>
              <a:rPr lang="it-IT" b="1" smtClean="0"/>
              <a:t>Art. 6.</a:t>
            </a:r>
          </a:p>
          <a:p>
            <a:pPr marL="641498" indent="-490228" algn="just" defTabSz="844593">
              <a:lnSpc>
                <a:spcPct val="125000"/>
              </a:lnSpc>
            </a:pPr>
            <a:r>
              <a:rPr lang="it-IT" b="1" smtClean="0"/>
              <a:t>1.   E' vietato adibire gli adolescenti alle lavorazioni, ai processi e ai lavori indicati nell'Allegato I.</a:t>
            </a:r>
          </a:p>
          <a:p>
            <a:pPr marL="641498" indent="-490228" algn="just" defTabSz="844593">
              <a:lnSpc>
                <a:spcPct val="125000"/>
              </a:lnSpc>
            </a:pPr>
            <a:r>
              <a:rPr lang="it-IT" b="1" smtClean="0"/>
              <a:t>2.   In deroga al divieto del comma 1, le lavorazioni, i processi e i lavori indicati nell'Allegato I possono essere svolti dagli adolescenti per indispensabili motivi didattici o di formazione professionale e soltanto per il tempo strettamente necessario alla formazione stessa svolta in aula o in laboratorio adibiti ad attivita' formativa …………….. </a:t>
            </a:r>
            <a:r>
              <a:rPr lang="it-IT" b="1" smtClean="0">
                <a:solidFill>
                  <a:srgbClr val="CC0066"/>
                </a:solidFill>
              </a:rPr>
              <a:t>purchè siano svolti sotto la sorveglianza di formatori competenti anche in materia di prevenzione e di protezione</a:t>
            </a:r>
            <a:r>
              <a:rPr lang="it-IT" b="1" smtClean="0"/>
              <a:t> </a:t>
            </a:r>
            <a:r>
              <a:rPr lang="it-IT" b="1" smtClean="0">
                <a:solidFill>
                  <a:srgbClr val="A50021"/>
                </a:solidFill>
              </a:rPr>
              <a:t>e nel rispetto di tutte le condizioni di sicurezza e di salute previste dalla vigente legislazione</a:t>
            </a:r>
            <a:r>
              <a:rPr lang="it-IT" b="1" smtClean="0"/>
              <a:t>.</a:t>
            </a:r>
          </a:p>
        </p:txBody>
      </p:sp>
    </p:spTree>
    <p:extLst>
      <p:ext uri="{BB962C8B-B14F-4D97-AF65-F5344CB8AC3E}">
        <p14:creationId xmlns:p14="http://schemas.microsoft.com/office/powerpoint/2010/main" xmlns="" val="1927858237"/>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29268" y="332656"/>
            <a:ext cx="8458200" cy="950368"/>
          </a:xfrm>
        </p:spPr>
        <p:txBody>
          <a:bodyPr/>
          <a:lstStyle/>
          <a:p>
            <a:pPr algn="ctr" defTabSz="844593"/>
            <a:r>
              <a:rPr lang="it-IT" dirty="0" smtClean="0"/>
              <a:t>ALLEGATO I ( della Legge n. 977/67) ( estratto)</a:t>
            </a:r>
            <a:r>
              <a:rPr lang="it-IT" u="sng" dirty="0" smtClean="0"/>
              <a:t/>
            </a:r>
            <a:br>
              <a:rPr lang="it-IT" u="sng" dirty="0" smtClean="0"/>
            </a:br>
            <a:r>
              <a:rPr lang="it-IT" dirty="0" smtClean="0">
                <a:solidFill>
                  <a:srgbClr val="CC0066"/>
                </a:solidFill>
              </a:rPr>
              <a:t>Tutela del lavoro dei bambini e degli adolescenti</a:t>
            </a:r>
            <a:r>
              <a:rPr lang="it-IT" dirty="0" smtClean="0"/>
              <a:t>  </a:t>
            </a:r>
          </a:p>
        </p:txBody>
      </p:sp>
      <p:sp>
        <p:nvSpPr>
          <p:cNvPr id="15363" name="Rectangle 3"/>
          <p:cNvSpPr>
            <a:spLocks noGrp="1" noChangeArrowheads="1"/>
          </p:cNvSpPr>
          <p:nvPr>
            <p:ph type="body" idx="1"/>
          </p:nvPr>
        </p:nvSpPr>
        <p:spPr>
          <a:xfrm>
            <a:off x="312965" y="1444788"/>
            <a:ext cx="8518071" cy="4430582"/>
          </a:xfrm>
        </p:spPr>
        <p:txBody>
          <a:bodyPr/>
          <a:lstStyle/>
          <a:p>
            <a:pPr marL="641498" indent="-490228" defTabSz="844593">
              <a:lnSpc>
                <a:spcPct val="90000"/>
              </a:lnSpc>
            </a:pPr>
            <a:r>
              <a:rPr lang="it-IT" sz="1600" b="1" u="sng" dirty="0"/>
              <a:t>I. Mansioni che espongono ai seguenti agenti:</a:t>
            </a:r>
            <a:endParaRPr lang="it-IT" sz="1600" b="1" i="1" dirty="0"/>
          </a:p>
          <a:p>
            <a:pPr marL="641498" indent="-490228" defTabSz="844593">
              <a:lnSpc>
                <a:spcPct val="90000"/>
              </a:lnSpc>
            </a:pPr>
            <a:r>
              <a:rPr lang="it-IT" sz="1600" b="1" i="1" dirty="0"/>
              <a:t>a) sostanze e preparati classificati tossici (T), molto tossici (T+), corrosivi (C), esplosivi (E) o estremamente infiammabili (F+)</a:t>
            </a:r>
            <a:r>
              <a:rPr lang="it-IT" sz="1600" b="1" dirty="0"/>
              <a:t>;</a:t>
            </a:r>
            <a:endParaRPr lang="it-IT" sz="1600" b="1" i="1" dirty="0"/>
          </a:p>
          <a:p>
            <a:pPr marL="641498" indent="-490228" defTabSz="844593">
              <a:lnSpc>
                <a:spcPct val="90000"/>
              </a:lnSpc>
            </a:pPr>
            <a:r>
              <a:rPr lang="it-IT" sz="1600" b="1" i="1" dirty="0"/>
              <a:t>b) sostanze e preparati classificati nocivi (</a:t>
            </a:r>
            <a:r>
              <a:rPr lang="it-IT" sz="1600" b="1" i="1" dirty="0" err="1"/>
              <a:t>Xn</a:t>
            </a:r>
            <a:r>
              <a:rPr lang="it-IT" sz="1600" b="1" i="1" dirty="0"/>
              <a:t>) ………. comportanti uno o </a:t>
            </a:r>
            <a:r>
              <a:rPr lang="it-IT" sz="1600" b="1" i="1" dirty="0" err="1"/>
              <a:t>piu'</a:t>
            </a:r>
            <a:r>
              <a:rPr lang="it-IT" sz="1600" b="1" i="1" dirty="0"/>
              <a:t> rischi descritti dalle seguenti frasi:</a:t>
            </a:r>
          </a:p>
          <a:p>
            <a:pPr marL="641498" indent="-490228" defTabSz="844593">
              <a:lnSpc>
                <a:spcPct val="90000"/>
              </a:lnSpc>
            </a:pPr>
            <a:r>
              <a:rPr lang="it-IT" sz="1600" b="1" i="1" dirty="0"/>
              <a:t>	1) pericolo di effetti irreversibili molto gravi (R39);</a:t>
            </a:r>
          </a:p>
          <a:p>
            <a:pPr marL="641498" indent="-490228" defTabSz="844593">
              <a:lnSpc>
                <a:spcPct val="90000"/>
              </a:lnSpc>
            </a:pPr>
            <a:r>
              <a:rPr lang="it-IT" sz="1600" b="1" i="1" dirty="0"/>
              <a:t>	2) possibilità di effetti irreversibili  (R40);</a:t>
            </a:r>
          </a:p>
          <a:p>
            <a:pPr marL="641498" indent="-490228" defTabSz="844593">
              <a:lnSpc>
                <a:spcPct val="90000"/>
              </a:lnSpc>
            </a:pPr>
            <a:r>
              <a:rPr lang="it-IT" sz="1600" b="1" i="1" dirty="0"/>
              <a:t>	3) </a:t>
            </a:r>
            <a:r>
              <a:rPr lang="it-IT" sz="1600" b="1" i="1" dirty="0" err="1"/>
              <a:t>puo'</a:t>
            </a:r>
            <a:r>
              <a:rPr lang="it-IT" sz="1600" b="1" i="1" dirty="0"/>
              <a:t> provocare  sensibilizzazione  mediante inalazione (R42);</a:t>
            </a:r>
          </a:p>
          <a:p>
            <a:pPr marL="641498" indent="-490228" defTabSz="844593">
              <a:lnSpc>
                <a:spcPct val="90000"/>
              </a:lnSpc>
            </a:pPr>
            <a:r>
              <a:rPr lang="it-IT" sz="1600" b="1" i="1" dirty="0"/>
              <a:t>	4) </a:t>
            </a:r>
            <a:r>
              <a:rPr lang="it-IT" sz="1600" b="1" i="1" dirty="0" err="1"/>
              <a:t>puo'</a:t>
            </a:r>
            <a:r>
              <a:rPr lang="it-IT" sz="1600" b="1" i="1" dirty="0"/>
              <a:t> provocare sensibilizzazione per contatto con la pelle (R43);</a:t>
            </a:r>
          </a:p>
          <a:p>
            <a:pPr marL="641498" indent="-490228" defTabSz="844593">
              <a:lnSpc>
                <a:spcPct val="90000"/>
              </a:lnSpc>
            </a:pPr>
            <a:r>
              <a:rPr lang="it-IT" sz="1600" b="1" i="1" dirty="0"/>
              <a:t>	5) </a:t>
            </a:r>
            <a:r>
              <a:rPr lang="it-IT" sz="1600" b="1" i="1" dirty="0" err="1"/>
              <a:t>puo'</a:t>
            </a:r>
            <a:r>
              <a:rPr lang="it-IT" sz="1600" b="1" i="1" dirty="0"/>
              <a:t> provocare alterazioni genetiche ereditarie (R46);</a:t>
            </a:r>
          </a:p>
          <a:p>
            <a:pPr marL="641498" indent="-490228" defTabSz="844593">
              <a:lnSpc>
                <a:spcPct val="90000"/>
              </a:lnSpc>
            </a:pPr>
            <a:r>
              <a:rPr lang="it-IT" sz="1600" b="1" i="1" dirty="0"/>
              <a:t>	6) pericolo di gravi danni per la salute in caso di esposizione prolungata (R48);</a:t>
            </a:r>
          </a:p>
          <a:p>
            <a:pPr marL="641498" indent="-490228" defTabSz="844593">
              <a:lnSpc>
                <a:spcPct val="90000"/>
              </a:lnSpc>
            </a:pPr>
            <a:r>
              <a:rPr lang="it-IT" sz="1600" b="1" i="1" dirty="0"/>
              <a:t>	7) </a:t>
            </a:r>
            <a:r>
              <a:rPr lang="it-IT" sz="1600" b="1" i="1" dirty="0" err="1"/>
              <a:t>puo'</a:t>
            </a:r>
            <a:r>
              <a:rPr lang="it-IT" sz="1600" b="1" i="1" dirty="0"/>
              <a:t> ridurre la fertilità (R60);</a:t>
            </a:r>
          </a:p>
          <a:p>
            <a:pPr marL="641498" indent="-490228" defTabSz="844593">
              <a:lnSpc>
                <a:spcPct val="90000"/>
              </a:lnSpc>
            </a:pPr>
            <a:r>
              <a:rPr lang="it-IT" sz="1600" b="1" i="1" dirty="0"/>
              <a:t>	8) </a:t>
            </a:r>
            <a:r>
              <a:rPr lang="it-IT" sz="1600" b="1" i="1" dirty="0" err="1"/>
              <a:t>puo'</a:t>
            </a:r>
            <a:r>
              <a:rPr lang="it-IT" sz="1600" b="1" i="1" dirty="0"/>
              <a:t> danneggiare i bambini non ancora nati (R61);</a:t>
            </a:r>
          </a:p>
          <a:p>
            <a:pPr marL="641498" indent="-490228" defTabSz="844593">
              <a:lnSpc>
                <a:spcPct val="90000"/>
              </a:lnSpc>
            </a:pPr>
            <a:r>
              <a:rPr lang="it-IT" sz="1600" b="1" i="1" dirty="0"/>
              <a:t>c) sostanze e preparati classificati irritanti (</a:t>
            </a:r>
            <a:r>
              <a:rPr lang="it-IT" sz="1600" b="1" i="1" dirty="0" err="1"/>
              <a:t>Xi</a:t>
            </a:r>
            <a:r>
              <a:rPr lang="it-IT" sz="1600" b="1" i="1" dirty="0"/>
              <a:t>) e comportanti il rischio, descritto dalla seguente frase, che non sia evitabile mediante l'uso di dispositivi di protezione individuale: "</a:t>
            </a:r>
            <a:r>
              <a:rPr lang="it-IT" sz="1600" b="1" i="1" dirty="0" err="1"/>
              <a:t>puo'</a:t>
            </a:r>
            <a:r>
              <a:rPr lang="it-IT" sz="1600" b="1" i="1" dirty="0"/>
              <a:t> provocare sensibilizzazione per contatto con la pelle (R43);</a:t>
            </a:r>
          </a:p>
          <a:p>
            <a:pPr marL="641498" indent="-490228" defTabSz="844593">
              <a:lnSpc>
                <a:spcPct val="90000"/>
              </a:lnSpc>
            </a:pPr>
            <a:endParaRPr lang="it-IT" sz="1600" b="1" i="1" dirty="0"/>
          </a:p>
          <a:p>
            <a:pPr marL="641498" indent="-490228" defTabSz="844593">
              <a:lnSpc>
                <a:spcPct val="90000"/>
              </a:lnSpc>
            </a:pPr>
            <a:endParaRPr lang="it-IT" sz="1600" b="1" i="1" dirty="0"/>
          </a:p>
        </p:txBody>
      </p:sp>
    </p:spTree>
    <p:extLst>
      <p:ext uri="{BB962C8B-B14F-4D97-AF65-F5344CB8AC3E}">
        <p14:creationId xmlns:p14="http://schemas.microsoft.com/office/powerpoint/2010/main" xmlns="" val="3033263894"/>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7" name="Rectangle 3"/>
          <p:cNvSpPr>
            <a:spLocks noGrp="1" noChangeArrowheads="1"/>
          </p:cNvSpPr>
          <p:nvPr>
            <p:ph type="body" idx="4294967295"/>
          </p:nvPr>
        </p:nvSpPr>
        <p:spPr>
          <a:xfrm>
            <a:off x="1187624" y="1412776"/>
            <a:ext cx="7086600" cy="2880320"/>
          </a:xfrm>
        </p:spPr>
        <p:txBody>
          <a:bodyPr/>
          <a:lstStyle/>
          <a:p>
            <a:pPr marL="44378" algn="ctr" defTabSz="1034971" eaLnBrk="1" hangingPunct="1">
              <a:spcBef>
                <a:spcPct val="50000"/>
              </a:spcBef>
            </a:pPr>
            <a:r>
              <a:rPr lang="it-IT" b="1" dirty="0" smtClean="0"/>
              <a:t>“Insieme delle persone, sistemi e mezzi finalizzati all’attività di prevenzione e protezione dai rischi professionali per i lavoratori”</a:t>
            </a:r>
          </a:p>
          <a:p>
            <a:pPr marL="44378" defTabSz="1034971" eaLnBrk="1" hangingPunct="1">
              <a:spcBef>
                <a:spcPct val="50000"/>
              </a:spcBef>
            </a:pPr>
            <a:endParaRPr lang="it-IT" b="1" dirty="0" smtClean="0"/>
          </a:p>
          <a:p>
            <a:pPr marL="44378" algn="ctr" defTabSz="1034971" eaLnBrk="1" hangingPunct="1">
              <a:spcBef>
                <a:spcPct val="50000"/>
              </a:spcBef>
            </a:pPr>
            <a:r>
              <a:rPr lang="it-IT" b="1" dirty="0" smtClean="0"/>
              <a:t>Ad esso partecipano il Responsabile del Servizio di Prevenzione e Protezione (RSPP) e l’Addetto al Servizio di Prevenzione e Protezione (ASPP), tali figure devono possedere requisiti specifici</a:t>
            </a:r>
          </a:p>
          <a:p>
            <a:pPr marL="44378" defTabSz="1034971" eaLnBrk="1" hangingPunct="1">
              <a:spcBef>
                <a:spcPct val="50000"/>
              </a:spcBef>
            </a:pPr>
            <a:endParaRPr lang="it-IT" b="1" dirty="0" smtClean="0"/>
          </a:p>
          <a:p>
            <a:pPr marL="44378" algn="ctr" defTabSz="1034971" eaLnBrk="1" hangingPunct="1">
              <a:spcBef>
                <a:spcPct val="50000"/>
              </a:spcBef>
            </a:pPr>
            <a:r>
              <a:rPr lang="it-IT" b="1" dirty="0" smtClean="0"/>
              <a:t>Il SPP svolge un compito di natura tecnica e consultiva rispetto alla figura del datore di lavoro (e all’eventuale dirigente delegato), che lo “utilizza” come ausilio nell’adempimento dei vari obblighi di prevenzione e protezione </a:t>
            </a:r>
          </a:p>
          <a:p>
            <a:pPr marL="44378" defTabSz="1034971" eaLnBrk="1" hangingPunct="1">
              <a:spcBef>
                <a:spcPct val="50000"/>
              </a:spcBef>
            </a:pPr>
            <a:endParaRPr lang="it-IT" b="1" dirty="0" smtClean="0"/>
          </a:p>
        </p:txBody>
      </p:sp>
      <p:sp>
        <p:nvSpPr>
          <p:cNvPr id="47106" name="Rectangle 2"/>
          <p:cNvSpPr>
            <a:spLocks noGrp="1" noChangeArrowheads="1"/>
          </p:cNvSpPr>
          <p:nvPr>
            <p:ph type="title" idx="4294967295"/>
          </p:nvPr>
        </p:nvSpPr>
        <p:spPr>
          <a:xfrm>
            <a:off x="1403648" y="404664"/>
            <a:ext cx="7416824" cy="720874"/>
          </a:xfrm>
        </p:spPr>
        <p:txBody>
          <a:bodyPr>
            <a:noAutofit/>
          </a:bodyPr>
          <a:lstStyle/>
          <a:p>
            <a:pPr algn="ctr" eaLnBrk="1" hangingPunct="1"/>
            <a:r>
              <a:rPr lang="it-IT" sz="2000" dirty="0" smtClean="0"/>
              <a:t>Servizio di Prevenzione e Protezione (SPP)</a:t>
            </a:r>
            <a:br>
              <a:rPr lang="it-IT" sz="2000" dirty="0" smtClean="0"/>
            </a:br>
            <a:r>
              <a:rPr lang="it-IT" sz="1600" dirty="0" smtClean="0"/>
              <a:t>art. 31-35</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7" name="Rectangle 3"/>
          <p:cNvSpPr>
            <a:spLocks noGrp="1" noChangeArrowheads="1"/>
          </p:cNvSpPr>
          <p:nvPr>
            <p:ph type="body" idx="4294967295"/>
          </p:nvPr>
        </p:nvSpPr>
        <p:spPr>
          <a:xfrm>
            <a:off x="683568" y="1412776"/>
            <a:ext cx="7992888" cy="4706938"/>
          </a:xfrm>
        </p:spPr>
        <p:txBody>
          <a:bodyPr/>
          <a:lstStyle/>
          <a:p>
            <a:pPr marL="44378" defTabSz="1034971" eaLnBrk="1" hangingPunct="1">
              <a:spcBef>
                <a:spcPct val="50000"/>
              </a:spcBef>
            </a:pPr>
            <a:endParaRPr lang="it-IT" b="1" dirty="0" smtClean="0">
              <a:solidFill>
                <a:srgbClr val="FF6600"/>
              </a:solidFill>
            </a:endParaRPr>
          </a:p>
          <a:p>
            <a:r>
              <a:rPr lang="it-IT" b="1" dirty="0" smtClean="0"/>
              <a:t>1. Il servizio di prevenzione e protezione dai rischi professionali provvede:</a:t>
            </a:r>
          </a:p>
          <a:p>
            <a:pPr marL="628650" indent="-273050">
              <a:lnSpc>
                <a:spcPts val="2100"/>
              </a:lnSpc>
              <a:spcBef>
                <a:spcPts val="800"/>
              </a:spcBef>
            </a:pPr>
            <a:r>
              <a:rPr lang="it-IT" b="1" i="1" dirty="0" smtClean="0"/>
              <a:t>a) </a:t>
            </a:r>
            <a:r>
              <a:rPr lang="it-IT" b="1" dirty="0" smtClean="0"/>
              <a:t>all’individuazione dei fattori di rischio, alla valutazione dei rischi e all’individuazione delle misure per la sicurezza e la salubrità degli ambienti di lavoro, nel rispetto della normativa vigente sulla base della specifica conoscenza dell’organizzazione aziendale;</a:t>
            </a:r>
          </a:p>
          <a:p>
            <a:pPr marL="628650" indent="-273050">
              <a:lnSpc>
                <a:spcPts val="2100"/>
              </a:lnSpc>
              <a:spcBef>
                <a:spcPts val="800"/>
              </a:spcBef>
            </a:pPr>
            <a:r>
              <a:rPr lang="it-IT" b="1" i="1" dirty="0" smtClean="0"/>
              <a:t>b) </a:t>
            </a:r>
            <a:r>
              <a:rPr lang="it-IT" b="1" dirty="0" smtClean="0"/>
              <a:t>ad elaborare, per quanto di competenza, le misure preventive e protettive di cui all’articolo 28, comma 2, e i sistemi di controllo di tali misure;</a:t>
            </a:r>
          </a:p>
          <a:p>
            <a:pPr marL="628650" indent="-273050">
              <a:lnSpc>
                <a:spcPts val="2100"/>
              </a:lnSpc>
              <a:spcBef>
                <a:spcPts val="800"/>
              </a:spcBef>
            </a:pPr>
            <a:r>
              <a:rPr lang="it-IT" b="1" i="1" dirty="0" smtClean="0"/>
              <a:t>c) </a:t>
            </a:r>
            <a:r>
              <a:rPr lang="it-IT" b="1" dirty="0" smtClean="0"/>
              <a:t>ad elaborare le procedure di sicurezza per le varie attività aziendali;</a:t>
            </a:r>
          </a:p>
          <a:p>
            <a:pPr marL="628650" indent="-273050">
              <a:lnSpc>
                <a:spcPts val="2100"/>
              </a:lnSpc>
              <a:spcBef>
                <a:spcPts val="800"/>
              </a:spcBef>
            </a:pPr>
            <a:r>
              <a:rPr lang="it-IT" b="1" i="1" dirty="0" smtClean="0"/>
              <a:t>d) </a:t>
            </a:r>
            <a:r>
              <a:rPr lang="it-IT" b="1" dirty="0" smtClean="0"/>
              <a:t>a proporre i programmi di informazione e formazione dei lavoratori;</a:t>
            </a:r>
          </a:p>
          <a:p>
            <a:pPr marL="628650" indent="-273050">
              <a:lnSpc>
                <a:spcPts val="2100"/>
              </a:lnSpc>
              <a:spcBef>
                <a:spcPts val="800"/>
              </a:spcBef>
            </a:pPr>
            <a:r>
              <a:rPr lang="it-IT" b="1" i="1" dirty="0" smtClean="0"/>
              <a:t>e) </a:t>
            </a:r>
            <a:r>
              <a:rPr lang="it-IT" b="1" dirty="0" smtClean="0"/>
              <a:t>a partecipare alle consultazioni in materia di tutela della salute e sicurezza sul lavoro, nonché alla riunione periodica di cui all’articolo 35;</a:t>
            </a:r>
          </a:p>
          <a:p>
            <a:pPr marL="628650" indent="-273050">
              <a:lnSpc>
                <a:spcPts val="2100"/>
              </a:lnSpc>
              <a:spcBef>
                <a:spcPts val="800"/>
              </a:spcBef>
            </a:pPr>
            <a:r>
              <a:rPr lang="it-IT" b="1" i="1" dirty="0" smtClean="0"/>
              <a:t>f) </a:t>
            </a:r>
            <a:r>
              <a:rPr lang="it-IT" b="1" dirty="0" smtClean="0"/>
              <a:t>a fornire ai lavoratori le informazioni di cui all’articolo 36.</a:t>
            </a:r>
            <a:endParaRPr lang="it-IT" b="1" dirty="0"/>
          </a:p>
        </p:txBody>
      </p:sp>
      <p:sp>
        <p:nvSpPr>
          <p:cNvPr id="47106" name="Rectangle 2"/>
          <p:cNvSpPr>
            <a:spLocks noGrp="1" noChangeArrowheads="1"/>
          </p:cNvSpPr>
          <p:nvPr>
            <p:ph type="title" idx="4294967295"/>
          </p:nvPr>
        </p:nvSpPr>
        <p:spPr>
          <a:xfrm>
            <a:off x="1403648" y="144463"/>
            <a:ext cx="7344816" cy="981075"/>
          </a:xfrm>
        </p:spPr>
        <p:txBody>
          <a:bodyPr/>
          <a:lstStyle/>
          <a:p>
            <a:pPr algn="ctr" eaLnBrk="1" hangingPunct="1"/>
            <a:r>
              <a:rPr lang="it-IT" sz="2000" dirty="0" smtClean="0"/>
              <a:t>Servizio di prevenzione e protezione (SPP)</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xfrm>
            <a:off x="4211960" y="260648"/>
            <a:ext cx="3560440" cy="718840"/>
          </a:xfrm>
        </p:spPr>
        <p:txBody>
          <a:bodyPr/>
          <a:lstStyle/>
          <a:p>
            <a:pPr eaLnBrk="1" hangingPunct="1"/>
            <a:r>
              <a:rPr lang="it-IT" dirty="0" smtClean="0"/>
              <a:t>Medico Competente</a:t>
            </a:r>
          </a:p>
        </p:txBody>
      </p:sp>
      <p:sp>
        <p:nvSpPr>
          <p:cNvPr id="48131" name="Rectangle 3"/>
          <p:cNvSpPr>
            <a:spLocks noGrp="1" noChangeArrowheads="1"/>
          </p:cNvSpPr>
          <p:nvPr>
            <p:ph type="body" idx="4294967295"/>
          </p:nvPr>
        </p:nvSpPr>
        <p:spPr>
          <a:xfrm>
            <a:off x="1835696" y="980728"/>
            <a:ext cx="7022777" cy="4824536"/>
          </a:xfrm>
        </p:spPr>
        <p:txBody>
          <a:bodyPr/>
          <a:lstStyle/>
          <a:p>
            <a:pPr algn="ctr" eaLnBrk="1" hangingPunct="1"/>
            <a:r>
              <a:rPr lang="it-IT" sz="1600" b="1" dirty="0" smtClean="0">
                <a:solidFill>
                  <a:srgbClr val="FF6600"/>
                </a:solidFill>
              </a:rPr>
              <a:t>“medico in possesso di uno dei titoli e dei requisiti formativi e </a:t>
            </a:r>
            <a:r>
              <a:rPr lang="it-IT" sz="1600" b="1" dirty="0" err="1" smtClean="0">
                <a:solidFill>
                  <a:srgbClr val="FF6600"/>
                </a:solidFill>
              </a:rPr>
              <a:t>professionali…</a:t>
            </a:r>
            <a:r>
              <a:rPr lang="it-IT" sz="1600" b="1" dirty="0" smtClean="0">
                <a:solidFill>
                  <a:srgbClr val="FF6600"/>
                </a:solidFill>
              </a:rPr>
              <a:t>, che collabora, con il datore di lavoro ai fini della valutazione dei rischi ed è nominato dallo stesso per effettuare la sorveglianza sanitaria e per tutti gli altri compiti di cui al presente decreto”</a:t>
            </a:r>
          </a:p>
          <a:p>
            <a:pPr eaLnBrk="1" hangingPunct="1"/>
            <a:r>
              <a:rPr lang="it-IT" sz="1600" b="1" dirty="0" smtClean="0"/>
              <a:t>Principali compiti:</a:t>
            </a:r>
          </a:p>
          <a:p>
            <a:pPr lvl="1" eaLnBrk="1" hangingPunct="1">
              <a:spcBef>
                <a:spcPct val="50000"/>
              </a:spcBef>
            </a:pPr>
            <a:r>
              <a:rPr lang="it-IT" sz="1600" b="1" dirty="0" smtClean="0"/>
              <a:t>Partecipa e collabora alla valutazione dei rischi ed opera secondo i  principi della medicina del lavoro e della responsabilità sociale</a:t>
            </a:r>
          </a:p>
          <a:p>
            <a:pPr lvl="1" eaLnBrk="1" hangingPunct="1">
              <a:spcBef>
                <a:spcPct val="50000"/>
              </a:spcBef>
            </a:pPr>
            <a:r>
              <a:rPr lang="it-IT" sz="1600" b="1" dirty="0" smtClean="0"/>
              <a:t>Collabora per l’attività di formazione e informazione nei confronti dei lavoratori</a:t>
            </a:r>
          </a:p>
          <a:p>
            <a:pPr lvl="1" eaLnBrk="1" hangingPunct="1">
              <a:spcBef>
                <a:spcPct val="50000"/>
              </a:spcBef>
            </a:pPr>
            <a:r>
              <a:rPr lang="it-IT" sz="1600" b="1" dirty="0" smtClean="0"/>
              <a:t>Programma ed effettua la sorveglianza sanitaria</a:t>
            </a:r>
          </a:p>
          <a:p>
            <a:pPr lvl="1" algn="just" eaLnBrk="1" hangingPunct="1">
              <a:spcBef>
                <a:spcPct val="50000"/>
              </a:spcBef>
            </a:pPr>
            <a:r>
              <a:rPr lang="it-IT" sz="1600" b="1" dirty="0" smtClean="0"/>
              <a:t>Istituisce,aggiorna e custodisce, sotto la propria responsabilità, una cartella sanitaria e di rischio per ogni lavoratore sottoposto a sorveglianza sanitaria</a:t>
            </a:r>
          </a:p>
        </p:txBody>
      </p:sp>
      <p:pic>
        <p:nvPicPr>
          <p:cNvPr id="254980" name="Picture 4"/>
          <p:cNvPicPr>
            <a:picLocks noChangeAspect="1" noChangeArrowheads="1"/>
          </p:cNvPicPr>
          <p:nvPr/>
        </p:nvPicPr>
        <p:blipFill>
          <a:blip r:embed="rId3" cstate="email"/>
          <a:srcRect/>
          <a:stretch>
            <a:fillRect/>
          </a:stretch>
        </p:blipFill>
        <p:spPr bwMode="auto">
          <a:xfrm>
            <a:off x="251520" y="3072138"/>
            <a:ext cx="1656184" cy="2949150"/>
          </a:xfrm>
          <a:prstGeom prst="rect">
            <a:avLst/>
          </a:prstGeom>
          <a:noFill/>
          <a:ln w="12700" algn="ctr">
            <a:solidFill>
              <a:schemeClr val="tx1"/>
            </a:solidFill>
            <a:miter lim="800000"/>
            <a:headEnd/>
            <a:tailEnd/>
          </a:ln>
          <a:effectLst>
            <a:outerShdw dist="35921" dir="2700000" algn="ctr" rotWithShape="0">
              <a:srgbClr val="808080"/>
            </a:outerShdw>
          </a:effectLst>
        </p:spPr>
      </p:pic>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1403648" y="332656"/>
            <a:ext cx="7340352" cy="646832"/>
          </a:xfrm>
        </p:spPr>
        <p:txBody>
          <a:bodyPr/>
          <a:lstStyle/>
          <a:p>
            <a:pPr algn="ctr" eaLnBrk="1" hangingPunct="1"/>
            <a:r>
              <a:rPr lang="it-IT" dirty="0" smtClean="0"/>
              <a:t>Sorveglianza sanitaria e cartella sanitaria</a:t>
            </a:r>
          </a:p>
        </p:txBody>
      </p:sp>
      <p:sp>
        <p:nvSpPr>
          <p:cNvPr id="49155" name="Rectangle 3"/>
          <p:cNvSpPr>
            <a:spLocks noGrp="1" noChangeArrowheads="1"/>
          </p:cNvSpPr>
          <p:nvPr>
            <p:ph type="body" idx="4294967295"/>
          </p:nvPr>
        </p:nvSpPr>
        <p:spPr>
          <a:xfrm>
            <a:off x="1907704" y="1412776"/>
            <a:ext cx="6662737" cy="4429125"/>
          </a:xfrm>
        </p:spPr>
        <p:txBody>
          <a:bodyPr/>
          <a:lstStyle/>
          <a:p>
            <a:pPr algn="ctr" eaLnBrk="1" hangingPunct="1">
              <a:spcBef>
                <a:spcPct val="50000"/>
              </a:spcBef>
            </a:pPr>
            <a:r>
              <a:rPr lang="it-IT" sz="1400" b="1" dirty="0" smtClean="0">
                <a:solidFill>
                  <a:srgbClr val="FF6600"/>
                </a:solidFill>
              </a:rPr>
              <a:t>Sorveglianza sanitaria: Insieme degli atti medici, finalizzati alla tutela dello stato di salute e sicurezza dei lavoratori, in relazione all’ambiente di lavoro, ai fattori di rischio professionali e alle modalità di svolgimento dell’attività lavorativa</a:t>
            </a:r>
          </a:p>
          <a:p>
            <a:pPr marL="0" indent="0" algn="just" eaLnBrk="1" hangingPunct="1">
              <a:spcBef>
                <a:spcPct val="50000"/>
              </a:spcBef>
            </a:pPr>
            <a:r>
              <a:rPr lang="it-IT" sz="1400" b="1" dirty="0" smtClean="0"/>
              <a:t>La cartella sanitaria è quel fascicolo dedicato ad ogni singolo lavoratore, su cu il Medico Competente allega gli esiti delle visite, La cartella sanitaria è obbligatoriamente custodita dal </a:t>
            </a:r>
            <a:r>
              <a:rPr lang="it-IT" sz="1400" b="1" dirty="0" err="1" smtClean="0"/>
              <a:t>MC</a:t>
            </a:r>
            <a:r>
              <a:rPr lang="it-IT" sz="1400" b="1" dirty="0" smtClean="0"/>
              <a:t> e viene consegnata al datore di lavoro, alla cessazione del suo incarico o deve essere consegnata al lavoratore in caso di cessazione del rapporto di lavoro presso l’azienda</a:t>
            </a:r>
          </a:p>
          <a:p>
            <a:pPr marL="0" indent="0" algn="just" eaLnBrk="1" hangingPunct="1">
              <a:spcBef>
                <a:spcPct val="50000"/>
              </a:spcBef>
            </a:pPr>
            <a:r>
              <a:rPr lang="it-IT" b="1" dirty="0" smtClean="0"/>
              <a:t>Alla visita medica deve sempre seguire un giudizio sull’idoneità alla mansione specifica, i contenuti e le occasioni in cui effettuare la visita sono fissati dalla normativa. La visita medica può essere richiesta dal lavoratore ma deve essere ritenuta dal medico competente correlata ai rischi lavorativi</a:t>
            </a:r>
          </a:p>
          <a:p>
            <a:pPr eaLnBrk="1" hangingPunct="1">
              <a:spcBef>
                <a:spcPct val="50000"/>
              </a:spcBef>
            </a:pPr>
            <a:endParaRPr lang="it-IT" sz="1400" b="1" dirty="0" smtClean="0"/>
          </a:p>
        </p:txBody>
      </p:sp>
      <p:pic>
        <p:nvPicPr>
          <p:cNvPr id="261124" name="Picture 4" descr="MPj04091050000[1]"/>
          <p:cNvPicPr>
            <a:picLocks noChangeAspect="1" noChangeArrowheads="1"/>
          </p:cNvPicPr>
          <p:nvPr/>
        </p:nvPicPr>
        <p:blipFill>
          <a:blip r:embed="rId3" cstate="email"/>
          <a:srcRect/>
          <a:stretch>
            <a:fillRect/>
          </a:stretch>
        </p:blipFill>
        <p:spPr bwMode="auto">
          <a:xfrm>
            <a:off x="190500" y="1577975"/>
            <a:ext cx="1049338" cy="1785938"/>
          </a:xfrm>
          <a:prstGeom prst="rect">
            <a:avLst/>
          </a:prstGeom>
          <a:noFill/>
          <a:ln w="12700" algn="ctr">
            <a:solidFill>
              <a:schemeClr val="tx1"/>
            </a:solidFill>
            <a:miter lim="800000"/>
            <a:headEnd/>
            <a:tailEnd/>
          </a:ln>
          <a:effectLst>
            <a:outerShdw dist="35921" dir="2700000" algn="ctr" rotWithShape="0">
              <a:srgbClr val="808080"/>
            </a:outerShdw>
          </a:effectLst>
        </p:spPr>
      </p:pic>
      <p:pic>
        <p:nvPicPr>
          <p:cNvPr id="261125" name="Picture 5"/>
          <p:cNvPicPr>
            <a:picLocks noChangeAspect="1" noChangeArrowheads="1"/>
          </p:cNvPicPr>
          <p:nvPr/>
        </p:nvPicPr>
        <p:blipFill>
          <a:blip r:embed="rId4" cstate="email"/>
          <a:srcRect r="11244" b="51312"/>
          <a:stretch>
            <a:fillRect/>
          </a:stretch>
        </p:blipFill>
        <p:spPr bwMode="auto">
          <a:xfrm rot="16200000">
            <a:off x="-207324" y="4042848"/>
            <a:ext cx="1835026" cy="1039377"/>
          </a:xfrm>
          <a:prstGeom prst="rect">
            <a:avLst/>
          </a:prstGeom>
          <a:noFill/>
          <a:ln w="12700" algn="ctr">
            <a:solidFill>
              <a:schemeClr val="tx1"/>
            </a:solidFill>
            <a:miter lim="800000"/>
            <a:headEnd/>
            <a:tailEnd/>
          </a:ln>
          <a:effectLst>
            <a:outerShdw dist="35921" dir="2700000" algn="ctr" rotWithShape="0">
              <a:srgbClr val="808080"/>
            </a:outerShdw>
          </a:effectLst>
        </p:spPr>
      </p:pic>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763688" y="0"/>
            <a:ext cx="7200800" cy="619150"/>
          </a:xfrm>
        </p:spPr>
        <p:txBody>
          <a:bodyPr/>
          <a:lstStyle/>
          <a:p>
            <a:pPr eaLnBrk="1" hangingPunct="1">
              <a:lnSpc>
                <a:spcPct val="150000"/>
              </a:lnSpc>
            </a:pPr>
            <a:r>
              <a:rPr lang="it-IT" sz="2000" dirty="0" smtClean="0"/>
              <a:t>Rappresentante dei Lavoratori per la Sicurezza</a:t>
            </a:r>
          </a:p>
        </p:txBody>
      </p:sp>
      <p:sp>
        <p:nvSpPr>
          <p:cNvPr id="46083" name="Rectangle 3"/>
          <p:cNvSpPr>
            <a:spLocks noGrp="1" noChangeArrowheads="1"/>
          </p:cNvSpPr>
          <p:nvPr>
            <p:ph idx="1"/>
          </p:nvPr>
        </p:nvSpPr>
        <p:spPr>
          <a:xfrm>
            <a:off x="1475656" y="1700808"/>
            <a:ext cx="7416824" cy="4464496"/>
          </a:xfrm>
        </p:spPr>
        <p:txBody>
          <a:bodyPr lIns="70808" tIns="35407" rIns="70808" bIns="35407" anchor="ctr"/>
          <a:lstStyle/>
          <a:p>
            <a:r>
              <a:rPr lang="it-IT" b="1" dirty="0" smtClean="0"/>
              <a:t>a) accede ai luoghi di lavoro in cui si svolgono le lavorazioni;</a:t>
            </a:r>
          </a:p>
          <a:p>
            <a:r>
              <a:rPr lang="it-IT" b="1" dirty="0" smtClean="0"/>
              <a:t>b) è consultato preventivamente e tempestivamente in ordine alla </a:t>
            </a:r>
            <a:r>
              <a:rPr lang="it-IT" b="1" dirty="0" smtClean="0">
                <a:solidFill>
                  <a:srgbClr val="FF0000"/>
                </a:solidFill>
              </a:rPr>
              <a:t>valutazione dei rischi</a:t>
            </a:r>
            <a:r>
              <a:rPr lang="it-IT" b="1" dirty="0" smtClean="0"/>
              <a:t>, alla individuazione, programmazione, realizzazione e verifica della prevenzione nella azienda o unità produttiva;</a:t>
            </a:r>
          </a:p>
          <a:p>
            <a:r>
              <a:rPr lang="it-IT" b="1" dirty="0" smtClean="0"/>
              <a:t>c) è consultato </a:t>
            </a:r>
            <a:r>
              <a:rPr lang="it-IT" b="1" dirty="0" smtClean="0">
                <a:solidFill>
                  <a:srgbClr val="FF0000"/>
                </a:solidFill>
              </a:rPr>
              <a:t>sulla designazione </a:t>
            </a:r>
            <a:r>
              <a:rPr lang="it-IT" b="1" dirty="0" smtClean="0"/>
              <a:t>del responsabile e degli addetti al servizio di prevenzione, alla attività di prevenzione incendi, al primo soccorso, alla evacuazione dei luoghi di lavoro e del medico competente;</a:t>
            </a:r>
          </a:p>
          <a:p>
            <a:r>
              <a:rPr lang="it-IT" b="1" dirty="0" smtClean="0"/>
              <a:t>d) è consultato in merito </a:t>
            </a:r>
            <a:r>
              <a:rPr lang="it-IT" b="1" dirty="0" smtClean="0">
                <a:solidFill>
                  <a:srgbClr val="FF0000"/>
                </a:solidFill>
              </a:rPr>
              <a:t>all’organizzazione della formazione </a:t>
            </a:r>
            <a:r>
              <a:rPr lang="it-IT" b="1" dirty="0" smtClean="0"/>
              <a:t>di cui all’articolo 37;</a:t>
            </a:r>
          </a:p>
          <a:p>
            <a:r>
              <a:rPr lang="it-IT" b="1" dirty="0" smtClean="0"/>
              <a:t>e) </a:t>
            </a:r>
            <a:r>
              <a:rPr lang="it-IT" b="1" dirty="0" smtClean="0">
                <a:solidFill>
                  <a:srgbClr val="FF0000"/>
                </a:solidFill>
              </a:rPr>
              <a:t>riceve</a:t>
            </a:r>
            <a:r>
              <a:rPr lang="it-IT" b="1" dirty="0" smtClean="0"/>
              <a:t> le informazioni e la documentazione aziendale inerente alla valutazione dei rischi e le misure di prevenzione relative, nonché quelle inerenti alle sostanze ed ai preparati pericolosi, alle macchine, agli impianti, alla organizzazione e agli ambienti di lavoro, agli infortuni ed alle malattie professionali;</a:t>
            </a:r>
          </a:p>
        </p:txBody>
      </p:sp>
      <p:pic>
        <p:nvPicPr>
          <p:cNvPr id="46084" name="Picture 10" descr="p002_0_1"/>
          <p:cNvPicPr>
            <a:picLocks noChangeAspect="1" noChangeArrowheads="1"/>
          </p:cNvPicPr>
          <p:nvPr/>
        </p:nvPicPr>
        <p:blipFill>
          <a:blip r:embed="rId3" cstate="email"/>
          <a:srcRect/>
          <a:stretch>
            <a:fillRect/>
          </a:stretch>
        </p:blipFill>
        <p:spPr bwMode="auto">
          <a:xfrm>
            <a:off x="152400" y="1577980"/>
            <a:ext cx="1219200" cy="4230688"/>
          </a:xfrm>
          <a:prstGeom prst="rect">
            <a:avLst/>
          </a:prstGeom>
          <a:noFill/>
          <a:ln w="12700" algn="ctr">
            <a:noFill/>
            <a:miter lim="800000"/>
            <a:headEnd/>
            <a:tailEnd/>
          </a:ln>
        </p:spPr>
      </p:pic>
      <p:sp>
        <p:nvSpPr>
          <p:cNvPr id="46085" name="Rectangle 11"/>
          <p:cNvSpPr>
            <a:spLocks noChangeArrowheads="1"/>
          </p:cNvSpPr>
          <p:nvPr/>
        </p:nvSpPr>
        <p:spPr bwMode="auto">
          <a:xfrm>
            <a:off x="1763688" y="548680"/>
            <a:ext cx="6768752" cy="943069"/>
          </a:xfrm>
          <a:prstGeom prst="rect">
            <a:avLst/>
          </a:prstGeom>
          <a:noFill/>
          <a:ln w="9525">
            <a:noFill/>
            <a:miter lim="800000"/>
            <a:headEnd/>
            <a:tailEnd/>
          </a:ln>
        </p:spPr>
        <p:txBody>
          <a:bodyPr wrap="square" lIns="80513" tIns="40254" rIns="80513" bIns="40254">
            <a:spAutoFit/>
          </a:bodyPr>
          <a:lstStyle/>
          <a:p>
            <a:pPr algn="just"/>
            <a:r>
              <a:rPr lang="it-IT" b="1" dirty="0">
                <a:solidFill>
                  <a:srgbClr val="FF6600"/>
                </a:solidFill>
              </a:rPr>
              <a:t>“Il rappresentante dei lavoratori per la sicurezza (RLS) è la persona eletta o designata per rappresentare i lavoratori per quanto concerne gli aspetti della salute e della sicurezza durante il lavoro</a:t>
            </a:r>
            <a:r>
              <a:rPr lang="it-IT" b="1" dirty="0" smtClean="0">
                <a:solidFill>
                  <a:srgbClr val="FF6600"/>
                </a:solidFill>
              </a:rPr>
              <a:t>” (art. 47-52)</a:t>
            </a:r>
            <a:endParaRPr lang="it-IT" b="1" dirty="0">
              <a:solidFill>
                <a:srgbClr val="FF6600"/>
              </a:solidFill>
            </a:endParaRPr>
          </a:p>
        </p:txBody>
      </p:sp>
      <p:sp>
        <p:nvSpPr>
          <p:cNvPr id="25" name="Segnaposto numero diapositiva 24"/>
          <p:cNvSpPr>
            <a:spLocks noGrp="1"/>
          </p:cNvSpPr>
          <p:nvPr>
            <p:ph type="sldNum" sz="quarter" idx="10"/>
          </p:nvPr>
        </p:nvSpPr>
        <p:spPr/>
        <p:txBody>
          <a:bodyPr/>
          <a:lstStyle/>
          <a:p>
            <a:pPr>
              <a:defRPr/>
            </a:pPr>
            <a:fld id="{B7091752-7F05-4671-BC9E-A0658DB79E37}" type="slidenum">
              <a:rPr lang="en-US" smtClean="0"/>
              <a:pPr>
                <a:defRPr/>
              </a:pPr>
              <a:t>38</a:t>
            </a:fld>
            <a:endParaRPr lang="en-US"/>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763688" y="260648"/>
            <a:ext cx="7200800" cy="619150"/>
          </a:xfrm>
        </p:spPr>
        <p:txBody>
          <a:bodyPr/>
          <a:lstStyle/>
          <a:p>
            <a:pPr eaLnBrk="1" hangingPunct="1">
              <a:lnSpc>
                <a:spcPct val="150000"/>
              </a:lnSpc>
            </a:pPr>
            <a:r>
              <a:rPr lang="it-IT" sz="2000" dirty="0" smtClean="0"/>
              <a:t>Rappresentante dei Lavoratori per la Sicurezza</a:t>
            </a:r>
          </a:p>
        </p:txBody>
      </p:sp>
      <p:sp>
        <p:nvSpPr>
          <p:cNvPr id="46083" name="Rectangle 3"/>
          <p:cNvSpPr>
            <a:spLocks noGrp="1" noChangeArrowheads="1"/>
          </p:cNvSpPr>
          <p:nvPr>
            <p:ph idx="1"/>
          </p:nvPr>
        </p:nvSpPr>
        <p:spPr>
          <a:xfrm>
            <a:off x="1691680" y="1052736"/>
            <a:ext cx="7162800" cy="4104456"/>
          </a:xfrm>
        </p:spPr>
        <p:txBody>
          <a:bodyPr lIns="70808" tIns="35407" rIns="70808" bIns="35407" anchor="ctr"/>
          <a:lstStyle/>
          <a:p>
            <a:pPr marL="450850" indent="-450850"/>
            <a:r>
              <a:rPr lang="it-IT" b="1" dirty="0" smtClean="0"/>
              <a:t>f) riceve le informazioni provenienti dai servizi di vigilanza;</a:t>
            </a:r>
          </a:p>
          <a:p>
            <a:pPr marL="450850" indent="-450850"/>
            <a:r>
              <a:rPr lang="it-IT" b="1" dirty="0" smtClean="0"/>
              <a:t>g) riceve una formazione adeguata</a:t>
            </a:r>
          </a:p>
          <a:p>
            <a:pPr marL="450850" indent="-450850"/>
            <a:r>
              <a:rPr lang="it-IT" b="1" dirty="0" smtClean="0"/>
              <a:t>h) </a:t>
            </a:r>
            <a:r>
              <a:rPr lang="it-IT" b="1" dirty="0"/>
              <a:t>promuove </a:t>
            </a:r>
            <a:r>
              <a:rPr lang="it-IT" b="1" dirty="0" smtClean="0"/>
              <a:t>l’elaborazione, l’individuazione e l’attuazione delle misure di prevenzione idonee a tutelare la salute e l’integrità fisica dei lavoratori</a:t>
            </a:r>
            <a:r>
              <a:rPr lang="it-IT" dirty="0" smtClean="0"/>
              <a:t>;</a:t>
            </a:r>
          </a:p>
          <a:p>
            <a:pPr marL="450850" indent="-450850"/>
            <a:r>
              <a:rPr lang="it-IT" b="1" dirty="0" smtClean="0"/>
              <a:t>i) formula osservazioni in occasione di visite e verifiche effettuate dalle autorità competenti, dalle quali è, di norma, sentito;</a:t>
            </a:r>
          </a:p>
          <a:p>
            <a:pPr marL="450850" indent="-450850"/>
            <a:r>
              <a:rPr lang="it-IT" b="1" dirty="0" smtClean="0"/>
              <a:t>l)  partecipa alla </a:t>
            </a:r>
            <a:r>
              <a:rPr lang="it-IT" b="1" dirty="0" smtClean="0">
                <a:solidFill>
                  <a:srgbClr val="FF0000"/>
                </a:solidFill>
              </a:rPr>
              <a:t>riunione periodica </a:t>
            </a:r>
            <a:r>
              <a:rPr lang="it-IT" b="1" dirty="0" smtClean="0"/>
              <a:t>di cui all’articolo 35;</a:t>
            </a:r>
          </a:p>
          <a:p>
            <a:pPr marL="450850" indent="-450850"/>
            <a:r>
              <a:rPr lang="it-IT" b="1" dirty="0" smtClean="0"/>
              <a:t>m) fa proposte in merito alla attività di prevenzione;</a:t>
            </a:r>
          </a:p>
          <a:p>
            <a:pPr marL="450850" indent="-450850"/>
            <a:r>
              <a:rPr lang="it-IT" b="1" dirty="0" smtClean="0"/>
              <a:t>n) avverte il responsabile della azienda dei rischi individuati nel corso della sua attività;</a:t>
            </a:r>
          </a:p>
          <a:p>
            <a:pPr marL="450850" indent="-450850"/>
            <a:r>
              <a:rPr lang="it-IT" b="1" dirty="0" smtClean="0"/>
              <a:t>o) può fare ricorso alle autorità competenti qualora ritenga che le misure di prevenzione e protezione dai rischi adottate dal datore di lavoro o dai dirigenti e i mezzi impiegati per attuarle non siano idonei a garantire la sicurezza e la salute durante il lavoro.</a:t>
            </a:r>
          </a:p>
        </p:txBody>
      </p:sp>
      <p:pic>
        <p:nvPicPr>
          <p:cNvPr id="46084" name="Picture 10" descr="p002_0_1"/>
          <p:cNvPicPr>
            <a:picLocks noChangeAspect="1" noChangeArrowheads="1"/>
          </p:cNvPicPr>
          <p:nvPr/>
        </p:nvPicPr>
        <p:blipFill>
          <a:blip r:embed="rId3" cstate="email"/>
          <a:srcRect/>
          <a:stretch>
            <a:fillRect/>
          </a:stretch>
        </p:blipFill>
        <p:spPr bwMode="auto">
          <a:xfrm>
            <a:off x="152400" y="1577980"/>
            <a:ext cx="1219200" cy="4230688"/>
          </a:xfrm>
          <a:prstGeom prst="rect">
            <a:avLst/>
          </a:prstGeom>
          <a:noFill/>
          <a:ln w="12700" algn="ctr">
            <a:noFill/>
            <a:miter lim="800000"/>
            <a:headEnd/>
            <a:tailEnd/>
          </a:ln>
        </p:spPr>
      </p:pic>
      <p:sp>
        <p:nvSpPr>
          <p:cNvPr id="25" name="Segnaposto numero diapositiva 24"/>
          <p:cNvSpPr>
            <a:spLocks noGrp="1"/>
          </p:cNvSpPr>
          <p:nvPr>
            <p:ph type="sldNum" sz="quarter" idx="10"/>
          </p:nvPr>
        </p:nvSpPr>
        <p:spPr/>
        <p:txBody>
          <a:bodyPr/>
          <a:lstStyle/>
          <a:p>
            <a:pPr>
              <a:defRPr/>
            </a:pPr>
            <a:fld id="{B7091752-7F05-4671-BC9E-A0658DB79E37}" type="slidenum">
              <a:rPr lang="en-US" smtClean="0"/>
              <a:pPr>
                <a:defRPr/>
              </a:pPr>
              <a:t>39</a:t>
            </a:fld>
            <a:endParaRPr lang="en-US"/>
          </a:p>
        </p:txBody>
      </p:sp>
      <p:sp>
        <p:nvSpPr>
          <p:cNvPr id="6" name="Rectangle 2"/>
          <p:cNvSpPr txBox="1">
            <a:spLocks noChangeArrowheads="1"/>
          </p:cNvSpPr>
          <p:nvPr/>
        </p:nvSpPr>
        <p:spPr bwMode="auto">
          <a:xfrm>
            <a:off x="1619672" y="5373216"/>
            <a:ext cx="7200800" cy="619150"/>
          </a:xfrm>
          <a:prstGeom prst="rect">
            <a:avLst/>
          </a:prstGeom>
          <a:noFill/>
          <a:ln w="12700">
            <a:noFill/>
            <a:miter lim="800000"/>
            <a:headEnd/>
            <a:tailEnd/>
          </a:ln>
        </p:spPr>
        <p:txBody>
          <a:bodyPr vert="horz" wrap="square" lIns="49276" tIns="49276" rIns="88696" bIns="49276" numCol="1" anchor="b" anchorCtr="0" compatLnSpc="1">
            <a:prstTxWarp prst="textNoShape">
              <a:avLst/>
            </a:prstTxWarp>
          </a:bodyPr>
          <a:lstStyle/>
          <a:p>
            <a:pPr marL="38038" marR="0" lvl="0" indent="-38038" algn="l" defTabSz="887573" rtl="0" eaLnBrk="1" fontAlgn="base" latinLnBrk="0" hangingPunct="1">
              <a:lnSpc>
                <a:spcPct val="150000"/>
              </a:lnSpc>
              <a:spcBef>
                <a:spcPct val="0"/>
              </a:spcBef>
              <a:spcAft>
                <a:spcPct val="0"/>
              </a:spcAft>
              <a:buClrTx/>
              <a:buSzTx/>
              <a:buFontTx/>
              <a:buNone/>
              <a:tabLst/>
              <a:defRPr/>
            </a:pPr>
            <a:r>
              <a:rPr kumimoji="0" lang="it-IT" sz="2000" b="1" i="0" u="none" strike="noStrike" kern="0" cap="none" spc="0" normalizeH="0" baseline="0" noProof="0" dirty="0" smtClean="0">
                <a:ln>
                  <a:noFill/>
                </a:ln>
                <a:solidFill>
                  <a:schemeClr val="tx1"/>
                </a:solidFill>
                <a:effectLst/>
                <a:uLnTx/>
                <a:uFillTx/>
                <a:latin typeface="+mj-lt"/>
                <a:ea typeface="+mj-ea"/>
                <a:cs typeface="ヒラギノ角ゴ Pro W6"/>
              </a:rPr>
              <a:t>È una figura solo </a:t>
            </a:r>
            <a:r>
              <a:rPr kumimoji="0" lang="it-IT" sz="2000" b="1" i="0" u="none" strike="noStrike" kern="0" cap="none" spc="0" normalizeH="0" baseline="0" noProof="0" dirty="0" err="1" smtClean="0">
                <a:ln>
                  <a:noFill/>
                </a:ln>
                <a:solidFill>
                  <a:schemeClr val="tx1"/>
                </a:solidFill>
                <a:effectLst/>
                <a:uLnTx/>
                <a:uFillTx/>
                <a:latin typeface="+mj-lt"/>
                <a:ea typeface="+mj-ea"/>
                <a:cs typeface="ヒラギノ角ゴ Pro W6"/>
              </a:rPr>
              <a:t>italiana……………</a:t>
            </a:r>
            <a:endParaRPr kumimoji="0" lang="it-IT" sz="2000" b="1" i="0" u="none" strike="noStrike" kern="0" cap="none" spc="0" normalizeH="0" baseline="0" noProof="0" dirty="0" smtClean="0">
              <a:ln>
                <a:noFill/>
              </a:ln>
              <a:solidFill>
                <a:schemeClr val="tx1"/>
              </a:solidFill>
              <a:effectLst/>
              <a:uLnTx/>
              <a:uFillTx/>
              <a:latin typeface="+mj-lt"/>
              <a:ea typeface="+mj-ea"/>
              <a:cs typeface="ヒラギノ角ゴ Pro W6"/>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467544" y="332656"/>
            <a:ext cx="8676456" cy="1080121"/>
          </a:xfrm>
        </p:spPr>
        <p:txBody>
          <a:bodyPr/>
          <a:lstStyle/>
          <a:p>
            <a:pPr algn="ctr" defTabSz="843241">
              <a:lnSpc>
                <a:spcPct val="130000"/>
              </a:lnSpc>
              <a:spcBef>
                <a:spcPct val="145000"/>
              </a:spcBef>
              <a:spcAft>
                <a:spcPct val="100000"/>
              </a:spcAft>
            </a:pPr>
            <a:r>
              <a:rPr lang="it-IT" sz="1600" dirty="0" smtClean="0"/>
              <a:t>Conferenza Permanente Rapporti Stato, Regioni e Province Autonome</a:t>
            </a:r>
            <a:br>
              <a:rPr lang="it-IT" sz="1600" dirty="0" smtClean="0"/>
            </a:br>
            <a:r>
              <a:rPr lang="it-IT" sz="1600" dirty="0" smtClean="0"/>
              <a:t>accordo del 21-12 2011</a:t>
            </a:r>
            <a:r>
              <a:rPr lang="it-IT" sz="2600" dirty="0" smtClean="0">
                <a:solidFill>
                  <a:srgbClr val="FF0000"/>
                </a:solidFill>
                <a:latin typeface="Verdana" pitchFamily="34" charset="0"/>
              </a:rPr>
              <a:t/>
            </a:r>
            <a:br>
              <a:rPr lang="it-IT" sz="2600" dirty="0" smtClean="0">
                <a:solidFill>
                  <a:srgbClr val="FF0000"/>
                </a:solidFill>
                <a:latin typeface="Verdana" pitchFamily="34" charset="0"/>
              </a:rPr>
            </a:br>
            <a:r>
              <a:rPr lang="it-IT" sz="1600" dirty="0" smtClean="0">
                <a:solidFill>
                  <a:srgbClr val="CC0066"/>
                </a:solidFill>
                <a:latin typeface="Verdana" pitchFamily="34" charset="0"/>
              </a:rPr>
              <a:t>FORMAZIONE DEI LAVORATORI</a:t>
            </a:r>
            <a:endParaRPr lang="it-IT" sz="1800" dirty="0" smtClean="0">
              <a:latin typeface="Verdana" pitchFamily="34" charset="0"/>
            </a:endParaRPr>
          </a:p>
        </p:txBody>
      </p:sp>
      <p:sp>
        <p:nvSpPr>
          <p:cNvPr id="4099" name="Rectangle 3"/>
          <p:cNvSpPr>
            <a:spLocks noGrp="1" noChangeArrowheads="1"/>
          </p:cNvSpPr>
          <p:nvPr>
            <p:ph type="subTitle" idx="4294967295"/>
          </p:nvPr>
        </p:nvSpPr>
        <p:spPr>
          <a:xfrm>
            <a:off x="251537" y="1772816"/>
            <a:ext cx="8892481" cy="4320480"/>
          </a:xfrm>
        </p:spPr>
        <p:txBody>
          <a:bodyPr/>
          <a:lstStyle/>
          <a:p>
            <a:pPr marL="266293" indent="0" algn="ctr" defTabSz="872602">
              <a:lnSpc>
                <a:spcPct val="105000"/>
              </a:lnSpc>
              <a:spcBef>
                <a:spcPts val="0"/>
              </a:spcBef>
            </a:pPr>
            <a:r>
              <a:rPr lang="it-IT" sz="1600" b="1" dirty="0" smtClean="0">
                <a:solidFill>
                  <a:srgbClr val="FF0000"/>
                </a:solidFill>
              </a:rPr>
              <a:t>Formazione Generale</a:t>
            </a:r>
          </a:p>
          <a:p>
            <a:pPr marL="266293" indent="0" defTabSz="872602">
              <a:lnSpc>
                <a:spcPct val="105000"/>
              </a:lnSpc>
              <a:spcBef>
                <a:spcPts val="0"/>
              </a:spcBef>
            </a:pPr>
            <a:r>
              <a:rPr lang="it-IT" sz="1600" b="1" dirty="0" smtClean="0"/>
              <a:t>Con riferimento alla lettera a) del comma 1 dell'articolo 37 del </a:t>
            </a:r>
            <a:r>
              <a:rPr lang="it-IT" sz="1600" b="1" dirty="0" err="1" smtClean="0"/>
              <a:t>D.Lgs.</a:t>
            </a:r>
            <a:r>
              <a:rPr lang="it-IT" sz="1600" b="1" dirty="0" smtClean="0"/>
              <a:t> n. 81/08, la durata del modulo generale non deve essere inferiore alle 4 ore, e deve essere dedicata alla presentazione dei concetti generali in tema di prevenzione e sicurezza sul lavoro. </a:t>
            </a:r>
          </a:p>
          <a:p>
            <a:pPr marL="266293" indent="0" defTabSz="872602">
              <a:lnSpc>
                <a:spcPct val="105000"/>
              </a:lnSpc>
              <a:spcBef>
                <a:spcPts val="0"/>
              </a:spcBef>
            </a:pPr>
            <a:r>
              <a:rPr lang="it-IT" sz="1600" b="1" dirty="0" smtClean="0"/>
              <a:t/>
            </a:r>
            <a:br>
              <a:rPr lang="it-IT" sz="1600" b="1" dirty="0" smtClean="0"/>
            </a:br>
            <a:r>
              <a:rPr lang="it-IT" sz="1600" b="1" dirty="0" smtClean="0"/>
              <a:t>Contenuti: </a:t>
            </a:r>
          </a:p>
          <a:p>
            <a:pPr marL="627696" indent="-361401" defTabSz="872602">
              <a:lnSpc>
                <a:spcPct val="105000"/>
              </a:lnSpc>
              <a:spcBef>
                <a:spcPts val="0"/>
              </a:spcBef>
              <a:buFont typeface="Arial" pitchFamily="34" charset="0"/>
              <a:buChar char="•"/>
            </a:pPr>
            <a:r>
              <a:rPr lang="it-IT" sz="1600" b="1" dirty="0" smtClean="0"/>
              <a:t>concetti di rischio, </a:t>
            </a:r>
          </a:p>
          <a:p>
            <a:pPr marL="627696" indent="-361401" defTabSz="872602">
              <a:lnSpc>
                <a:spcPct val="105000"/>
              </a:lnSpc>
              <a:spcBef>
                <a:spcPts val="0"/>
              </a:spcBef>
              <a:buFont typeface="Arial" pitchFamily="34" charset="0"/>
              <a:buChar char="•"/>
            </a:pPr>
            <a:r>
              <a:rPr lang="it-IT" sz="1600" b="1" dirty="0" smtClean="0"/>
              <a:t>danno, </a:t>
            </a:r>
          </a:p>
          <a:p>
            <a:pPr marL="627696" indent="-361401" defTabSz="872602">
              <a:lnSpc>
                <a:spcPct val="105000"/>
              </a:lnSpc>
              <a:spcBef>
                <a:spcPts val="0"/>
              </a:spcBef>
              <a:buFont typeface="Arial" pitchFamily="34" charset="0"/>
              <a:buChar char="•"/>
            </a:pPr>
            <a:r>
              <a:rPr lang="it-IT" sz="1600" b="1" dirty="0" smtClean="0"/>
              <a:t>prevenzione,protezione,</a:t>
            </a:r>
          </a:p>
          <a:p>
            <a:pPr marL="627696" indent="-361401" defTabSz="872602">
              <a:lnSpc>
                <a:spcPct val="105000"/>
              </a:lnSpc>
              <a:spcBef>
                <a:spcPts val="0"/>
              </a:spcBef>
              <a:buFont typeface="Arial" pitchFamily="34" charset="0"/>
              <a:buChar char="•"/>
            </a:pPr>
            <a:r>
              <a:rPr lang="it-IT" sz="1600" b="1" dirty="0" smtClean="0"/>
              <a:t>organizzazione della prevenzione aziendale, </a:t>
            </a:r>
          </a:p>
          <a:p>
            <a:pPr marL="627696" indent="-361401" defTabSz="872602">
              <a:lnSpc>
                <a:spcPct val="105000"/>
              </a:lnSpc>
              <a:spcBef>
                <a:spcPts val="0"/>
              </a:spcBef>
              <a:buFont typeface="Arial" pitchFamily="34" charset="0"/>
              <a:buChar char="•"/>
            </a:pPr>
            <a:r>
              <a:rPr lang="it-IT" sz="1600" b="1" dirty="0" smtClean="0"/>
              <a:t>diritti, doveri e sanzioni per i vari soggetti aziendali,</a:t>
            </a:r>
          </a:p>
          <a:p>
            <a:pPr marL="627696" indent="-361401" defTabSz="872602">
              <a:lnSpc>
                <a:spcPct val="105000"/>
              </a:lnSpc>
              <a:spcBef>
                <a:spcPts val="0"/>
              </a:spcBef>
              <a:buFont typeface="Arial" pitchFamily="34" charset="0"/>
              <a:buChar char="•"/>
            </a:pPr>
            <a:r>
              <a:rPr lang="it-IT" sz="1600" b="1" dirty="0" smtClean="0"/>
              <a:t>organi di vigilanza, controllo e assistenza. </a:t>
            </a:r>
            <a:br>
              <a:rPr lang="it-IT" sz="1600" b="1" dirty="0" smtClean="0"/>
            </a:br>
            <a:endParaRPr lang="it-IT" sz="1600" b="1" dirty="0" smtClean="0"/>
          </a:p>
          <a:p>
            <a:pPr marL="627696" indent="-361401" defTabSz="872602">
              <a:lnSpc>
                <a:spcPct val="105000"/>
              </a:lnSpc>
              <a:spcBef>
                <a:spcPts val="0"/>
              </a:spcBef>
            </a:pPr>
            <a:r>
              <a:rPr lang="it-IT" sz="1600" b="1" dirty="0" smtClean="0"/>
              <a:t>Durata Minima:  </a:t>
            </a:r>
            <a:r>
              <a:rPr lang="it-IT" sz="1600" b="1" dirty="0" smtClean="0">
                <a:solidFill>
                  <a:srgbClr val="FF0000"/>
                </a:solidFill>
              </a:rPr>
              <a:t>4 h</a:t>
            </a:r>
            <a:r>
              <a:rPr lang="it-IT" dirty="0" smtClean="0"/>
              <a:t/>
            </a:r>
            <a:br>
              <a:rPr lang="it-IT" dirty="0" smtClean="0"/>
            </a:br>
            <a:endParaRPr lang="it-IT" b="1" dirty="0" smtClean="0">
              <a:latin typeface="Verdana"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915816" y="404664"/>
            <a:ext cx="5542384" cy="573236"/>
          </a:xfrm>
        </p:spPr>
        <p:txBody>
          <a:bodyPr/>
          <a:lstStyle/>
          <a:p>
            <a:pPr eaLnBrk="1" hangingPunct="1"/>
            <a:r>
              <a:rPr lang="it-IT" sz="2800" dirty="0" smtClean="0"/>
              <a:t>Valutazione dei Rischi</a:t>
            </a:r>
          </a:p>
        </p:txBody>
      </p:sp>
      <p:sp>
        <p:nvSpPr>
          <p:cNvPr id="50179" name="Rectangle 3"/>
          <p:cNvSpPr>
            <a:spLocks noGrp="1" noChangeArrowheads="1"/>
          </p:cNvSpPr>
          <p:nvPr>
            <p:ph type="body" idx="1"/>
          </p:nvPr>
        </p:nvSpPr>
        <p:spPr/>
        <p:txBody>
          <a:bodyPr/>
          <a:lstStyle/>
          <a:p>
            <a:pPr algn="ctr" eaLnBrk="1" hangingPunct="1">
              <a:spcBef>
                <a:spcPct val="50000"/>
              </a:spcBef>
            </a:pPr>
            <a:r>
              <a:rPr lang="it-IT" sz="1600" b="1" dirty="0" smtClean="0">
                <a:solidFill>
                  <a:srgbClr val="FF6600"/>
                </a:solidFill>
              </a:rPr>
              <a:t>“valutazione globale e documentata di </a:t>
            </a:r>
            <a:r>
              <a:rPr lang="it-IT" sz="1600" b="1" dirty="0" smtClean="0"/>
              <a:t>tutti i rischi </a:t>
            </a:r>
            <a:r>
              <a:rPr lang="it-IT" sz="1600" b="1" dirty="0" smtClean="0">
                <a:solidFill>
                  <a:srgbClr val="FF6600"/>
                </a:solidFill>
              </a:rPr>
              <a:t>per la salute e sicurezza dei lavoratori presenti nell’ambito dell’organizzazione in cui essi prestano la propria attività, finalizzata ad </a:t>
            </a:r>
            <a:r>
              <a:rPr lang="it-IT" sz="1600" b="1" dirty="0" smtClean="0"/>
              <a:t>individuare le adeguate misure di prevenzione e di protezione </a:t>
            </a:r>
            <a:r>
              <a:rPr lang="it-IT" sz="1600" b="1" dirty="0" smtClean="0">
                <a:solidFill>
                  <a:srgbClr val="FF6600"/>
                </a:solidFill>
              </a:rPr>
              <a:t>e ad elaborare il </a:t>
            </a:r>
            <a:r>
              <a:rPr lang="it-IT" sz="1600" b="1" dirty="0" smtClean="0"/>
              <a:t>programma delle misure atte a garantire il miglioramento nel tempo dei livelli di salute e sicurezza”</a:t>
            </a:r>
          </a:p>
          <a:p>
            <a:pPr algn="ctr" eaLnBrk="1" hangingPunct="1">
              <a:spcBef>
                <a:spcPct val="50000"/>
              </a:spcBef>
            </a:pPr>
            <a:endParaRPr lang="it-IT" sz="1600" b="1" dirty="0" smtClean="0"/>
          </a:p>
          <a:p>
            <a:pPr marL="0" indent="0" eaLnBrk="1" hangingPunct="1">
              <a:spcBef>
                <a:spcPct val="50000"/>
              </a:spcBef>
            </a:pPr>
            <a:r>
              <a:rPr lang="it-IT" sz="1600" b="1" dirty="0" smtClean="0"/>
              <a:t>La valutazione dei rischi è atto proprio e </a:t>
            </a:r>
            <a:r>
              <a:rPr lang="it-IT" sz="1600" b="1" dirty="0" err="1" smtClean="0"/>
              <a:t>indelegabile</a:t>
            </a:r>
            <a:r>
              <a:rPr lang="it-IT" sz="1600" b="1" dirty="0" smtClean="0"/>
              <a:t> del datore di lavoro, redatto in collaborazione con il RSPP e il medico competente sentito anche il RLS</a:t>
            </a:r>
          </a:p>
        </p:txBody>
      </p:sp>
      <p:pic>
        <p:nvPicPr>
          <p:cNvPr id="257028" name="Picture 4" descr="j0402852"/>
          <p:cNvPicPr>
            <a:picLocks noChangeAspect="1" noChangeArrowheads="1"/>
          </p:cNvPicPr>
          <p:nvPr/>
        </p:nvPicPr>
        <p:blipFill>
          <a:blip r:embed="rId3" cstate="email"/>
          <a:srcRect/>
          <a:stretch>
            <a:fillRect/>
          </a:stretch>
        </p:blipFill>
        <p:spPr bwMode="auto">
          <a:xfrm>
            <a:off x="0" y="332656"/>
            <a:ext cx="1049338" cy="4230688"/>
          </a:xfrm>
          <a:prstGeom prst="rect">
            <a:avLst/>
          </a:prstGeom>
          <a:noFill/>
          <a:ln w="12700" algn="ctr">
            <a:solidFill>
              <a:schemeClr val="tx1"/>
            </a:solidFill>
            <a:miter lim="800000"/>
            <a:headEnd/>
            <a:tailEnd/>
          </a:ln>
          <a:effectLst>
            <a:outerShdw dist="35921" dir="2700000" algn="ctr" rotWithShape="0">
              <a:srgbClr val="808080"/>
            </a:outerShdw>
          </a:effectLst>
        </p:spPr>
      </p:pic>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685800" y="765404"/>
            <a:ext cx="8458200" cy="661890"/>
          </a:xfrm>
        </p:spPr>
        <p:txBody>
          <a:bodyPr/>
          <a:lstStyle/>
          <a:p>
            <a:pPr algn="ctr" defTabSz="844517"/>
            <a:r>
              <a:rPr lang="it-IT" sz="2400" dirty="0" smtClean="0">
                <a:solidFill>
                  <a:srgbClr val="993300"/>
                </a:solidFill>
              </a:rPr>
              <a:t>CONCETTI BASE</a:t>
            </a:r>
          </a:p>
        </p:txBody>
      </p:sp>
      <p:sp>
        <p:nvSpPr>
          <p:cNvPr id="23555" name="Rectangle 3"/>
          <p:cNvSpPr>
            <a:spLocks noGrp="1" noChangeArrowheads="1"/>
          </p:cNvSpPr>
          <p:nvPr>
            <p:ph type="body" idx="4294967295"/>
          </p:nvPr>
        </p:nvSpPr>
        <p:spPr>
          <a:xfrm>
            <a:off x="1115616" y="1754932"/>
            <a:ext cx="7306072" cy="3240360"/>
          </a:xfrm>
          <a:solidFill>
            <a:srgbClr val="FFFF99"/>
          </a:solidFill>
          <a:ln>
            <a:solidFill>
              <a:schemeClr val="tx2"/>
            </a:solidFill>
          </a:ln>
        </p:spPr>
        <p:txBody>
          <a:bodyPr/>
          <a:lstStyle/>
          <a:p>
            <a:pPr marL="224084" indent="-224084" defTabSz="844517">
              <a:lnSpc>
                <a:spcPct val="140000"/>
              </a:lnSpc>
            </a:pPr>
            <a:r>
              <a:rPr lang="it-IT" b="1" dirty="0" smtClean="0"/>
              <a:t>PERICOLO</a:t>
            </a:r>
          </a:p>
          <a:p>
            <a:pPr marL="224084" indent="-224084" defTabSz="844517">
              <a:lnSpc>
                <a:spcPct val="140000"/>
              </a:lnSpc>
            </a:pPr>
            <a:r>
              <a:rPr lang="it-IT" b="1" dirty="0" smtClean="0"/>
              <a:t>	FATTORE </a:t>
            </a:r>
            <a:r>
              <a:rPr lang="it-IT" b="1" dirty="0" err="1" smtClean="0"/>
              <a:t>DI</a:t>
            </a:r>
            <a:r>
              <a:rPr lang="it-IT" b="1" dirty="0" smtClean="0"/>
              <a:t> RISCHIO</a:t>
            </a:r>
          </a:p>
          <a:p>
            <a:pPr marL="224084" indent="-224084" defTabSz="844517">
              <a:lnSpc>
                <a:spcPct val="140000"/>
              </a:lnSpc>
            </a:pPr>
            <a:r>
              <a:rPr lang="it-IT" b="1" dirty="0" smtClean="0"/>
              <a:t>	 	 RISCHIO</a:t>
            </a:r>
          </a:p>
          <a:p>
            <a:pPr marL="224084" indent="-224084" defTabSz="844517">
              <a:lnSpc>
                <a:spcPct val="140000"/>
              </a:lnSpc>
            </a:pPr>
            <a:r>
              <a:rPr lang="it-IT" b="1" dirty="0" smtClean="0"/>
              <a:t>			 INCIDENTE</a:t>
            </a:r>
          </a:p>
          <a:p>
            <a:pPr marL="224084" indent="-224084" defTabSz="844517">
              <a:lnSpc>
                <a:spcPct val="140000"/>
              </a:lnSpc>
            </a:pPr>
            <a:r>
              <a:rPr lang="it-IT" b="1" dirty="0" smtClean="0"/>
              <a:t>				DANNO</a:t>
            </a:r>
          </a:p>
          <a:p>
            <a:pPr marL="224084" indent="-224084" defTabSz="844517">
              <a:lnSpc>
                <a:spcPct val="140000"/>
              </a:lnSpc>
            </a:pPr>
            <a:r>
              <a:rPr lang="it-IT" b="1" dirty="0" smtClean="0"/>
              <a:t>					LESIONE</a:t>
            </a:r>
            <a:endParaRPr lang="it-IT" b="1" dirty="0"/>
          </a:p>
          <a:p>
            <a:pPr marL="224084" indent="-224084" defTabSz="844517">
              <a:lnSpc>
                <a:spcPct val="140000"/>
              </a:lnSpc>
            </a:pPr>
            <a:r>
              <a:rPr lang="it-IT" b="1" dirty="0" smtClean="0"/>
              <a:t>						INFORTUNIO </a:t>
            </a:r>
          </a:p>
          <a:p>
            <a:pPr marL="3408363" indent="-3408363" defTabSz="844517">
              <a:lnSpc>
                <a:spcPct val="140000"/>
              </a:lnSpc>
            </a:pPr>
            <a:r>
              <a:rPr lang="it-IT" b="1" dirty="0"/>
              <a:t>	</a:t>
            </a:r>
            <a:r>
              <a:rPr lang="it-IT" b="1" dirty="0" smtClean="0"/>
              <a:t>	MALATTIA PROFESSIONALE</a:t>
            </a:r>
          </a:p>
          <a:p>
            <a:pPr marL="224084" indent="-224084" defTabSz="844517">
              <a:lnSpc>
                <a:spcPct val="120000"/>
              </a:lnSpc>
            </a:pPr>
            <a:endParaRPr lang="it-IT" sz="2100" b="1" dirty="0" smtClean="0"/>
          </a:p>
        </p:txBody>
      </p:sp>
      <p:sp>
        <p:nvSpPr>
          <p:cNvPr id="5" name="Segnaposto numero diapositiva 4"/>
          <p:cNvSpPr>
            <a:spLocks noGrp="1"/>
          </p:cNvSpPr>
          <p:nvPr>
            <p:ph type="sldNum" sz="quarter" idx="10"/>
          </p:nvPr>
        </p:nvSpPr>
        <p:spPr/>
        <p:txBody>
          <a:bodyPr/>
          <a:lstStyle/>
          <a:p>
            <a:pPr>
              <a:defRPr/>
            </a:pPr>
            <a:fld id="{7AB7B0BF-AEF1-4BEE-AA3C-8BFB7334B6F4}" type="slidenum">
              <a:rPr lang="it-IT" smtClean="0"/>
              <a:pPr>
                <a:defRPr/>
              </a:pPr>
              <a:t>41</a:t>
            </a:fld>
            <a:r>
              <a:rPr lang="it-IT" smtClean="0"/>
              <a:t> </a:t>
            </a:r>
            <a:endParaRPr lang="it-IT"/>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xfrm>
            <a:off x="1187624" y="548680"/>
            <a:ext cx="7772400" cy="979488"/>
          </a:xfrm>
        </p:spPr>
        <p:txBody>
          <a:bodyPr lIns="50709" tIns="50709" rIns="91281" bIns="50709"/>
          <a:lstStyle/>
          <a:p>
            <a:pPr algn="ctr" eaLnBrk="1" hangingPunct="1"/>
            <a:r>
              <a:rPr lang="it-IT" dirty="0" smtClean="0"/>
              <a:t>Definizioni di base</a:t>
            </a:r>
            <a:br>
              <a:rPr lang="it-IT" dirty="0" smtClean="0"/>
            </a:br>
            <a:r>
              <a:rPr lang="it-IT" dirty="0" smtClean="0"/>
              <a:t>art. 2</a:t>
            </a:r>
          </a:p>
        </p:txBody>
      </p:sp>
      <p:sp>
        <p:nvSpPr>
          <p:cNvPr id="74755" name="Rectangle 3"/>
          <p:cNvSpPr>
            <a:spLocks noGrp="1" noChangeArrowheads="1"/>
          </p:cNvSpPr>
          <p:nvPr>
            <p:ph type="body" idx="4294967295"/>
          </p:nvPr>
        </p:nvSpPr>
        <p:spPr>
          <a:xfrm>
            <a:off x="251520" y="1700808"/>
            <a:ext cx="8892480" cy="4824536"/>
          </a:xfrm>
        </p:spPr>
        <p:txBody>
          <a:bodyPr lIns="50701" tIns="50701" rIns="91267" bIns="50701"/>
          <a:lstStyle/>
          <a:p>
            <a:pPr marL="1337690" lvl="2" indent="-1293316" defTabSz="1034971" eaLnBrk="1" hangingPunct="1">
              <a:buNone/>
              <a:defRPr/>
            </a:pPr>
            <a:r>
              <a:rPr lang="it-IT" sz="1800" b="1" dirty="0" smtClean="0"/>
              <a:t>Pericolo =  “Proprietà o qualità intrinseca di un determinato fattore avente il potenziale di causare danni”</a:t>
            </a:r>
          </a:p>
          <a:p>
            <a:pPr marL="1337690" lvl="2" indent="-1293316" defTabSz="1034971" eaLnBrk="1" hangingPunct="1">
              <a:buNone/>
              <a:defRPr/>
            </a:pPr>
            <a:endParaRPr lang="it-IT" sz="1800" b="1" dirty="0" smtClean="0"/>
          </a:p>
          <a:p>
            <a:pPr marL="1337690" lvl="2" indent="-1293316" defTabSz="1034971" eaLnBrk="1" hangingPunct="1">
              <a:buNone/>
              <a:defRPr/>
            </a:pPr>
            <a:r>
              <a:rPr lang="it-IT" sz="1800" b="1" dirty="0" smtClean="0"/>
              <a:t>Rischio   =  “Probabilità che un pericolo si tramuti in un evento con alterazione delle condizioni  di  salute  dei  lavoratori”</a:t>
            </a:r>
          </a:p>
          <a:p>
            <a:pPr marL="1337690" lvl="2" indent="-1293316" defTabSz="1034971" eaLnBrk="1" hangingPunct="1">
              <a:buNone/>
              <a:defRPr/>
            </a:pPr>
            <a:endParaRPr lang="it-IT" sz="1800" b="1" dirty="0" smtClean="0"/>
          </a:p>
          <a:p>
            <a:pPr marL="1337690" lvl="2" indent="-1293316" defTabSz="1034971" eaLnBrk="1" hangingPunct="1">
              <a:buNone/>
              <a:defRPr/>
            </a:pPr>
            <a:r>
              <a:rPr lang="it-IT" sz="1800" b="1" dirty="0" smtClean="0"/>
              <a:t>Prevenzione = “Il complesso delle disposizioni o misure necessarie anche secondo la particolarità del lavoro, l’esperienza e la tecnica per evitare o diminuire i rischi professionali nel rispetto della salute della popolazione e dell’integrità dell’ambiente esterno”</a:t>
            </a:r>
          </a:p>
          <a:p>
            <a:pPr marL="1337690" lvl="2" indent="-1293316" defTabSz="1034971" eaLnBrk="1" hangingPunct="1">
              <a:buNone/>
              <a:defRPr/>
            </a:pPr>
            <a:endParaRPr lang="it-IT" sz="1800" b="1" dirty="0" smtClean="0"/>
          </a:p>
          <a:p>
            <a:pPr marL="903288" lvl="2" indent="-903288" defTabSz="1034971" eaLnBrk="1" hangingPunct="1">
              <a:buNone/>
              <a:defRPr/>
            </a:pPr>
            <a:r>
              <a:rPr lang="it-IT" sz="1800" b="1" dirty="0" smtClean="0"/>
              <a:t> Salute = “Stato di completo benessere </a:t>
            </a:r>
            <a:r>
              <a:rPr lang="it-IT" sz="1800" b="1" dirty="0" smtClean="0">
                <a:solidFill>
                  <a:srgbClr val="FF0000"/>
                </a:solidFill>
              </a:rPr>
              <a:t>fisico, mentale e sociale</a:t>
            </a:r>
            <a:r>
              <a:rPr lang="it-IT" sz="1800" b="1" dirty="0" smtClean="0"/>
              <a:t>, non consistente solo in un’assenza di malattia o d’infermità”</a:t>
            </a:r>
          </a:p>
          <a:p>
            <a:pPr marL="44378" defTabSz="1034971" eaLnBrk="1" hangingPunct="1">
              <a:defRPr/>
            </a:pPr>
            <a:endParaRPr lang="it-IT" sz="1050" dirty="0" smtClean="0"/>
          </a:p>
          <a:p>
            <a:pPr marL="44378" defTabSz="1034971" eaLnBrk="1" hangingPunct="1">
              <a:defRPr/>
            </a:pPr>
            <a:endParaRPr lang="it-IT" dirty="0" smtClean="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xfrm>
            <a:off x="1187624" y="548680"/>
            <a:ext cx="7772400" cy="979488"/>
          </a:xfrm>
        </p:spPr>
        <p:txBody>
          <a:bodyPr lIns="50709" tIns="50709" rIns="91281" bIns="50709"/>
          <a:lstStyle/>
          <a:p>
            <a:pPr algn="ctr" eaLnBrk="1" hangingPunct="1"/>
            <a:r>
              <a:rPr lang="it-IT" dirty="0" smtClean="0"/>
              <a:t>Altre definizioni di base</a:t>
            </a:r>
            <a:br>
              <a:rPr lang="it-IT" dirty="0" smtClean="0"/>
            </a:br>
            <a:endParaRPr lang="it-IT" dirty="0" smtClean="0"/>
          </a:p>
        </p:txBody>
      </p:sp>
      <p:sp>
        <p:nvSpPr>
          <p:cNvPr id="74755" name="Rectangle 3"/>
          <p:cNvSpPr>
            <a:spLocks noGrp="1" noChangeArrowheads="1"/>
          </p:cNvSpPr>
          <p:nvPr>
            <p:ph type="body" idx="4294967295"/>
          </p:nvPr>
        </p:nvSpPr>
        <p:spPr>
          <a:xfrm>
            <a:off x="323528" y="1700808"/>
            <a:ext cx="8568952" cy="4680520"/>
          </a:xfrm>
        </p:spPr>
        <p:txBody>
          <a:bodyPr lIns="50701" tIns="50701" rIns="91267" bIns="50701"/>
          <a:lstStyle/>
          <a:p>
            <a:pPr marL="44378" lvl="2" indent="-342360" defTabSz="1034971" eaLnBrk="1" hangingPunct="1">
              <a:buNone/>
              <a:defRPr/>
            </a:pPr>
            <a:r>
              <a:rPr lang="it-IT" sz="1800" b="1" dirty="0" smtClean="0"/>
              <a:t>incidente = “accadimento inatteso che produce danno”</a:t>
            </a:r>
          </a:p>
          <a:p>
            <a:pPr marL="44378" lvl="2" indent="-342360" defTabSz="1034971" eaLnBrk="1" hangingPunct="1">
              <a:buNone/>
              <a:defRPr/>
            </a:pPr>
            <a:endParaRPr lang="it-IT" sz="1800" b="1" dirty="0" smtClean="0"/>
          </a:p>
          <a:p>
            <a:pPr marL="44378" lvl="2" indent="-342360" defTabSz="1034971" eaLnBrk="1" hangingPunct="1">
              <a:buNone/>
              <a:defRPr/>
            </a:pPr>
            <a:r>
              <a:rPr lang="it-IT" sz="1800" b="1" dirty="0" smtClean="0"/>
              <a:t>Danno = “Perdita di beni materiali o morali, o perdita di integrità, di funzionalità causata da qualcuno o da qualcosa”</a:t>
            </a:r>
          </a:p>
          <a:p>
            <a:pPr marL="44378" lvl="2" indent="-342360" defTabSz="1034971" eaLnBrk="1" hangingPunct="1">
              <a:buNone/>
              <a:defRPr/>
            </a:pPr>
            <a:endParaRPr lang="it-IT" sz="1800" b="1" dirty="0" smtClean="0"/>
          </a:p>
          <a:p>
            <a:pPr marL="44378" lvl="2" indent="-342360" defTabSz="1034971" eaLnBrk="1" hangingPunct="1">
              <a:buNone/>
              <a:defRPr/>
            </a:pPr>
            <a:r>
              <a:rPr lang="it-IT" sz="1800" b="1" dirty="0" smtClean="0"/>
              <a:t>Lesione = “fenomeno che </a:t>
            </a:r>
            <a:r>
              <a:rPr lang="it-IT" sz="1800" b="1" smtClean="0"/>
              <a:t>provoca una alterazione </a:t>
            </a:r>
            <a:r>
              <a:rPr lang="it-IT" sz="1800" b="1" dirty="0" smtClean="0"/>
              <a:t>di un tessuto/organo”</a:t>
            </a:r>
          </a:p>
          <a:p>
            <a:pPr marL="44378" lvl="2" indent="-342360" defTabSz="1034971" eaLnBrk="1" hangingPunct="1">
              <a:buNone/>
              <a:defRPr/>
            </a:pPr>
            <a:endParaRPr lang="it-IT" sz="1800" b="1" dirty="0" smtClean="0">
              <a:solidFill>
                <a:srgbClr val="FF0000"/>
              </a:solidFill>
            </a:endParaRPr>
          </a:p>
          <a:p>
            <a:pPr marL="44378" lvl="2" indent="-342360" defTabSz="1034971" eaLnBrk="1" hangingPunct="1">
              <a:buNone/>
              <a:defRPr/>
            </a:pPr>
            <a:r>
              <a:rPr lang="it-IT" sz="1800" b="1" dirty="0"/>
              <a:t>infortunio = “sopraggiungere dell’imprevisto sull’impreparato”</a:t>
            </a:r>
          </a:p>
          <a:p>
            <a:pPr marL="44378" lvl="2" indent="-342360" defTabSz="1034971" eaLnBrk="1" hangingPunct="1">
              <a:buNone/>
              <a:defRPr/>
            </a:pPr>
            <a:endParaRPr lang="it-IT" sz="1800" b="1" dirty="0" smtClean="0">
              <a:solidFill>
                <a:srgbClr val="FF0000"/>
              </a:solidFill>
            </a:endParaRPr>
          </a:p>
          <a:p>
            <a:pPr marL="44378" lvl="2" indent="-342360" defTabSz="1034971" eaLnBrk="1" hangingPunct="1">
              <a:buNone/>
              <a:defRPr/>
            </a:pPr>
            <a:r>
              <a:rPr lang="it-IT" sz="1800" b="1" dirty="0" smtClean="0"/>
              <a:t>malattia professionale = “malattia che si manifesta in modo lento, graduale e progressivo, involontario e correlata alla attività lavorativa svolta”</a:t>
            </a:r>
          </a:p>
          <a:p>
            <a:pPr marL="44378" lvl="2" indent="-342360" defTabSz="1034971" eaLnBrk="1" hangingPunct="1">
              <a:buNone/>
              <a:defRPr/>
            </a:pPr>
            <a:endParaRPr lang="it-IT" sz="1800" b="1" dirty="0" smtClean="0"/>
          </a:p>
          <a:p>
            <a:pPr marL="44378" defTabSz="1034971" eaLnBrk="1" hangingPunct="1">
              <a:defRPr/>
            </a:pPr>
            <a:endParaRPr lang="it-IT" sz="1000" dirty="0" smtClean="0"/>
          </a:p>
          <a:p>
            <a:pPr marL="44378" defTabSz="1034971" eaLnBrk="1" hangingPunct="1">
              <a:defRPr/>
            </a:pPr>
            <a:endParaRPr lang="it-IT" dirty="0" smtClean="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827584" y="260648"/>
            <a:ext cx="7772400" cy="979488"/>
          </a:xfrm>
        </p:spPr>
        <p:txBody>
          <a:bodyPr/>
          <a:lstStyle/>
          <a:p>
            <a:pPr algn="ctr" eaLnBrk="1" hangingPunct="1"/>
            <a:r>
              <a:rPr lang="it-IT" dirty="0" smtClean="0"/>
              <a:t>Definizioni di base</a:t>
            </a:r>
            <a:br>
              <a:rPr lang="it-IT" dirty="0" smtClean="0"/>
            </a:br>
            <a:r>
              <a:rPr lang="it-IT" sz="1800" dirty="0" smtClean="0">
                <a:solidFill>
                  <a:srgbClr val="FF0000"/>
                </a:solidFill>
              </a:rPr>
              <a:t>Informazione, Formazione e Addestramento</a:t>
            </a:r>
          </a:p>
        </p:txBody>
      </p:sp>
      <p:sp>
        <p:nvSpPr>
          <p:cNvPr id="51203" name="Rectangle 3"/>
          <p:cNvSpPr>
            <a:spLocks noGrp="1" noChangeArrowheads="1"/>
          </p:cNvSpPr>
          <p:nvPr>
            <p:ph type="body" idx="4294967295"/>
          </p:nvPr>
        </p:nvSpPr>
        <p:spPr>
          <a:xfrm>
            <a:off x="1331641" y="1379538"/>
            <a:ext cx="7560839" cy="4713758"/>
          </a:xfrm>
        </p:spPr>
        <p:txBody>
          <a:bodyPr/>
          <a:lstStyle/>
          <a:p>
            <a:pPr algn="just" eaLnBrk="1" hangingPunct="1"/>
            <a:r>
              <a:rPr lang="it-IT" b="1" dirty="0" smtClean="0"/>
              <a:t>Informazione: complesso delle attività dirette a fornire conoscenze utili all’identificazione, alla riduzione ed alla gestione dei rischi in ambiente di lavoro</a:t>
            </a:r>
          </a:p>
          <a:p>
            <a:pPr algn="just"/>
            <a:r>
              <a:rPr lang="it-IT" b="1" dirty="0" smtClean="0"/>
              <a:t>Formazione: processo educativo attraverso il quale trasferire ai lavoratori ed agli altri soggetti del sistema di prevenzione e protezione aziendale conoscenze e procedure utili alla acquisizione di competenze per lo svolgimento in sicurezza dei rispettivi compiti in azienda e alla identificazione, alla riduzione e alla gestione dei rischi</a:t>
            </a:r>
          </a:p>
          <a:p>
            <a:pPr algn="just" eaLnBrk="1" hangingPunct="1"/>
            <a:r>
              <a:rPr lang="it-IT" b="1" dirty="0" smtClean="0"/>
              <a:t>Addestramento: complesso delle attività diretto all’apprendimento delle modalità di esplicazione della mansione da svolgere, svolto insieme ad una persona esperta e sul luogo di lavoro</a:t>
            </a:r>
          </a:p>
          <a:p>
            <a:pPr eaLnBrk="1" hangingPunct="1"/>
            <a:endParaRPr lang="it-IT" sz="1600" b="1" dirty="0" smtClean="0">
              <a:solidFill>
                <a:srgbClr val="FF6600"/>
              </a:solidFill>
            </a:endParaRPr>
          </a:p>
        </p:txBody>
      </p:sp>
      <p:pic>
        <p:nvPicPr>
          <p:cNvPr id="259076" name="Picture 4" descr="MPj03828150000[1]"/>
          <p:cNvPicPr>
            <a:picLocks noChangeAspect="1" noChangeArrowheads="1"/>
          </p:cNvPicPr>
          <p:nvPr/>
        </p:nvPicPr>
        <p:blipFill>
          <a:blip r:embed="rId3" cstate="email"/>
          <a:srcRect/>
          <a:stretch>
            <a:fillRect/>
          </a:stretch>
        </p:blipFill>
        <p:spPr bwMode="auto">
          <a:xfrm>
            <a:off x="190500" y="1577980"/>
            <a:ext cx="1049338" cy="4230688"/>
          </a:xfrm>
          <a:prstGeom prst="rect">
            <a:avLst/>
          </a:prstGeom>
          <a:noFill/>
          <a:ln w="12700" algn="ctr">
            <a:solidFill>
              <a:schemeClr val="tx1"/>
            </a:solidFill>
            <a:miter lim="800000"/>
            <a:headEnd/>
            <a:tailEnd/>
          </a:ln>
          <a:effectLst>
            <a:outerShdw dist="35921" dir="2700000" algn="ctr" rotWithShape="0">
              <a:srgbClr val="808080"/>
            </a:outerShdw>
          </a:effectLst>
        </p:spPr>
      </p:pic>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xfrm>
            <a:off x="1187624" y="548680"/>
            <a:ext cx="7772400" cy="979488"/>
          </a:xfrm>
        </p:spPr>
        <p:txBody>
          <a:bodyPr lIns="50709" tIns="50709" rIns="91281" bIns="50709"/>
          <a:lstStyle/>
          <a:p>
            <a:pPr algn="ctr" eaLnBrk="1" hangingPunct="1"/>
            <a:r>
              <a:rPr lang="it-IT" dirty="0" smtClean="0"/>
              <a:t>Definizioni di base</a:t>
            </a:r>
            <a:br>
              <a:rPr lang="it-IT" dirty="0" smtClean="0"/>
            </a:br>
            <a:r>
              <a:rPr lang="it-IT" dirty="0" smtClean="0"/>
              <a:t>art. 2</a:t>
            </a:r>
          </a:p>
        </p:txBody>
      </p:sp>
      <p:sp>
        <p:nvSpPr>
          <p:cNvPr id="74755" name="Rectangle 3"/>
          <p:cNvSpPr>
            <a:spLocks noGrp="1" noChangeArrowheads="1"/>
          </p:cNvSpPr>
          <p:nvPr>
            <p:ph type="body" idx="4294967295"/>
          </p:nvPr>
        </p:nvSpPr>
        <p:spPr>
          <a:xfrm>
            <a:off x="251520" y="1700808"/>
            <a:ext cx="8892480" cy="4824536"/>
          </a:xfrm>
        </p:spPr>
        <p:txBody>
          <a:bodyPr lIns="50701" tIns="50701" rIns="91267" bIns="50701"/>
          <a:lstStyle/>
          <a:p>
            <a:pPr marL="1337690" lvl="2" indent="-1293316" defTabSz="1034971" eaLnBrk="1" hangingPunct="1">
              <a:buNone/>
              <a:defRPr/>
            </a:pPr>
            <a:r>
              <a:rPr lang="it-IT" sz="1800" b="1" dirty="0" smtClean="0"/>
              <a:t>Prevenzione = “Il complesso delle disposizioni o misure necessarie anche secondo la particolarità del lavoro, l’esperienza e la tecnica per evitare o diminuire i rischi professionali nel rispetto della salute della popolazione e dell’integrità dell’ambiente esterno”</a:t>
            </a:r>
          </a:p>
          <a:p>
            <a:pPr marL="1337690" lvl="2" indent="-1293316" defTabSz="1034971" eaLnBrk="1" hangingPunct="1">
              <a:buNone/>
              <a:defRPr/>
            </a:pPr>
            <a:endParaRPr lang="it-IT" sz="1800" b="1" dirty="0" smtClean="0"/>
          </a:p>
          <a:p>
            <a:pPr marL="1337690" lvl="2" indent="-1293316" defTabSz="1034971" eaLnBrk="1" hangingPunct="1">
              <a:buNone/>
              <a:defRPr/>
            </a:pPr>
            <a:r>
              <a:rPr lang="it-IT" sz="1800" b="1" dirty="0" smtClean="0"/>
              <a:t>protezione = </a:t>
            </a:r>
            <a:r>
              <a:rPr lang="it-IT" sz="1800" b="1" dirty="0" err="1" smtClean="0"/>
              <a:t>…………………………………</a:t>
            </a:r>
            <a:r>
              <a:rPr lang="it-IT" sz="1800" b="1" dirty="0" smtClean="0"/>
              <a:t> boh!!!</a:t>
            </a:r>
          </a:p>
          <a:p>
            <a:pPr marL="1337690" lvl="2" indent="-1293316" defTabSz="1034971" eaLnBrk="1" hangingPunct="1">
              <a:buNone/>
              <a:defRPr/>
            </a:pPr>
            <a:r>
              <a:rPr lang="it-IT" sz="1800" b="1" dirty="0" smtClean="0"/>
              <a:t>		“insieme delle misure e dei comportamenti adottati per ridurre le conseguenze (danni) generati dal manifestarsi di un pericolo”</a:t>
            </a:r>
          </a:p>
          <a:p>
            <a:pPr marL="1337690" lvl="2" indent="-1293316" defTabSz="1034971" eaLnBrk="1" hangingPunct="1">
              <a:buNone/>
              <a:defRPr/>
            </a:pPr>
            <a:r>
              <a:rPr lang="it-IT" sz="1800" b="1" dirty="0" smtClean="0"/>
              <a:t>	</a:t>
            </a:r>
            <a:r>
              <a:rPr lang="it-IT" sz="1800" b="1" dirty="0" smtClean="0">
                <a:solidFill>
                  <a:srgbClr val="FF0000"/>
                </a:solidFill>
              </a:rPr>
              <a:t>ad </a:t>
            </a:r>
            <a:r>
              <a:rPr lang="it-IT" sz="1800" b="1" dirty="0" err="1" smtClean="0">
                <a:solidFill>
                  <a:srgbClr val="FF0000"/>
                </a:solidFill>
              </a:rPr>
              <a:t>es…………</a:t>
            </a:r>
            <a:r>
              <a:rPr lang="it-IT" sz="1800" b="1" dirty="0" smtClean="0">
                <a:solidFill>
                  <a:srgbClr val="FF0000"/>
                </a:solidFill>
              </a:rPr>
              <a:t>..??</a:t>
            </a:r>
          </a:p>
          <a:p>
            <a:pPr marL="1337690" lvl="2" indent="-1293316" defTabSz="1034971" eaLnBrk="1" hangingPunct="1">
              <a:buNone/>
              <a:defRPr/>
            </a:pPr>
            <a:endParaRPr lang="it-IT" sz="1800" b="1" dirty="0" smtClean="0"/>
          </a:p>
          <a:p>
            <a:pPr marL="903288" lvl="2" indent="-903288" defTabSz="1034971" eaLnBrk="1" hangingPunct="1">
              <a:buNone/>
              <a:defRPr/>
            </a:pPr>
            <a:r>
              <a:rPr lang="it-IT" sz="1800" b="1" dirty="0" smtClean="0"/>
              <a:t> </a:t>
            </a:r>
            <a:endParaRPr lang="it-IT" sz="1050" dirty="0" smtClean="0"/>
          </a:p>
          <a:p>
            <a:pPr marL="44378" defTabSz="1034971" eaLnBrk="1" hangingPunct="1">
              <a:defRPr/>
            </a:pPr>
            <a:endParaRPr lang="it-IT" dirty="0" smtClean="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xfrm>
            <a:off x="827584" y="-489744"/>
            <a:ext cx="7772400" cy="979488"/>
          </a:xfrm>
        </p:spPr>
        <p:txBody>
          <a:bodyPr lIns="50709" tIns="50709" rIns="91281" bIns="50709"/>
          <a:lstStyle/>
          <a:p>
            <a:pPr algn="ctr" eaLnBrk="1" hangingPunct="1"/>
            <a:r>
              <a:rPr lang="it-IT" sz="2800" dirty="0" smtClean="0"/>
              <a:t>ESEMPIO:</a:t>
            </a:r>
          </a:p>
        </p:txBody>
      </p:sp>
      <p:sp>
        <p:nvSpPr>
          <p:cNvPr id="74755" name="Rectangle 3"/>
          <p:cNvSpPr>
            <a:spLocks noGrp="1" noChangeArrowheads="1"/>
          </p:cNvSpPr>
          <p:nvPr>
            <p:ph type="body" idx="4294967295"/>
          </p:nvPr>
        </p:nvSpPr>
        <p:spPr>
          <a:xfrm>
            <a:off x="32370" y="476672"/>
            <a:ext cx="8964488" cy="5832648"/>
          </a:xfrm>
        </p:spPr>
        <p:txBody>
          <a:bodyPr lIns="50701" tIns="50701" rIns="91267" bIns="50701"/>
          <a:lstStyle/>
          <a:p>
            <a:pPr marL="1337690" lvl="2" indent="-1293316" algn="ctr" defTabSz="1034971" eaLnBrk="1" hangingPunct="1">
              <a:buNone/>
              <a:defRPr/>
            </a:pPr>
            <a:r>
              <a:rPr lang="it-IT" sz="1800" b="1" dirty="0" smtClean="0">
                <a:solidFill>
                  <a:srgbClr val="FF0000"/>
                </a:solidFill>
              </a:rPr>
              <a:t>PERICOLO: </a:t>
            </a:r>
          </a:p>
          <a:p>
            <a:pPr marL="1337690" lvl="2" indent="-1293316" algn="ctr" defTabSz="1034971" eaLnBrk="1" hangingPunct="1">
              <a:buNone/>
              <a:defRPr/>
            </a:pPr>
            <a:r>
              <a:rPr lang="it-IT" sz="1800" b="1" dirty="0" smtClean="0"/>
              <a:t>presenza di materiale combustibile</a:t>
            </a:r>
          </a:p>
          <a:p>
            <a:pPr marL="1337690" lvl="2" indent="-1293316" algn="ctr" defTabSz="1034971" eaLnBrk="1" hangingPunct="1">
              <a:buNone/>
              <a:defRPr/>
            </a:pPr>
            <a:r>
              <a:rPr lang="it-IT" sz="1800" b="1" dirty="0" smtClean="0">
                <a:solidFill>
                  <a:srgbClr val="FF0000"/>
                </a:solidFill>
              </a:rPr>
              <a:t>RISCHIO: </a:t>
            </a:r>
          </a:p>
          <a:p>
            <a:pPr marL="1337690" lvl="2" indent="-1293316" algn="ctr" defTabSz="1034971" eaLnBrk="1" hangingPunct="1">
              <a:buNone/>
              <a:defRPr/>
            </a:pPr>
            <a:r>
              <a:rPr lang="it-IT" sz="1800" b="1" dirty="0" smtClean="0"/>
              <a:t>probabilità che si verifichi un incendio</a:t>
            </a:r>
          </a:p>
          <a:p>
            <a:pPr marL="1337690" lvl="2" indent="-1293316" algn="ctr" defTabSz="1034971" eaLnBrk="1" hangingPunct="1">
              <a:buNone/>
              <a:defRPr/>
            </a:pPr>
            <a:r>
              <a:rPr lang="it-IT" sz="1800" b="1" dirty="0" smtClean="0">
                <a:solidFill>
                  <a:srgbClr val="FF0000"/>
                </a:solidFill>
              </a:rPr>
              <a:t>INCIDENTE: </a:t>
            </a:r>
          </a:p>
          <a:p>
            <a:pPr marL="1337690" lvl="2" indent="-1293316" algn="ctr" defTabSz="1034971" eaLnBrk="1" hangingPunct="1">
              <a:buNone/>
              <a:defRPr/>
            </a:pPr>
            <a:r>
              <a:rPr lang="it-IT" sz="1800" b="1" dirty="0" smtClean="0"/>
              <a:t>incendio</a:t>
            </a:r>
          </a:p>
          <a:p>
            <a:pPr marL="1337690" lvl="2" indent="-1293316" algn="ctr" defTabSz="1034971" eaLnBrk="1" hangingPunct="1">
              <a:buNone/>
              <a:defRPr/>
            </a:pPr>
            <a:r>
              <a:rPr lang="it-IT" sz="1800" b="1" dirty="0" smtClean="0">
                <a:solidFill>
                  <a:srgbClr val="FF0000"/>
                </a:solidFill>
              </a:rPr>
              <a:t>INFORTUNIO</a:t>
            </a:r>
            <a:r>
              <a:rPr lang="it-IT" sz="1800" b="1" dirty="0" smtClean="0"/>
              <a:t>:</a:t>
            </a:r>
          </a:p>
          <a:p>
            <a:pPr marL="1337690" lvl="2" indent="-1293316" algn="ctr" defTabSz="1034971" eaLnBrk="1" hangingPunct="1">
              <a:buNone/>
              <a:defRPr/>
            </a:pPr>
            <a:r>
              <a:rPr lang="it-IT" sz="1800" b="1" dirty="0" smtClean="0"/>
              <a:t>Ustione</a:t>
            </a:r>
          </a:p>
          <a:p>
            <a:pPr marL="1337690" lvl="2" indent="-1293316" algn="ctr" defTabSz="1034971" eaLnBrk="1" hangingPunct="1">
              <a:buNone/>
              <a:defRPr/>
            </a:pPr>
            <a:r>
              <a:rPr lang="it-IT" sz="1800" b="1" dirty="0" smtClean="0">
                <a:solidFill>
                  <a:srgbClr val="FF0000"/>
                </a:solidFill>
              </a:rPr>
              <a:t>LESIONE</a:t>
            </a:r>
            <a:r>
              <a:rPr lang="it-IT" sz="1800" b="1" dirty="0" smtClean="0"/>
              <a:t>:</a:t>
            </a:r>
            <a:endParaRPr lang="it-IT" sz="1800" b="1" dirty="0"/>
          </a:p>
          <a:p>
            <a:pPr marL="1337690" lvl="2" indent="-1293316" algn="ctr" defTabSz="1034971" eaLnBrk="1" hangingPunct="1">
              <a:buNone/>
              <a:defRPr/>
            </a:pPr>
            <a:r>
              <a:rPr lang="it-IT" sz="1800" b="1" dirty="0" smtClean="0"/>
              <a:t>cicatrice</a:t>
            </a:r>
            <a:endParaRPr lang="it-IT" sz="1800" b="1" dirty="0"/>
          </a:p>
          <a:p>
            <a:pPr marL="1337690" lvl="2" indent="-1293316" algn="ctr" defTabSz="1034971" eaLnBrk="1" hangingPunct="1">
              <a:buNone/>
              <a:defRPr/>
            </a:pPr>
            <a:r>
              <a:rPr lang="it-IT" sz="1800" b="1" dirty="0" smtClean="0">
                <a:solidFill>
                  <a:srgbClr val="FF0000"/>
                </a:solidFill>
              </a:rPr>
              <a:t>DANNO: </a:t>
            </a:r>
          </a:p>
          <a:p>
            <a:pPr marL="1337690" lvl="2" indent="-1293316" algn="ctr" defTabSz="1034971" eaLnBrk="1" hangingPunct="1">
              <a:buNone/>
              <a:defRPr/>
            </a:pPr>
            <a:r>
              <a:rPr lang="it-IT" sz="1800" b="1" dirty="0" smtClean="0"/>
              <a:t>Perdita sensibilità (</a:t>
            </a:r>
            <a:r>
              <a:rPr lang="it-IT" sz="1800" b="1" dirty="0" err="1" smtClean="0"/>
              <a:t>arti,morte</a:t>
            </a:r>
            <a:r>
              <a:rPr lang="it-IT" sz="1800" b="1" dirty="0" smtClean="0"/>
              <a:t>), edificio,…</a:t>
            </a:r>
          </a:p>
          <a:p>
            <a:pPr marL="1337690" lvl="2" indent="-1293316" algn="ctr" defTabSz="1034971" eaLnBrk="1" hangingPunct="1">
              <a:buNone/>
              <a:defRPr/>
            </a:pPr>
            <a:r>
              <a:rPr lang="it-IT" sz="1800" b="1" dirty="0" smtClean="0">
                <a:solidFill>
                  <a:srgbClr val="FF0000"/>
                </a:solidFill>
              </a:rPr>
              <a:t>PREVENZIONE:</a:t>
            </a:r>
          </a:p>
          <a:p>
            <a:pPr marL="1337690" lvl="2" indent="-1293316" algn="ctr" defTabSz="1034971" eaLnBrk="1" hangingPunct="1">
              <a:buNone/>
              <a:defRPr/>
            </a:pPr>
            <a:r>
              <a:rPr lang="it-IT" sz="1800" b="1" dirty="0" smtClean="0"/>
              <a:t> eliminare materiale combustibile</a:t>
            </a:r>
          </a:p>
          <a:p>
            <a:pPr marL="1337690" lvl="2" indent="-1293316" algn="ctr" defTabSz="1034971" eaLnBrk="1" hangingPunct="1">
              <a:buNone/>
              <a:defRPr/>
            </a:pPr>
            <a:r>
              <a:rPr lang="it-IT" sz="1800" b="1" dirty="0" smtClean="0">
                <a:solidFill>
                  <a:srgbClr val="FF0000"/>
                </a:solidFill>
              </a:rPr>
              <a:t>PROTEZIONE:</a:t>
            </a:r>
          </a:p>
          <a:p>
            <a:pPr marL="1337690" lvl="2" indent="-1293316" algn="ctr" defTabSz="1034971" eaLnBrk="1" hangingPunct="1">
              <a:buNone/>
              <a:defRPr/>
            </a:pPr>
            <a:r>
              <a:rPr lang="it-IT" sz="1800" b="1" dirty="0" smtClean="0"/>
              <a:t> piano di emergenza, intervento squadre di emergenza interne/esterne</a:t>
            </a:r>
          </a:p>
          <a:p>
            <a:pPr marL="903288" lvl="2" indent="-903288" defTabSz="1034971" eaLnBrk="1" hangingPunct="1">
              <a:buNone/>
              <a:defRPr/>
            </a:pPr>
            <a:r>
              <a:rPr lang="it-IT" sz="1800" b="1" dirty="0" smtClean="0"/>
              <a:t> </a:t>
            </a:r>
            <a:endParaRPr lang="it-IT" sz="1050" dirty="0" smtClean="0"/>
          </a:p>
          <a:p>
            <a:pPr marL="44378" defTabSz="1034971" eaLnBrk="1" hangingPunct="1">
              <a:defRPr/>
            </a:pPr>
            <a:endParaRPr lang="it-IT" dirty="0" smtClean="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685800" y="765406"/>
            <a:ext cx="8458200" cy="661890"/>
          </a:xfrm>
        </p:spPr>
        <p:txBody>
          <a:bodyPr/>
          <a:lstStyle/>
          <a:p>
            <a:pPr algn="ctr" defTabSz="844366"/>
            <a:r>
              <a:rPr lang="it-IT" sz="2800" dirty="0" smtClean="0">
                <a:solidFill>
                  <a:srgbClr val="993300"/>
                </a:solidFill>
              </a:rPr>
              <a:t>VALUTAZIONE DEI RISCHI</a:t>
            </a:r>
          </a:p>
        </p:txBody>
      </p:sp>
      <p:sp>
        <p:nvSpPr>
          <p:cNvPr id="22531" name="Rectangle 3"/>
          <p:cNvSpPr>
            <a:spLocks noGrp="1" noChangeArrowheads="1"/>
          </p:cNvSpPr>
          <p:nvPr>
            <p:ph type="body" idx="4294967295"/>
          </p:nvPr>
        </p:nvSpPr>
        <p:spPr>
          <a:xfrm>
            <a:off x="899592" y="1844824"/>
            <a:ext cx="7560840" cy="3888431"/>
          </a:xfrm>
        </p:spPr>
        <p:txBody>
          <a:bodyPr/>
          <a:lstStyle/>
          <a:p>
            <a:pPr marL="224044" indent="-224044" defTabSz="844366"/>
            <a:r>
              <a:rPr lang="it-IT" b="1" dirty="0" smtClean="0"/>
              <a:t> </a:t>
            </a:r>
            <a:r>
              <a:rPr lang="it-IT" sz="2100" b="1" dirty="0" smtClean="0"/>
              <a:t>CHI LA DEVE FARE?</a:t>
            </a:r>
            <a:endParaRPr lang="it-IT" sz="2100" b="1" i="1" dirty="0" smtClean="0"/>
          </a:p>
          <a:p>
            <a:pPr marL="224044" indent="-224044" defTabSz="844366">
              <a:lnSpc>
                <a:spcPct val="120000"/>
              </a:lnSpc>
            </a:pPr>
            <a:r>
              <a:rPr lang="it-IT" sz="2000" b="1" dirty="0" smtClean="0"/>
              <a:t>datore di lavoro 	</a:t>
            </a:r>
            <a:r>
              <a:rPr lang="it-IT" sz="1600" b="1" dirty="0" smtClean="0">
                <a:solidFill>
                  <a:srgbClr val="CC0000"/>
                </a:solidFill>
              </a:rPr>
              <a:t>(con la collaborazione dell’RSPP e del </a:t>
            </a:r>
            <a:r>
              <a:rPr lang="it-IT" sz="1600" b="1" dirty="0" err="1" smtClean="0">
                <a:solidFill>
                  <a:srgbClr val="CC0000"/>
                </a:solidFill>
              </a:rPr>
              <a:t>MC</a:t>
            </a:r>
            <a:r>
              <a:rPr lang="it-IT" sz="1600" b="1" dirty="0" smtClean="0">
                <a:solidFill>
                  <a:srgbClr val="CC0000"/>
                </a:solidFill>
              </a:rPr>
              <a:t>)</a:t>
            </a:r>
          </a:p>
          <a:p>
            <a:pPr marL="224044" indent="-224044" defTabSz="844366">
              <a:lnSpc>
                <a:spcPct val="120000"/>
              </a:lnSpc>
            </a:pPr>
            <a:endParaRPr lang="it-IT" sz="2000" b="1" dirty="0" smtClean="0"/>
          </a:p>
          <a:p>
            <a:pPr marL="224044" indent="-224044" defTabSz="844366">
              <a:lnSpc>
                <a:spcPct val="120000"/>
              </a:lnSpc>
            </a:pPr>
            <a:r>
              <a:rPr lang="it-IT" sz="2000" b="1" dirty="0" smtClean="0"/>
              <a:t>MA ANCHE:</a:t>
            </a:r>
          </a:p>
          <a:p>
            <a:pPr marL="224044" indent="-224044" defTabSz="844366">
              <a:lnSpc>
                <a:spcPct val="120000"/>
              </a:lnSpc>
              <a:buFont typeface="Arial" pitchFamily="34" charset="0"/>
              <a:buChar char="•"/>
            </a:pPr>
            <a:r>
              <a:rPr lang="it-IT" sz="2000" b="1" dirty="0" smtClean="0"/>
              <a:t>preposto		</a:t>
            </a:r>
            <a:r>
              <a:rPr lang="it-IT" sz="1600" b="1" dirty="0" smtClean="0"/>
              <a:t> </a:t>
            </a:r>
            <a:r>
              <a:rPr lang="it-IT" sz="1600" b="1" dirty="0" smtClean="0">
                <a:solidFill>
                  <a:srgbClr val="CC0000"/>
                </a:solidFill>
              </a:rPr>
              <a:t>(per quanto di competenza)</a:t>
            </a:r>
          </a:p>
          <a:p>
            <a:pPr marL="224044" indent="-224044" defTabSz="844366">
              <a:lnSpc>
                <a:spcPct val="120000"/>
              </a:lnSpc>
              <a:buFont typeface="Arial" pitchFamily="34" charset="0"/>
              <a:buChar char="•"/>
            </a:pPr>
            <a:r>
              <a:rPr lang="it-IT" sz="2000" b="1" dirty="0" smtClean="0"/>
              <a:t>tutti i lavoratori	</a:t>
            </a:r>
            <a:r>
              <a:rPr lang="it-IT" sz="1600" b="1" dirty="0" smtClean="0">
                <a:solidFill>
                  <a:srgbClr val="CC0000"/>
                </a:solidFill>
              </a:rPr>
              <a:t>(per quanto di competenza)</a:t>
            </a:r>
          </a:p>
          <a:p>
            <a:pPr marL="224044" indent="-224044" algn="ctr" defTabSz="844366">
              <a:lnSpc>
                <a:spcPct val="120000"/>
              </a:lnSpc>
            </a:pPr>
            <a:r>
              <a:rPr lang="it-IT" sz="2400" b="1" dirty="0" smtClean="0"/>
              <a:t>Come si fa ?</a:t>
            </a:r>
          </a:p>
          <a:p>
            <a:pPr marL="224044" indent="-224044" defTabSz="844366">
              <a:lnSpc>
                <a:spcPct val="120000"/>
              </a:lnSpc>
            </a:pPr>
            <a:endParaRPr lang="it-IT" sz="2100" b="1" dirty="0" smtClean="0"/>
          </a:p>
          <a:p>
            <a:pPr marL="224044" indent="-224044" defTabSz="844366"/>
            <a:endParaRPr lang="it-IT" sz="2100" b="1" i="1" dirty="0" smtClean="0">
              <a:solidFill>
                <a:schemeClr val="accent1"/>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idx="1"/>
          </p:nvPr>
        </p:nvSpPr>
        <p:spPr>
          <a:xfrm>
            <a:off x="1547664" y="519025"/>
            <a:ext cx="5688632" cy="893751"/>
          </a:xfrm>
        </p:spPr>
        <p:txBody>
          <a:bodyPr>
            <a:noAutofit/>
          </a:bodyPr>
          <a:lstStyle/>
          <a:p>
            <a:pPr marL="0" indent="0" algn="ctr">
              <a:buFontTx/>
              <a:buNone/>
            </a:pPr>
            <a:r>
              <a:rPr lang="it-IT" sz="2100" b="1" dirty="0" smtClean="0"/>
              <a:t>PRINCIPALI PROCEDIMENTI PER LA VALUTAZIONE DEI RISCHI   </a:t>
            </a:r>
          </a:p>
        </p:txBody>
      </p:sp>
      <p:sp>
        <p:nvSpPr>
          <p:cNvPr id="27651" name="Rectangle 3"/>
          <p:cNvSpPr>
            <a:spLocks noChangeArrowheads="1"/>
          </p:cNvSpPr>
          <p:nvPr/>
        </p:nvSpPr>
        <p:spPr bwMode="auto">
          <a:xfrm>
            <a:off x="899592" y="1916832"/>
            <a:ext cx="5802086" cy="773899"/>
          </a:xfrm>
          <a:prstGeom prst="rect">
            <a:avLst/>
          </a:prstGeom>
          <a:solidFill>
            <a:srgbClr val="CCFFCC"/>
          </a:solidFill>
          <a:ln w="76200" cmpd="tri">
            <a:solidFill>
              <a:srgbClr val="FF00FF"/>
            </a:solidFill>
            <a:miter lim="800000"/>
            <a:headEnd/>
            <a:tailEnd/>
          </a:ln>
        </p:spPr>
        <p:txBody>
          <a:bodyPr lIns="80610" tIns="40307" rIns="80610" bIns="40307">
            <a:spAutoFit/>
          </a:bodyPr>
          <a:lstStyle/>
          <a:p>
            <a:pPr marL="474439" lvl="3" algn="ctr">
              <a:lnSpc>
                <a:spcPct val="125000"/>
              </a:lnSpc>
              <a:spcBef>
                <a:spcPct val="120000"/>
              </a:spcBef>
            </a:pPr>
            <a:r>
              <a:rPr lang="it-IT" sz="1800" b="1" dirty="0">
                <a:solidFill>
                  <a:srgbClr val="CC0000"/>
                </a:solidFill>
              </a:rPr>
              <a:t>CONFRONTO FRA LE PRESCRIZIONI NORMATIVE E LO STATO </a:t>
            </a:r>
            <a:r>
              <a:rPr lang="it-IT" sz="1800" b="1" dirty="0" err="1">
                <a:solidFill>
                  <a:srgbClr val="CC0000"/>
                </a:solidFill>
              </a:rPr>
              <a:t>DI</a:t>
            </a:r>
            <a:r>
              <a:rPr lang="it-IT" sz="1800" b="1" dirty="0">
                <a:solidFill>
                  <a:srgbClr val="CC0000"/>
                </a:solidFill>
              </a:rPr>
              <a:t> FATTO</a:t>
            </a:r>
          </a:p>
        </p:txBody>
      </p:sp>
      <p:sp>
        <p:nvSpPr>
          <p:cNvPr id="27652" name="Rectangle 4"/>
          <p:cNvSpPr>
            <a:spLocks noChangeArrowheads="1"/>
          </p:cNvSpPr>
          <p:nvPr/>
        </p:nvSpPr>
        <p:spPr bwMode="auto">
          <a:xfrm>
            <a:off x="2627784" y="3645024"/>
            <a:ext cx="5688632" cy="942471"/>
          </a:xfrm>
          <a:prstGeom prst="rect">
            <a:avLst/>
          </a:prstGeom>
          <a:solidFill>
            <a:srgbClr val="FFFF00"/>
          </a:solidFill>
          <a:ln w="76200" cmpd="tri">
            <a:solidFill>
              <a:srgbClr val="FF0000"/>
            </a:solidFill>
            <a:miter lim="800000"/>
            <a:headEnd/>
            <a:tailEnd/>
          </a:ln>
        </p:spPr>
        <p:txBody>
          <a:bodyPr wrap="square" lIns="80610" tIns="40307" rIns="80610" bIns="40307">
            <a:spAutoFit/>
          </a:bodyPr>
          <a:lstStyle/>
          <a:p>
            <a:pPr algn="ctr">
              <a:lnSpc>
                <a:spcPct val="150000"/>
              </a:lnSpc>
              <a:spcBef>
                <a:spcPts val="1200"/>
              </a:spcBef>
              <a:spcAft>
                <a:spcPct val="25000"/>
              </a:spcAft>
              <a:buClr>
                <a:schemeClr val="accent1"/>
              </a:buClr>
              <a:buSzPct val="135000"/>
            </a:pPr>
            <a:r>
              <a:rPr lang="it-IT" sz="2000" b="1" dirty="0"/>
              <a:t>INDIVIDUARE  LA  </a:t>
            </a:r>
            <a:r>
              <a:rPr lang="it-IT" sz="2000" b="1" dirty="0">
                <a:solidFill>
                  <a:srgbClr val="CC0000"/>
                </a:solidFill>
              </a:rPr>
              <a:t>PROBABILITA’</a:t>
            </a:r>
            <a:r>
              <a:rPr lang="it-IT" sz="2000" b="1" dirty="0"/>
              <a:t>  E LA </a:t>
            </a:r>
            <a:r>
              <a:rPr lang="it-IT" sz="2000" b="1" dirty="0">
                <a:solidFill>
                  <a:srgbClr val="CC0000"/>
                </a:solidFill>
              </a:rPr>
              <a:t>GRAVITA’</a:t>
            </a:r>
            <a:r>
              <a:rPr lang="it-IT" sz="2000" b="1" dirty="0"/>
              <a:t> DELLE CONSEGUENZE</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262618" y="1207148"/>
            <a:ext cx="8686800" cy="4682703"/>
          </a:xfrm>
          <a:prstGeom prst="rect">
            <a:avLst/>
          </a:prstGeom>
          <a:noFill/>
          <a:ln w="9525">
            <a:noFill/>
            <a:miter lim="800000"/>
            <a:headEnd/>
            <a:tailEnd/>
          </a:ln>
        </p:spPr>
        <p:txBody>
          <a:bodyPr lIns="80655" tIns="40328" rIns="80655" bIns="40328">
            <a:spAutoFit/>
          </a:bodyPr>
          <a:lstStyle/>
          <a:p>
            <a:pPr algn="ctr" defTabSz="218502"/>
            <a:r>
              <a:rPr lang="it-IT" b="1" dirty="0">
                <a:solidFill>
                  <a:schemeClr val="hlink"/>
                </a:solidFill>
                <a:cs typeface="Arial" charset="0"/>
              </a:rPr>
              <a:t>VALUTAZIONE   (MISURA)    DEL RISCHIO</a:t>
            </a:r>
          </a:p>
          <a:p>
            <a:pPr algn="ctr" defTabSz="218502"/>
            <a:endParaRPr lang="it-IT" sz="1700" b="1" dirty="0">
              <a:solidFill>
                <a:schemeClr val="hlink"/>
              </a:solidFill>
              <a:cs typeface="Times New Roman" pitchFamily="18" charset="0"/>
            </a:endParaRPr>
          </a:p>
          <a:p>
            <a:pPr defTabSz="218502"/>
            <a:r>
              <a:rPr lang="it-IT" sz="1700" b="1" dirty="0">
                <a:solidFill>
                  <a:schemeClr val="hlink"/>
                </a:solidFill>
                <a:cs typeface="Arial" charset="0"/>
              </a:rPr>
              <a:t>1. stabilire la “</a:t>
            </a:r>
            <a:r>
              <a:rPr lang="it-IT" b="1" dirty="0">
                <a:solidFill>
                  <a:srgbClr val="993300"/>
                </a:solidFill>
                <a:cs typeface="Arial" charset="0"/>
              </a:rPr>
              <a:t>PROBABILITÀ</a:t>
            </a:r>
            <a:r>
              <a:rPr lang="it-IT" sz="1700" b="1" dirty="0">
                <a:solidFill>
                  <a:schemeClr val="hlink"/>
                </a:solidFill>
                <a:cs typeface="Arial" charset="0"/>
              </a:rPr>
              <a:t>”   </a:t>
            </a:r>
            <a:r>
              <a:rPr lang="it-IT" sz="3500" b="1" dirty="0">
                <a:solidFill>
                  <a:schemeClr val="hlink"/>
                </a:solidFill>
                <a:cs typeface="Arial" charset="0"/>
              </a:rPr>
              <a:t>(</a:t>
            </a:r>
            <a:r>
              <a:rPr lang="it-IT" sz="3200" b="1" dirty="0">
                <a:solidFill>
                  <a:schemeClr val="hlink"/>
                </a:solidFill>
                <a:cs typeface="Arial" charset="0"/>
              </a:rPr>
              <a:t>P</a:t>
            </a:r>
            <a:r>
              <a:rPr lang="it-IT" sz="3500" b="1" dirty="0">
                <a:solidFill>
                  <a:schemeClr val="hlink"/>
                </a:solidFill>
                <a:cs typeface="Arial" charset="0"/>
              </a:rPr>
              <a:t>)</a:t>
            </a:r>
            <a:endParaRPr lang="it-IT" sz="3500" b="1" dirty="0">
              <a:solidFill>
                <a:schemeClr val="hlink"/>
              </a:solidFill>
              <a:cs typeface="Times New Roman" pitchFamily="18" charset="0"/>
            </a:endParaRPr>
          </a:p>
          <a:p>
            <a:pPr defTabSz="218502"/>
            <a:r>
              <a:rPr lang="it-IT" sz="1700" b="1" dirty="0">
                <a:solidFill>
                  <a:schemeClr val="hlink"/>
                </a:solidFill>
                <a:cs typeface="Arial" charset="0"/>
              </a:rPr>
              <a:t>2.  definire la “</a:t>
            </a:r>
            <a:r>
              <a:rPr lang="it-IT" b="1" dirty="0">
                <a:solidFill>
                  <a:srgbClr val="993300"/>
                </a:solidFill>
                <a:cs typeface="Arial" charset="0"/>
              </a:rPr>
              <a:t>GRAVITÀ</a:t>
            </a:r>
            <a:r>
              <a:rPr lang="it-IT" sz="1700" b="1" dirty="0">
                <a:solidFill>
                  <a:schemeClr val="hlink"/>
                </a:solidFill>
                <a:cs typeface="Arial" charset="0"/>
              </a:rPr>
              <a:t>”   </a:t>
            </a:r>
            <a:r>
              <a:rPr lang="it-IT" sz="3500" b="1" dirty="0">
                <a:solidFill>
                  <a:schemeClr val="hlink"/>
                </a:solidFill>
                <a:cs typeface="Arial" charset="0"/>
              </a:rPr>
              <a:t>(</a:t>
            </a:r>
            <a:r>
              <a:rPr lang="it-IT" sz="3200" b="1" dirty="0">
                <a:solidFill>
                  <a:schemeClr val="hlink"/>
                </a:solidFill>
                <a:cs typeface="Arial" charset="0"/>
              </a:rPr>
              <a:t>G</a:t>
            </a:r>
            <a:r>
              <a:rPr lang="it-IT" sz="3500" b="1" dirty="0">
                <a:solidFill>
                  <a:schemeClr val="hlink"/>
                </a:solidFill>
                <a:cs typeface="Arial" charset="0"/>
              </a:rPr>
              <a:t>)</a:t>
            </a:r>
            <a:r>
              <a:rPr lang="it-IT" sz="1700" b="1" dirty="0">
                <a:solidFill>
                  <a:schemeClr val="hlink"/>
                </a:solidFill>
                <a:cs typeface="Arial" charset="0"/>
              </a:rPr>
              <a:t> </a:t>
            </a:r>
          </a:p>
          <a:p>
            <a:pPr defTabSz="218502"/>
            <a:endParaRPr lang="it-IT" sz="1700" b="1" dirty="0">
              <a:solidFill>
                <a:schemeClr val="hlink"/>
              </a:solidFill>
              <a:cs typeface="Arial" charset="0"/>
            </a:endParaRPr>
          </a:p>
          <a:p>
            <a:pPr defTabSz="218502"/>
            <a:r>
              <a:rPr lang="it-IT" sz="1700" b="1" dirty="0">
                <a:solidFill>
                  <a:schemeClr val="hlink"/>
                </a:solidFill>
                <a:cs typeface="Arial" charset="0"/>
              </a:rPr>
              <a:t>3.  valutare l’efficacia della 	 “</a:t>
            </a:r>
            <a:r>
              <a:rPr lang="it-IT" sz="1800" b="1" dirty="0">
                <a:solidFill>
                  <a:srgbClr val="993300"/>
                </a:solidFill>
                <a:cs typeface="Arial" charset="0"/>
              </a:rPr>
              <a:t>FORMAZIONE, INFORMAZIONE,    ADDESTRAMENTO</a:t>
            </a:r>
            <a:r>
              <a:rPr lang="it-IT" sz="1700" b="1" dirty="0">
                <a:solidFill>
                  <a:schemeClr val="hlink"/>
                </a:solidFill>
                <a:cs typeface="Arial" charset="0"/>
              </a:rPr>
              <a:t>”  </a:t>
            </a:r>
            <a:r>
              <a:rPr lang="it-IT" sz="3500" b="1" dirty="0">
                <a:solidFill>
                  <a:schemeClr val="hlink"/>
                </a:solidFill>
                <a:cs typeface="Arial" charset="0"/>
              </a:rPr>
              <a:t>(</a:t>
            </a:r>
            <a:r>
              <a:rPr lang="it-IT" sz="3200" b="1" dirty="0" err="1">
                <a:solidFill>
                  <a:schemeClr val="hlink"/>
                </a:solidFill>
                <a:cs typeface="Arial" charset="0"/>
              </a:rPr>
              <a:t>Ki</a:t>
            </a:r>
            <a:r>
              <a:rPr lang="it-IT" sz="3500" b="1" dirty="0">
                <a:solidFill>
                  <a:schemeClr val="hlink"/>
                </a:solidFill>
                <a:cs typeface="Arial" charset="0"/>
              </a:rPr>
              <a:t>)</a:t>
            </a:r>
            <a:r>
              <a:rPr lang="it-IT" sz="1700" b="1" dirty="0">
                <a:solidFill>
                  <a:schemeClr val="hlink"/>
                </a:solidFill>
                <a:cs typeface="Arial" charset="0"/>
              </a:rPr>
              <a:t> </a:t>
            </a:r>
          </a:p>
          <a:p>
            <a:pPr defTabSz="218502"/>
            <a:endParaRPr lang="it-IT" sz="1700" b="1" dirty="0">
              <a:solidFill>
                <a:schemeClr val="hlink"/>
              </a:solidFill>
              <a:cs typeface="Arial" charset="0"/>
            </a:endParaRPr>
          </a:p>
          <a:p>
            <a:pPr defTabSz="218502"/>
            <a:endParaRPr lang="it-IT" sz="1700" b="1" dirty="0">
              <a:solidFill>
                <a:schemeClr val="hlink"/>
              </a:solidFill>
              <a:cs typeface="Arial" charset="0"/>
            </a:endParaRPr>
          </a:p>
          <a:p>
            <a:pPr algn="ctr" defTabSz="218502"/>
            <a:r>
              <a:rPr lang="en-GB" sz="3500" b="1" dirty="0">
                <a:solidFill>
                  <a:schemeClr val="hlink"/>
                </a:solidFill>
                <a:cs typeface="Arial" charset="0"/>
              </a:rPr>
              <a:t>V   =   (P x  G)/</a:t>
            </a:r>
            <a:r>
              <a:rPr lang="en-GB" sz="3500" b="1" dirty="0" err="1">
                <a:solidFill>
                  <a:schemeClr val="hlink"/>
                </a:solidFill>
                <a:cs typeface="Arial" charset="0"/>
              </a:rPr>
              <a:t>Ki</a:t>
            </a:r>
            <a:endParaRPr lang="en-GB" sz="3500" b="1" dirty="0">
              <a:solidFill>
                <a:schemeClr val="hlink"/>
              </a:solidFill>
              <a:cs typeface="Arial" charset="0"/>
            </a:endParaRPr>
          </a:p>
          <a:p>
            <a:pPr algn="ctr" defTabSz="218502"/>
            <a:endParaRPr lang="en-GB" sz="3500" b="1" dirty="0">
              <a:solidFill>
                <a:schemeClr val="hlink"/>
              </a:solidFill>
              <a:cs typeface="Arial" charset="0"/>
            </a:endParaRPr>
          </a:p>
          <a:p>
            <a:pPr defTabSz="218502"/>
            <a:endParaRPr lang="it-IT" sz="1700" b="1" dirty="0">
              <a:solidFill>
                <a:srgbClr val="FF3300"/>
              </a:solidFill>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0" y="332656"/>
            <a:ext cx="9144000" cy="1368152"/>
          </a:xfrm>
        </p:spPr>
        <p:txBody>
          <a:bodyPr/>
          <a:lstStyle/>
          <a:p>
            <a:pPr algn="ctr" defTabSz="843241">
              <a:lnSpc>
                <a:spcPct val="130000"/>
              </a:lnSpc>
              <a:spcBef>
                <a:spcPct val="145000"/>
              </a:spcBef>
              <a:spcAft>
                <a:spcPct val="100000"/>
              </a:spcAft>
            </a:pPr>
            <a:r>
              <a:rPr lang="it-IT" sz="1600" dirty="0" smtClean="0"/>
              <a:t>Conferenza Permanente Rapporti Stato, Regioni e Province Autonome</a:t>
            </a:r>
            <a:br>
              <a:rPr lang="it-IT" sz="1600" dirty="0" smtClean="0"/>
            </a:br>
            <a:r>
              <a:rPr lang="it-IT" sz="1600" dirty="0" smtClean="0"/>
              <a:t>accordo del 21-12 2011</a:t>
            </a:r>
            <a:r>
              <a:rPr lang="it-IT" sz="2600" dirty="0" smtClean="0">
                <a:solidFill>
                  <a:srgbClr val="FF0000"/>
                </a:solidFill>
                <a:latin typeface="Verdana" pitchFamily="34" charset="0"/>
              </a:rPr>
              <a:t/>
            </a:r>
            <a:br>
              <a:rPr lang="it-IT" sz="2600" dirty="0" smtClean="0">
                <a:solidFill>
                  <a:srgbClr val="FF0000"/>
                </a:solidFill>
                <a:latin typeface="Verdana" pitchFamily="34" charset="0"/>
              </a:rPr>
            </a:br>
            <a:r>
              <a:rPr lang="it-IT" sz="2000" dirty="0" smtClean="0">
                <a:solidFill>
                  <a:srgbClr val="FF0000"/>
                </a:solidFill>
              </a:rPr>
              <a:t>Formazione Specifica</a:t>
            </a:r>
            <a:r>
              <a:rPr lang="it-IT" sz="1600" dirty="0" smtClean="0"/>
              <a:t/>
            </a:r>
            <a:br>
              <a:rPr lang="it-IT" sz="1600" dirty="0" smtClean="0"/>
            </a:br>
            <a:r>
              <a:rPr lang="it-IT" sz="1400" dirty="0" smtClean="0"/>
              <a:t>Riferimento: lettera b) del comma 1 e comma 3 dell'articolo 37 del </a:t>
            </a:r>
            <a:r>
              <a:rPr lang="it-IT" sz="1400" dirty="0" err="1" smtClean="0"/>
              <a:t>D.Lgs.</a:t>
            </a:r>
            <a:r>
              <a:rPr lang="it-IT" sz="1400" dirty="0" smtClean="0"/>
              <a:t> n. 81/08</a:t>
            </a:r>
            <a:endParaRPr lang="it-IT" sz="1800" dirty="0" smtClean="0">
              <a:latin typeface="Verdana" pitchFamily="34" charset="0"/>
            </a:endParaRPr>
          </a:p>
        </p:txBody>
      </p:sp>
      <p:sp>
        <p:nvSpPr>
          <p:cNvPr id="4099" name="Rectangle 3"/>
          <p:cNvSpPr>
            <a:spLocks noGrp="1" noChangeArrowheads="1"/>
          </p:cNvSpPr>
          <p:nvPr>
            <p:ph type="subTitle" idx="4294967295"/>
          </p:nvPr>
        </p:nvSpPr>
        <p:spPr>
          <a:xfrm>
            <a:off x="251520" y="1628800"/>
            <a:ext cx="8568951" cy="4536504"/>
          </a:xfrm>
        </p:spPr>
        <p:txBody>
          <a:bodyPr/>
          <a:lstStyle/>
          <a:p>
            <a:pPr>
              <a:spcBef>
                <a:spcPts val="0"/>
              </a:spcBef>
            </a:pPr>
            <a:r>
              <a:rPr lang="it-IT" sz="1600" b="1" dirty="0" smtClean="0"/>
              <a:t>Contenuti: </a:t>
            </a:r>
          </a:p>
          <a:p>
            <a:pPr>
              <a:spcBef>
                <a:spcPts val="0"/>
              </a:spcBef>
            </a:pPr>
            <a:r>
              <a:rPr lang="it-IT" sz="1600" b="1" dirty="0" smtClean="0">
                <a:solidFill>
                  <a:srgbClr val="FF0000"/>
                </a:solidFill>
              </a:rPr>
              <a:t>Rischi infortuni, </a:t>
            </a:r>
          </a:p>
          <a:p>
            <a:pPr>
              <a:spcBef>
                <a:spcPts val="0"/>
              </a:spcBef>
            </a:pPr>
            <a:r>
              <a:rPr lang="it-IT" sz="1600" b="1" dirty="0" smtClean="0"/>
              <a:t>Meccanici generali, </a:t>
            </a:r>
          </a:p>
          <a:p>
            <a:pPr>
              <a:spcBef>
                <a:spcPts val="0"/>
              </a:spcBef>
            </a:pPr>
            <a:r>
              <a:rPr lang="it-IT" sz="1600" b="1" dirty="0" smtClean="0">
                <a:solidFill>
                  <a:srgbClr val="FF0000"/>
                </a:solidFill>
              </a:rPr>
              <a:t>Elettrici generali, </a:t>
            </a:r>
          </a:p>
          <a:p>
            <a:pPr>
              <a:spcBef>
                <a:spcPts val="0"/>
              </a:spcBef>
            </a:pPr>
            <a:r>
              <a:rPr lang="it-IT" sz="1600" b="1" dirty="0" smtClean="0"/>
              <a:t>Macchine, </a:t>
            </a:r>
          </a:p>
          <a:p>
            <a:pPr>
              <a:spcBef>
                <a:spcPts val="0"/>
              </a:spcBef>
            </a:pPr>
            <a:r>
              <a:rPr lang="it-IT" sz="1600" b="1" dirty="0" smtClean="0"/>
              <a:t>Attrezzature, </a:t>
            </a:r>
          </a:p>
          <a:p>
            <a:pPr>
              <a:spcBef>
                <a:spcPts val="0"/>
              </a:spcBef>
            </a:pPr>
            <a:r>
              <a:rPr lang="it-IT" sz="1600" b="1" dirty="0" smtClean="0"/>
              <a:t>Cadute dall'alto, </a:t>
            </a:r>
          </a:p>
          <a:p>
            <a:pPr>
              <a:spcBef>
                <a:spcPts val="0"/>
              </a:spcBef>
            </a:pPr>
            <a:r>
              <a:rPr lang="it-IT" sz="1600" b="1" dirty="0" smtClean="0"/>
              <a:t>Rischi da esplosione, </a:t>
            </a:r>
          </a:p>
          <a:p>
            <a:pPr>
              <a:spcBef>
                <a:spcPts val="0"/>
              </a:spcBef>
            </a:pPr>
            <a:r>
              <a:rPr lang="it-IT" sz="1600" b="1" dirty="0" smtClean="0"/>
              <a:t>Rischi chimici, </a:t>
            </a:r>
          </a:p>
          <a:p>
            <a:pPr>
              <a:spcBef>
                <a:spcPts val="0"/>
              </a:spcBef>
            </a:pPr>
            <a:r>
              <a:rPr lang="it-IT" sz="1600" b="1" dirty="0" smtClean="0"/>
              <a:t>Nebbie - Oli - Fumi - Vapori - Polveri, </a:t>
            </a:r>
          </a:p>
          <a:p>
            <a:pPr>
              <a:spcBef>
                <a:spcPts val="0"/>
              </a:spcBef>
            </a:pPr>
            <a:r>
              <a:rPr lang="it-IT" sz="1600" b="1" dirty="0" smtClean="0">
                <a:solidFill>
                  <a:srgbClr val="FF0000"/>
                </a:solidFill>
              </a:rPr>
              <a:t>Etichettatura, </a:t>
            </a:r>
          </a:p>
          <a:p>
            <a:pPr>
              <a:spcBef>
                <a:spcPts val="0"/>
              </a:spcBef>
            </a:pPr>
            <a:r>
              <a:rPr lang="it-IT" sz="1600" b="1" dirty="0" smtClean="0"/>
              <a:t>Rischi cancerogeni, </a:t>
            </a:r>
          </a:p>
          <a:p>
            <a:pPr>
              <a:spcBef>
                <a:spcPts val="0"/>
              </a:spcBef>
            </a:pPr>
            <a:r>
              <a:rPr lang="it-IT" sz="1600" b="1" dirty="0" smtClean="0"/>
              <a:t>Rischi biologici, </a:t>
            </a:r>
          </a:p>
          <a:p>
            <a:pPr>
              <a:spcBef>
                <a:spcPts val="0"/>
              </a:spcBef>
            </a:pPr>
            <a:r>
              <a:rPr lang="it-IT" sz="1600" b="1" dirty="0" smtClean="0"/>
              <a:t>Rischi fisici, </a:t>
            </a:r>
          </a:p>
          <a:p>
            <a:pPr>
              <a:spcBef>
                <a:spcPts val="0"/>
              </a:spcBef>
            </a:pPr>
            <a:r>
              <a:rPr lang="it-IT" sz="1600" b="1" dirty="0" smtClean="0"/>
              <a:t>Rumore, </a:t>
            </a:r>
          </a:p>
          <a:p>
            <a:pPr>
              <a:spcBef>
                <a:spcPts val="0"/>
              </a:spcBef>
            </a:pPr>
            <a:r>
              <a:rPr lang="it-IT" sz="1600" b="1" dirty="0" smtClean="0"/>
              <a:t>Vibrazione,</a:t>
            </a:r>
          </a:p>
          <a:p>
            <a:pPr>
              <a:spcBef>
                <a:spcPts val="0"/>
              </a:spcBef>
            </a:pPr>
            <a:r>
              <a:rPr lang="it-IT" sz="1600" b="1" dirty="0" smtClean="0"/>
              <a:t>Radiazioni (</a:t>
            </a:r>
            <a:r>
              <a:rPr lang="it-IT" sz="1600" b="1" dirty="0" err="1" smtClean="0"/>
              <a:t>es</a:t>
            </a:r>
            <a:r>
              <a:rPr lang="it-IT" sz="1600" b="1" dirty="0" smtClean="0"/>
              <a:t> Campi elettromagnetici), </a:t>
            </a:r>
          </a:p>
          <a:p>
            <a:pPr>
              <a:spcBef>
                <a:spcPts val="0"/>
              </a:spcBef>
            </a:pPr>
            <a:r>
              <a:rPr lang="it-IT" sz="1600" b="1" dirty="0" smtClean="0"/>
              <a:t>Microclima e illuminazione,</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5" descr="isorischio"/>
          <p:cNvPicPr>
            <a:picLocks noChangeAspect="1" noChangeArrowheads="1"/>
          </p:cNvPicPr>
          <p:nvPr/>
        </p:nvPicPr>
        <p:blipFill>
          <a:blip r:embed="rId2" cstate="print"/>
          <a:srcRect/>
          <a:stretch>
            <a:fillRect/>
          </a:stretch>
        </p:blipFill>
        <p:spPr bwMode="auto">
          <a:xfrm>
            <a:off x="375557" y="320740"/>
            <a:ext cx="8392886" cy="5977423"/>
          </a:xfrm>
          <a:prstGeom prst="rect">
            <a:avLst/>
          </a:prstGeom>
          <a:noFill/>
          <a:ln w="9525">
            <a:noFill/>
            <a:miter lim="800000"/>
            <a:headEnd/>
            <a:tailEnd/>
          </a:ln>
        </p:spPr>
      </p:pic>
      <p:sp>
        <p:nvSpPr>
          <p:cNvPr id="24579" name="Rettangolo 2"/>
          <p:cNvSpPr>
            <a:spLocks noChangeArrowheads="1"/>
          </p:cNvSpPr>
          <p:nvPr/>
        </p:nvSpPr>
        <p:spPr bwMode="auto">
          <a:xfrm>
            <a:off x="3419872" y="188071"/>
            <a:ext cx="5724128" cy="2187427"/>
          </a:xfrm>
          <a:prstGeom prst="rect">
            <a:avLst/>
          </a:prstGeom>
          <a:noFill/>
          <a:ln w="9525">
            <a:noFill/>
            <a:miter lim="800000"/>
            <a:headEnd/>
            <a:tailEnd/>
          </a:ln>
        </p:spPr>
        <p:txBody>
          <a:bodyPr wrap="square" lIns="80678" tIns="40339" rIns="80678" bIns="40339">
            <a:spAutoFit/>
          </a:bodyPr>
          <a:lstStyle/>
          <a:p>
            <a:pPr marL="561662" lvl="3" defTabSz="218502">
              <a:lnSpc>
                <a:spcPct val="185000"/>
              </a:lnSpc>
              <a:spcBef>
                <a:spcPct val="25000"/>
              </a:spcBef>
              <a:spcAft>
                <a:spcPct val="40000"/>
              </a:spcAft>
              <a:buFontTx/>
              <a:buChar char="•"/>
            </a:pPr>
            <a:r>
              <a:rPr lang="it-IT" sz="1700" b="1" dirty="0">
                <a:solidFill>
                  <a:srgbClr val="A50021"/>
                </a:solidFill>
                <a:cs typeface="Arial" charset="0"/>
              </a:rPr>
              <a:t>la prevenzione riduce la  probabilità</a:t>
            </a:r>
            <a:r>
              <a:rPr lang="it-IT" sz="1700" b="1" dirty="0">
                <a:solidFill>
                  <a:srgbClr val="FF3300"/>
                </a:solidFill>
                <a:cs typeface="Arial" charset="0"/>
              </a:rPr>
              <a:t>  (</a:t>
            </a:r>
            <a:r>
              <a:rPr lang="it-IT" sz="1700" b="1" dirty="0">
                <a:solidFill>
                  <a:schemeClr val="hlink"/>
                </a:solidFill>
                <a:cs typeface="Arial" charset="0"/>
              </a:rPr>
              <a:t>LIMITARE LA VELOCITA’ </a:t>
            </a:r>
            <a:r>
              <a:rPr lang="it-IT" sz="1700" b="1" dirty="0" err="1">
                <a:solidFill>
                  <a:schemeClr val="hlink"/>
                </a:solidFill>
                <a:cs typeface="Arial" charset="0"/>
              </a:rPr>
              <a:t>DI</a:t>
            </a:r>
            <a:r>
              <a:rPr lang="it-IT" sz="1700" b="1" dirty="0">
                <a:solidFill>
                  <a:schemeClr val="hlink"/>
                </a:solidFill>
                <a:cs typeface="Arial" charset="0"/>
              </a:rPr>
              <a:t> GUIDA</a:t>
            </a:r>
            <a:r>
              <a:rPr lang="it-IT" sz="1700" b="1" dirty="0">
                <a:solidFill>
                  <a:srgbClr val="FF3300"/>
                </a:solidFill>
                <a:cs typeface="Arial" charset="0"/>
              </a:rPr>
              <a:t>)</a:t>
            </a:r>
            <a:endParaRPr lang="it-IT" sz="1700" b="1" dirty="0">
              <a:solidFill>
                <a:srgbClr val="FF3300"/>
              </a:solidFill>
              <a:cs typeface="Times New Roman" pitchFamily="18" charset="0"/>
            </a:endParaRPr>
          </a:p>
          <a:p>
            <a:pPr marL="561662" lvl="3" defTabSz="218502">
              <a:lnSpc>
                <a:spcPct val="185000"/>
              </a:lnSpc>
              <a:spcBef>
                <a:spcPct val="25000"/>
              </a:spcBef>
              <a:spcAft>
                <a:spcPct val="40000"/>
              </a:spcAft>
              <a:buFontTx/>
              <a:buChar char="•"/>
            </a:pPr>
            <a:r>
              <a:rPr lang="it-IT" sz="1700" b="1" dirty="0">
                <a:solidFill>
                  <a:srgbClr val="A50021"/>
                </a:solidFill>
                <a:cs typeface="Arial" charset="0"/>
              </a:rPr>
              <a:t>la protezione riduce la    gravità</a:t>
            </a:r>
            <a:r>
              <a:rPr lang="it-IT" sz="1700" b="1" dirty="0">
                <a:solidFill>
                  <a:srgbClr val="FF3300"/>
                </a:solidFill>
                <a:cs typeface="Arial" charset="0"/>
              </a:rPr>
              <a:t>             ( </a:t>
            </a:r>
            <a:r>
              <a:rPr lang="it-IT" sz="1700" b="1" dirty="0">
                <a:solidFill>
                  <a:schemeClr val="hlink"/>
                </a:solidFill>
                <a:cs typeface="Arial" charset="0"/>
              </a:rPr>
              <a:t>CINTURE </a:t>
            </a:r>
            <a:r>
              <a:rPr lang="it-IT" sz="1700" b="1" dirty="0" err="1">
                <a:solidFill>
                  <a:schemeClr val="hlink"/>
                </a:solidFill>
                <a:cs typeface="Arial" charset="0"/>
              </a:rPr>
              <a:t>DI</a:t>
            </a:r>
            <a:r>
              <a:rPr lang="it-IT" sz="1700" b="1" dirty="0">
                <a:solidFill>
                  <a:schemeClr val="hlink"/>
                </a:solidFill>
                <a:cs typeface="Arial" charset="0"/>
              </a:rPr>
              <a:t> SICUREZZA</a:t>
            </a:r>
            <a:r>
              <a:rPr lang="it-IT" sz="1700" b="1" dirty="0">
                <a:solidFill>
                  <a:srgbClr val="FF3300"/>
                </a:solidFill>
                <a:cs typeface="Arial" charset="0"/>
              </a:rPr>
              <a:t>)</a:t>
            </a:r>
            <a:endParaRPr lang="it-IT" sz="1700" b="1" dirty="0">
              <a:solidFill>
                <a:srgbClr val="FF3300"/>
              </a:solidFill>
              <a:cs typeface="Times New Roman" pitchFamily="18" charset="0"/>
            </a:endParaRPr>
          </a:p>
        </p:txBody>
      </p:sp>
      <p:sp>
        <p:nvSpPr>
          <p:cNvPr id="24580" name="Rettangolo 3"/>
          <p:cNvSpPr>
            <a:spLocks noChangeArrowheads="1"/>
          </p:cNvSpPr>
          <p:nvPr/>
        </p:nvSpPr>
        <p:spPr bwMode="auto">
          <a:xfrm>
            <a:off x="7719333" y="3179698"/>
            <a:ext cx="746425" cy="296909"/>
          </a:xfrm>
          <a:prstGeom prst="rect">
            <a:avLst/>
          </a:prstGeom>
          <a:noFill/>
          <a:ln w="9525">
            <a:noFill/>
            <a:miter lim="800000"/>
            <a:headEnd/>
            <a:tailEnd/>
          </a:ln>
        </p:spPr>
        <p:txBody>
          <a:bodyPr wrap="none" lIns="80678" tIns="40339" rIns="80678" bIns="40339">
            <a:spAutoFit/>
          </a:bodyPr>
          <a:lstStyle/>
          <a:p>
            <a:r>
              <a:rPr lang="it-IT" b="1">
                <a:solidFill>
                  <a:srgbClr val="A50021"/>
                </a:solidFill>
                <a:cs typeface="Arial" charset="0"/>
              </a:rPr>
              <a:t>S.P.P.</a:t>
            </a:r>
            <a:endParaRPr lang="it-IT"/>
          </a:p>
        </p:txBody>
      </p:sp>
      <p:sp>
        <p:nvSpPr>
          <p:cNvPr id="2" name="Freccia angolare in su 1"/>
          <p:cNvSpPr/>
          <p:nvPr/>
        </p:nvSpPr>
        <p:spPr bwMode="auto">
          <a:xfrm rot="5400000">
            <a:off x="6701129" y="2663210"/>
            <a:ext cx="991378" cy="928007"/>
          </a:xfrm>
          <a:prstGeom prst="bentUpArrow">
            <a:avLst/>
          </a:prstGeom>
          <a:solidFill>
            <a:schemeClr val="accent1"/>
          </a:solidFill>
          <a:ln w="9525" cap="flat" cmpd="sng" algn="ctr">
            <a:solidFill>
              <a:schemeClr val="tx1"/>
            </a:solidFill>
            <a:prstDash val="solid"/>
            <a:round/>
            <a:headEnd type="none" w="med" len="med"/>
            <a:tailEnd type="none" w="med" len="med"/>
          </a:ln>
          <a:effectLst/>
        </p:spPr>
        <p:txBody>
          <a:bodyPr lIns="80678" tIns="40339" rIns="80678" bIns="40339"/>
          <a:lstStyle/>
          <a:p>
            <a:pPr>
              <a:defRPr/>
            </a:pPr>
            <a:endParaRPr lang="it-IT"/>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195943" y="909735"/>
            <a:ext cx="8556171" cy="5262573"/>
          </a:xfrm>
          <a:prstGeom prst="rect">
            <a:avLst/>
          </a:prstGeom>
          <a:noFill/>
          <a:ln w="9525">
            <a:noFill/>
            <a:miter lim="800000"/>
            <a:headEnd/>
            <a:tailEnd/>
          </a:ln>
        </p:spPr>
        <p:txBody>
          <a:bodyPr lIns="87994" tIns="43995" rIns="87994" bIns="43995">
            <a:spAutoFit/>
          </a:bodyPr>
          <a:lstStyle/>
          <a:p>
            <a:pPr defTabSz="879609"/>
            <a:r>
              <a:rPr lang="it-IT" altLang="it-IT" b="1" dirty="0" smtClean="0">
                <a:solidFill>
                  <a:srgbClr val="D60093"/>
                </a:solidFill>
                <a:latin typeface="Univers 45 Light" pitchFamily="34" charset="0"/>
              </a:rPr>
              <a:t>					QUALE: 	GRAVITÀ ?       PROBABILITÀ ?</a:t>
            </a:r>
            <a:endParaRPr lang="it-IT" altLang="it-IT" b="1" dirty="0">
              <a:solidFill>
                <a:srgbClr val="D60093"/>
              </a:solidFill>
              <a:latin typeface="Univers 45 Light" pitchFamily="34" charset="0"/>
            </a:endParaRPr>
          </a:p>
          <a:p>
            <a:pPr defTabSz="879609">
              <a:spcBef>
                <a:spcPct val="65000"/>
              </a:spcBef>
            </a:pPr>
            <a:r>
              <a:rPr lang="it-IT" altLang="it-IT" sz="1600" b="1" dirty="0">
                <a:solidFill>
                  <a:schemeClr val="hlink"/>
                </a:solidFill>
                <a:latin typeface="Univers 45 Light" pitchFamily="34" charset="0"/>
              </a:rPr>
              <a:t>caduta da un parapetto alto </a:t>
            </a:r>
            <a:r>
              <a:rPr lang="it-IT" altLang="it-IT" sz="2800" b="1" dirty="0">
                <a:solidFill>
                  <a:schemeClr val="hlink"/>
                </a:solidFill>
                <a:latin typeface="Univers 45 Light" pitchFamily="34" charset="0"/>
              </a:rPr>
              <a:t>0,60</a:t>
            </a:r>
            <a:r>
              <a:rPr lang="it-IT" altLang="it-IT" sz="1600" b="1" dirty="0">
                <a:solidFill>
                  <a:schemeClr val="hlink"/>
                </a:solidFill>
                <a:latin typeface="Univers 45 Light" pitchFamily="34" charset="0"/>
              </a:rPr>
              <a:t> m da un </a:t>
            </a:r>
            <a:br>
              <a:rPr lang="it-IT" altLang="it-IT" sz="1600" b="1" dirty="0">
                <a:solidFill>
                  <a:schemeClr val="hlink"/>
                </a:solidFill>
                <a:latin typeface="Univers 45 Light" pitchFamily="34" charset="0"/>
              </a:rPr>
            </a:br>
            <a:r>
              <a:rPr lang="it-IT" altLang="it-IT" sz="1600" b="1" dirty="0">
                <a:solidFill>
                  <a:schemeClr val="hlink"/>
                </a:solidFill>
                <a:latin typeface="Univers 45 Light" pitchFamily="34" charset="0"/>
              </a:rPr>
              <a:t>balcone posto al primo piano    			  </a:t>
            </a:r>
            <a:r>
              <a:rPr lang="it-IT" altLang="it-IT" sz="2500" b="1" dirty="0">
                <a:solidFill>
                  <a:schemeClr val="hlink"/>
                </a:solidFill>
                <a:latin typeface="Univers 45 Light" pitchFamily="34" charset="0"/>
              </a:rPr>
              <a:t>G = ...      P = ...</a:t>
            </a:r>
          </a:p>
          <a:p>
            <a:pPr defTabSz="879609">
              <a:spcBef>
                <a:spcPct val="65000"/>
              </a:spcBef>
            </a:pPr>
            <a:endParaRPr lang="it-IT" altLang="it-IT" sz="1600" b="1" dirty="0">
              <a:solidFill>
                <a:schemeClr val="hlink"/>
              </a:solidFill>
              <a:latin typeface="Univers 45 Light" pitchFamily="34" charset="0"/>
            </a:endParaRPr>
          </a:p>
          <a:p>
            <a:pPr defTabSz="879609">
              <a:spcBef>
                <a:spcPct val="65000"/>
              </a:spcBef>
            </a:pPr>
            <a:r>
              <a:rPr lang="it-IT" altLang="it-IT" sz="1600" b="1" dirty="0">
                <a:solidFill>
                  <a:srgbClr val="993300"/>
                </a:solidFill>
                <a:latin typeface="Univers 45 Light" pitchFamily="34" charset="0"/>
              </a:rPr>
              <a:t>caduta da un parapetto alto </a:t>
            </a:r>
            <a:r>
              <a:rPr lang="it-IT" altLang="it-IT" sz="2800" b="1" dirty="0">
                <a:solidFill>
                  <a:srgbClr val="993300"/>
                </a:solidFill>
                <a:latin typeface="Univers 45 Light" pitchFamily="34" charset="0"/>
              </a:rPr>
              <a:t>0,80</a:t>
            </a:r>
            <a:r>
              <a:rPr lang="it-IT" altLang="it-IT" sz="1600" b="1" dirty="0">
                <a:solidFill>
                  <a:srgbClr val="993300"/>
                </a:solidFill>
                <a:latin typeface="Univers 45 Light" pitchFamily="34" charset="0"/>
              </a:rPr>
              <a:t> m da un</a:t>
            </a:r>
            <a:br>
              <a:rPr lang="it-IT" altLang="it-IT" sz="1600" b="1" dirty="0">
                <a:solidFill>
                  <a:srgbClr val="993300"/>
                </a:solidFill>
                <a:latin typeface="Univers 45 Light" pitchFamily="34" charset="0"/>
              </a:rPr>
            </a:br>
            <a:r>
              <a:rPr lang="it-IT" altLang="it-IT" sz="1600" b="1" dirty="0">
                <a:solidFill>
                  <a:srgbClr val="993300"/>
                </a:solidFill>
                <a:latin typeface="Univers 45 Light" pitchFamily="34" charset="0"/>
              </a:rPr>
              <a:t> balcone posto al terzo piano 			  </a:t>
            </a:r>
            <a:r>
              <a:rPr lang="it-IT" altLang="it-IT" sz="2500" b="1" dirty="0">
                <a:solidFill>
                  <a:srgbClr val="993300"/>
                </a:solidFill>
                <a:latin typeface="Univers 45 Light" pitchFamily="34" charset="0"/>
              </a:rPr>
              <a:t>G = ...      P = ...</a:t>
            </a:r>
          </a:p>
          <a:p>
            <a:pPr defTabSz="879609">
              <a:spcBef>
                <a:spcPct val="65000"/>
              </a:spcBef>
            </a:pPr>
            <a:endParaRPr lang="it-IT" altLang="it-IT" sz="2000" b="1" dirty="0" smtClean="0">
              <a:solidFill>
                <a:srgbClr val="993300"/>
              </a:solidFill>
              <a:latin typeface="Univers 45 Light" pitchFamily="34" charset="0"/>
            </a:endParaRPr>
          </a:p>
          <a:p>
            <a:pPr defTabSz="879609">
              <a:spcBef>
                <a:spcPct val="65000"/>
              </a:spcBef>
            </a:pPr>
            <a:r>
              <a:rPr lang="it-IT" altLang="it-IT" b="1" dirty="0" smtClean="0">
                <a:solidFill>
                  <a:srgbClr val="D60093"/>
                </a:solidFill>
                <a:latin typeface="Univers 45 Light" pitchFamily="34" charset="0"/>
              </a:rPr>
              <a:t>			COME VARIA LA :		 GRAVITÀ ?      PROBABILITÀ ?</a:t>
            </a:r>
          </a:p>
          <a:p>
            <a:pPr algn="ctr" defTabSz="879609">
              <a:spcBef>
                <a:spcPct val="65000"/>
              </a:spcBef>
            </a:pPr>
            <a:endParaRPr lang="it-IT" altLang="it-IT" b="1" dirty="0" smtClean="0">
              <a:solidFill>
                <a:srgbClr val="CC0066"/>
              </a:solidFill>
              <a:latin typeface="Univers 45 Light" pitchFamily="34" charset="0"/>
            </a:endParaRPr>
          </a:p>
          <a:p>
            <a:pPr algn="ctr" defTabSz="879609">
              <a:spcBef>
                <a:spcPct val="65000"/>
              </a:spcBef>
            </a:pPr>
            <a:endParaRPr lang="it-IT" altLang="it-IT" b="1" dirty="0" smtClean="0">
              <a:solidFill>
                <a:srgbClr val="CC0066"/>
              </a:solidFill>
              <a:latin typeface="Univers 45 Light" pitchFamily="34" charset="0"/>
            </a:endParaRPr>
          </a:p>
          <a:p>
            <a:pPr algn="ctr" defTabSz="879609">
              <a:spcBef>
                <a:spcPct val="65000"/>
              </a:spcBef>
            </a:pPr>
            <a:r>
              <a:rPr lang="it-IT" altLang="it-IT" b="1" dirty="0" smtClean="0">
                <a:solidFill>
                  <a:srgbClr val="CC0066"/>
                </a:solidFill>
                <a:latin typeface="Univers 45 Light" pitchFamily="34" charset="0"/>
              </a:rPr>
              <a:t>(</a:t>
            </a:r>
            <a:r>
              <a:rPr lang="it-IT" altLang="it-IT" b="1" dirty="0">
                <a:solidFill>
                  <a:srgbClr val="CC0066"/>
                </a:solidFill>
                <a:latin typeface="Univers 45 Light" pitchFamily="34" charset="0"/>
              </a:rPr>
              <a:t>la norma prescrive un’altezza minima di 90 cm)</a:t>
            </a:r>
          </a:p>
          <a:p>
            <a:pPr defTabSz="879609"/>
            <a:endParaRPr lang="it-IT" altLang="it-IT" b="1" dirty="0">
              <a:solidFill>
                <a:srgbClr val="CC0066"/>
              </a:solidFill>
              <a:latin typeface="Univers 45 Light" pitchFamily="34" charset="0"/>
            </a:endParaRPr>
          </a:p>
          <a:p>
            <a:pPr defTabSz="879609"/>
            <a:endParaRPr lang="it-IT" altLang="it-IT" b="1" dirty="0">
              <a:solidFill>
                <a:srgbClr val="993300"/>
              </a:solidFill>
              <a:latin typeface="Univers 45 Light" pitchFamily="34" charset="0"/>
            </a:endParaRPr>
          </a:p>
        </p:txBody>
      </p:sp>
      <p:sp>
        <p:nvSpPr>
          <p:cNvPr id="25603" name="Text Box 3"/>
          <p:cNvSpPr txBox="1">
            <a:spLocks noChangeArrowheads="1"/>
          </p:cNvSpPr>
          <p:nvPr/>
        </p:nvSpPr>
        <p:spPr bwMode="auto">
          <a:xfrm>
            <a:off x="0" y="279919"/>
            <a:ext cx="9144000" cy="440288"/>
          </a:xfrm>
          <a:prstGeom prst="rect">
            <a:avLst/>
          </a:prstGeom>
          <a:noFill/>
          <a:ln w="9525">
            <a:noFill/>
            <a:miter lim="800000"/>
            <a:headEnd/>
            <a:tailEnd/>
          </a:ln>
        </p:spPr>
        <p:txBody>
          <a:bodyPr lIns="87994" tIns="43995" rIns="87994" bIns="43995">
            <a:spAutoFit/>
          </a:bodyPr>
          <a:lstStyle/>
          <a:p>
            <a:pPr algn="ctr" defTabSz="879609">
              <a:spcBef>
                <a:spcPct val="50000"/>
              </a:spcBef>
            </a:pPr>
            <a:r>
              <a:rPr lang="it-IT" altLang="it-IT" sz="2200" b="1" dirty="0">
                <a:solidFill>
                  <a:srgbClr val="003399"/>
                </a:solidFill>
                <a:latin typeface="Univers 45 Light" pitchFamily="34" charset="0"/>
              </a:rPr>
              <a:t>LA VALUTAZIONE DEI RISCHI </a:t>
            </a:r>
            <a:endParaRPr lang="it-IT" altLang="it-IT" dirty="0">
              <a:solidFill>
                <a:srgbClr val="003399"/>
              </a:solidFill>
              <a:latin typeface="Univers 45 Light" pitchFamily="34" charset="0"/>
            </a:endParaRPr>
          </a:p>
        </p:txBody>
      </p:sp>
      <p:sp>
        <p:nvSpPr>
          <p:cNvPr id="4" name="Rettangolo 3"/>
          <p:cNvSpPr/>
          <p:nvPr/>
        </p:nvSpPr>
        <p:spPr>
          <a:xfrm rot="19631206">
            <a:off x="703801" y="2967335"/>
            <a:ext cx="7736413" cy="923330"/>
          </a:xfrm>
          <a:prstGeom prst="rect">
            <a:avLst/>
          </a:prstGeom>
          <a:noFill/>
        </p:spPr>
        <p:txBody>
          <a:bodyPr wrap="none" lIns="91440" tIns="45720" rIns="91440" bIns="45720">
            <a:spAutoFit/>
          </a:bodyPr>
          <a:lstStyle/>
          <a:p>
            <a:pPr algn="ctr"/>
            <a:r>
              <a:rPr lang="it-IT"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Poco oggettiva!!</a:t>
            </a:r>
            <a:endParaRPr lang="it-IT"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2">
                                            <p:txEl>
                                              <p:pRg st="3" end="3"/>
                                            </p:txEl>
                                          </p:spTgt>
                                        </p:tgtEl>
                                        <p:attrNameLst>
                                          <p:attrName>style.visibility</p:attrName>
                                        </p:attrNameLst>
                                      </p:cBhvr>
                                      <p:to>
                                        <p:strVal val="visible"/>
                                      </p:to>
                                    </p:set>
                                  </p:childTnLst>
                                </p:cTn>
                              </p:par>
                            </p:childTnLst>
                          </p:cTn>
                        </p:par>
                        <p:par>
                          <p:cTn id="7" fill="hold">
                            <p:stCondLst>
                              <p:cond delay="0"/>
                            </p:stCondLst>
                            <p:childTnLst>
                              <p:par>
                                <p:cTn id="8" presetID="2" presetClass="entr" presetSubtype="4" fill="hold" nodeType="afterEffect">
                                  <p:stCondLst>
                                    <p:cond delay="0"/>
                                  </p:stCondLst>
                                  <p:childTnLst>
                                    <p:set>
                                      <p:cBhvr>
                                        <p:cTn id="9" dur="1" fill="hold">
                                          <p:stCondLst>
                                            <p:cond delay="0"/>
                                          </p:stCondLst>
                                        </p:cTn>
                                        <p:tgtEl>
                                          <p:spTgt spid="25602">
                                            <p:txEl>
                                              <p:pRg st="5" end="5"/>
                                            </p:txEl>
                                          </p:spTgt>
                                        </p:tgtEl>
                                        <p:attrNameLst>
                                          <p:attrName>style.visibility</p:attrName>
                                        </p:attrNameLst>
                                      </p:cBhvr>
                                      <p:to>
                                        <p:strVal val="visible"/>
                                      </p:to>
                                    </p:set>
                                    <p:anim calcmode="lin" valueType="num">
                                      <p:cBhvr additive="base">
                                        <p:cTn id="10" dur="500" fill="hold"/>
                                        <p:tgtEl>
                                          <p:spTgt spid="25602">
                                            <p:txEl>
                                              <p:pRg st="5" end="5"/>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2560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5602">
                                            <p:txEl>
                                              <p:pRg st="8" end="8"/>
                                            </p:txEl>
                                          </p:spTgt>
                                        </p:tgtEl>
                                        <p:attrNameLst>
                                          <p:attrName>style.visibility</p:attrName>
                                        </p:attrNameLst>
                                      </p:cBhvr>
                                      <p:to>
                                        <p:strVal val="visible"/>
                                      </p:to>
                                    </p:set>
                                    <p:animEffect transition="in" filter="barn(inVertical)">
                                      <p:cBhvr>
                                        <p:cTn id="22" dur="500"/>
                                        <p:tgtEl>
                                          <p:spTgt spid="2560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51520" y="1844824"/>
            <a:ext cx="8568952" cy="3066876"/>
          </a:xfrm>
          <a:prstGeom prst="rect">
            <a:avLst/>
          </a:prstGeom>
          <a:solidFill>
            <a:srgbClr val="FFFF99"/>
          </a:solidFill>
          <a:ln w="57150" cmpd="thinThick">
            <a:solidFill>
              <a:schemeClr val="tx2"/>
            </a:solidFill>
            <a:miter lim="800000"/>
            <a:headEnd/>
            <a:tailEnd/>
          </a:ln>
        </p:spPr>
        <p:txBody>
          <a:bodyPr wrap="square" lIns="80655" tIns="40328" rIns="80655" bIns="40328">
            <a:spAutoFit/>
          </a:bodyPr>
          <a:lstStyle/>
          <a:p>
            <a:pPr marL="2801"/>
            <a:r>
              <a:rPr lang="en-US" sz="1700" dirty="0">
                <a:solidFill>
                  <a:schemeClr val="hlink"/>
                </a:solidFill>
                <a:cs typeface="Arial" charset="0"/>
              </a:rPr>
              <a:t> </a:t>
            </a:r>
          </a:p>
          <a:p>
            <a:pPr marL="2801" algn="ctr">
              <a:spcBef>
                <a:spcPct val="50000"/>
              </a:spcBef>
            </a:pPr>
            <a:r>
              <a:rPr lang="it-IT" sz="1700" b="1" dirty="0">
                <a:solidFill>
                  <a:schemeClr val="hlink"/>
                </a:solidFill>
                <a:ea typeface="Verdana" pitchFamily="34" charset="0"/>
                <a:cs typeface="Verdana" pitchFamily="34" charset="0"/>
              </a:rPr>
              <a:t> </a:t>
            </a:r>
            <a:r>
              <a:rPr lang="it-IT" sz="2500" b="1" dirty="0">
                <a:solidFill>
                  <a:srgbClr val="A50021"/>
                </a:solidFill>
                <a:ea typeface="Verdana" pitchFamily="34" charset="0"/>
                <a:cs typeface="Verdana" pitchFamily="34" charset="0"/>
              </a:rPr>
              <a:t>INDIVIDUARE I  PERICOLI</a:t>
            </a:r>
            <a:endParaRPr lang="it-IT" sz="1700" b="1" dirty="0">
              <a:solidFill>
                <a:srgbClr val="A50021"/>
              </a:solidFill>
              <a:ea typeface="Verdana" pitchFamily="34" charset="0"/>
              <a:cs typeface="Verdana" pitchFamily="34" charset="0"/>
            </a:endParaRPr>
          </a:p>
          <a:p>
            <a:pPr marL="2801">
              <a:lnSpc>
                <a:spcPct val="155000"/>
              </a:lnSpc>
              <a:buFontTx/>
              <a:buChar char="•"/>
            </a:pPr>
            <a:r>
              <a:rPr lang="it-IT" altLang="it-IT" b="1" dirty="0">
                <a:solidFill>
                  <a:schemeClr val="tx1"/>
                </a:solidFill>
                <a:latin typeface="Verdana" pitchFamily="34" charset="0"/>
                <a:ea typeface="Verdana" pitchFamily="34" charset="0"/>
                <a:cs typeface="Verdana" pitchFamily="34" charset="0"/>
              </a:rPr>
              <a:t> </a:t>
            </a:r>
            <a:r>
              <a:rPr lang="it-IT" altLang="it-IT" b="1" dirty="0" smtClean="0">
                <a:solidFill>
                  <a:schemeClr val="tx1"/>
                </a:solidFill>
                <a:latin typeface="Verdana" pitchFamily="34" charset="0"/>
                <a:ea typeface="Verdana" pitchFamily="34" charset="0"/>
                <a:cs typeface="Verdana" pitchFamily="34" charset="0"/>
              </a:rPr>
              <a:t>  </a:t>
            </a:r>
            <a:r>
              <a:rPr lang="it-IT" altLang="it-IT" sz="1800" b="1" dirty="0" smtClean="0">
                <a:ea typeface="Verdana" pitchFamily="34" charset="0"/>
                <a:cs typeface="Verdana" pitchFamily="34" charset="0"/>
              </a:rPr>
              <a:t>ambiente </a:t>
            </a:r>
            <a:r>
              <a:rPr lang="it-IT" altLang="it-IT" sz="1800" b="1" dirty="0">
                <a:ea typeface="Verdana" pitchFamily="34" charset="0"/>
                <a:cs typeface="Verdana" pitchFamily="34" charset="0"/>
              </a:rPr>
              <a:t>(edifici): scale, parapetti, soffitti</a:t>
            </a:r>
            <a:r>
              <a:rPr lang="it-IT" altLang="it-IT" sz="1800" b="1" dirty="0" smtClean="0">
                <a:ea typeface="Verdana" pitchFamily="34" charset="0"/>
                <a:cs typeface="Verdana" pitchFamily="34" charset="0"/>
              </a:rPr>
              <a:t>, </a:t>
            </a:r>
            <a:r>
              <a:rPr lang="it-IT" altLang="it-IT" sz="1800" b="1" dirty="0">
                <a:ea typeface="Verdana" pitchFamily="34" charset="0"/>
                <a:cs typeface="Verdana" pitchFamily="34" charset="0"/>
              </a:rPr>
              <a:t>.... </a:t>
            </a:r>
          </a:p>
          <a:p>
            <a:pPr marL="2801">
              <a:lnSpc>
                <a:spcPct val="155000"/>
              </a:lnSpc>
              <a:buFontTx/>
              <a:buChar char="•"/>
            </a:pPr>
            <a:r>
              <a:rPr lang="it-IT" altLang="it-IT" sz="1800" b="1" dirty="0">
                <a:ea typeface="Verdana" pitchFamily="34" charset="0"/>
                <a:cs typeface="Verdana" pitchFamily="34" charset="0"/>
              </a:rPr>
              <a:t>  impianti tecnologici (elettrici, caldaia, ascensore,..</a:t>
            </a:r>
          </a:p>
          <a:p>
            <a:pPr marL="2801">
              <a:lnSpc>
                <a:spcPct val="155000"/>
              </a:lnSpc>
              <a:buFontTx/>
              <a:buChar char="•"/>
            </a:pPr>
            <a:r>
              <a:rPr lang="it-IT" altLang="it-IT" sz="1800" b="1" dirty="0">
                <a:ea typeface="Verdana" pitchFamily="34" charset="0"/>
                <a:cs typeface="Verdana" pitchFamily="34" charset="0"/>
              </a:rPr>
              <a:t>  macchine e attrezzature (scale, </a:t>
            </a:r>
            <a:r>
              <a:rPr lang="it-IT" altLang="it-IT" sz="1800" b="1" dirty="0" smtClean="0">
                <a:ea typeface="Verdana" pitchFamily="34" charset="0"/>
                <a:cs typeface="Verdana" pitchFamily="34" charset="0"/>
              </a:rPr>
              <a:t>VDT, tornio, ….</a:t>
            </a:r>
            <a:endParaRPr lang="it-IT" altLang="it-IT" sz="1800" b="1" dirty="0">
              <a:ea typeface="Verdana" pitchFamily="34" charset="0"/>
              <a:cs typeface="Verdana" pitchFamily="34" charset="0"/>
            </a:endParaRPr>
          </a:p>
          <a:p>
            <a:pPr marL="2801">
              <a:lnSpc>
                <a:spcPct val="155000"/>
              </a:lnSpc>
              <a:buFontTx/>
              <a:buChar char="•"/>
            </a:pPr>
            <a:r>
              <a:rPr lang="it-IT" altLang="it-IT" sz="1800" b="1" dirty="0">
                <a:ea typeface="Verdana" pitchFamily="34" charset="0"/>
                <a:cs typeface="Verdana" pitchFamily="34" charset="0"/>
              </a:rPr>
              <a:t>  materiali, agenti chimici </a:t>
            </a:r>
            <a:r>
              <a:rPr lang="it-IT" altLang="it-IT" sz="1800" dirty="0" smtClean="0">
                <a:ea typeface="Verdana" pitchFamily="34" charset="0"/>
                <a:cs typeface="Verdana" pitchFamily="34" charset="0"/>
              </a:rPr>
              <a:t> </a:t>
            </a:r>
            <a:endParaRPr lang="it-IT" altLang="it-IT" sz="1800" dirty="0">
              <a:ea typeface="Verdana" pitchFamily="34" charset="0"/>
              <a:cs typeface="Verdana" pitchFamily="34" charset="0"/>
            </a:endParaRPr>
          </a:p>
          <a:p>
            <a:pPr marL="2801">
              <a:lnSpc>
                <a:spcPct val="155000"/>
              </a:lnSpc>
              <a:buFontTx/>
              <a:buChar char="•"/>
            </a:pPr>
            <a:r>
              <a:rPr lang="it-IT" altLang="it-IT" sz="1800" b="1" dirty="0">
                <a:ea typeface="Verdana" pitchFamily="34" charset="0"/>
                <a:cs typeface="Verdana" pitchFamily="34" charset="0"/>
              </a:rPr>
              <a:t>  </a:t>
            </a:r>
            <a:r>
              <a:rPr lang="it-IT" altLang="it-IT" sz="1800" b="1" dirty="0" smtClean="0">
                <a:ea typeface="Verdana" pitchFamily="34" charset="0"/>
                <a:cs typeface="Verdana" pitchFamily="34" charset="0"/>
              </a:rPr>
              <a:t>attività</a:t>
            </a:r>
            <a:endParaRPr lang="it-IT" altLang="it-IT" sz="1800" b="1" dirty="0">
              <a:ea typeface="Verdana" pitchFamily="34" charset="0"/>
              <a:cs typeface="Verdana" pitchFamily="34" charset="0"/>
            </a:endParaRPr>
          </a:p>
        </p:txBody>
      </p:sp>
      <p:sp>
        <p:nvSpPr>
          <p:cNvPr id="3" name="Rectangle 2"/>
          <p:cNvSpPr txBox="1">
            <a:spLocks noChangeArrowheads="1"/>
          </p:cNvSpPr>
          <p:nvPr/>
        </p:nvSpPr>
        <p:spPr bwMode="auto">
          <a:xfrm>
            <a:off x="827584" y="260648"/>
            <a:ext cx="7772400" cy="979488"/>
          </a:xfrm>
          <a:prstGeom prst="rect">
            <a:avLst/>
          </a:prstGeom>
          <a:noFill/>
          <a:ln w="12700">
            <a:noFill/>
            <a:miter lim="800000"/>
            <a:headEnd/>
            <a:tailEnd/>
          </a:ln>
        </p:spPr>
        <p:txBody>
          <a:bodyPr vert="horz" wrap="square" lIns="49276" tIns="49276" rIns="88696" bIns="49276" numCol="1" anchor="b" anchorCtr="0" compatLnSpc="1">
            <a:prstTxWarp prst="textNoShape">
              <a:avLst/>
            </a:prstTxWarp>
          </a:bodyPr>
          <a:lstStyle/>
          <a:p>
            <a:pPr marL="38038" marR="0" lvl="0" indent="-38038" algn="ctr" defTabSz="887573" rtl="0" eaLnBrk="1" fontAlgn="base" latinLnBrk="0" hangingPunct="1">
              <a:lnSpc>
                <a:spcPct val="100000"/>
              </a:lnSpc>
              <a:spcBef>
                <a:spcPct val="0"/>
              </a:spcBef>
              <a:spcAft>
                <a:spcPct val="0"/>
              </a:spcAft>
              <a:buClrTx/>
              <a:buSzTx/>
              <a:buFontTx/>
              <a:buNone/>
              <a:tabLst/>
              <a:defRPr/>
            </a:pPr>
            <a:r>
              <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rPr>
              <a:t>INIZIO DELLA VALUTAZIONE DEI RISCHI</a:t>
            </a:r>
            <a:endParaRPr kumimoji="0" lang="it-IT" sz="2100" b="1" i="0" u="none" strike="noStrike" kern="0" cap="none" spc="0" normalizeH="0" baseline="0" noProof="0" dirty="0" smtClean="0">
              <a:ln>
                <a:noFill/>
              </a:ln>
              <a:solidFill>
                <a:srgbClr val="FF0000"/>
              </a:solidFill>
              <a:effectLst/>
              <a:uLnTx/>
              <a:uFillTx/>
              <a:latin typeface="+mj-lt"/>
              <a:ea typeface="+mj-ea"/>
              <a:cs typeface="ヒラギノ角ゴ Pro W6"/>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6658" name="Rectangle 2"/>
          <p:cNvSpPr>
            <a:spLocks noChangeArrowheads="1"/>
          </p:cNvSpPr>
          <p:nvPr/>
        </p:nvSpPr>
        <p:spPr bwMode="auto">
          <a:xfrm>
            <a:off x="189140" y="586079"/>
            <a:ext cx="8686800" cy="4728870"/>
          </a:xfrm>
          <a:prstGeom prst="rect">
            <a:avLst/>
          </a:prstGeom>
          <a:noFill/>
          <a:ln w="9525">
            <a:noFill/>
            <a:miter lim="800000"/>
            <a:headEnd/>
            <a:tailEnd/>
          </a:ln>
          <a:effectLst/>
        </p:spPr>
        <p:txBody>
          <a:bodyPr lIns="80655" tIns="40328" rIns="80655" bIns="40328">
            <a:spAutoFit/>
          </a:bodyPr>
          <a:lstStyle/>
          <a:p>
            <a:pPr marL="638697"/>
            <a:r>
              <a:rPr lang="en-US" sz="1700" dirty="0">
                <a:solidFill>
                  <a:schemeClr val="hlink"/>
                </a:solidFill>
                <a:latin typeface="Frutiger 45 Light" pitchFamily="34" charset="0"/>
                <a:cs typeface="Arial" charset="0"/>
              </a:rPr>
              <a:t> </a:t>
            </a:r>
          </a:p>
          <a:p>
            <a:pPr marL="638697" algn="ctr">
              <a:spcBef>
                <a:spcPct val="50000"/>
              </a:spcBef>
            </a:pPr>
            <a:r>
              <a:rPr lang="it-IT" sz="1700" b="1" dirty="0">
                <a:solidFill>
                  <a:schemeClr val="hlink"/>
                </a:solidFill>
                <a:latin typeface="Frutiger 45 Light" pitchFamily="34" charset="0"/>
                <a:cs typeface="Times New Roman" pitchFamily="18" charset="0"/>
              </a:rPr>
              <a:t>        </a:t>
            </a:r>
            <a:r>
              <a:rPr lang="it-IT" sz="2800" b="1" dirty="0">
                <a:ea typeface="Verdana" pitchFamily="34" charset="0"/>
                <a:cs typeface="Verdana" pitchFamily="34" charset="0"/>
              </a:rPr>
              <a:t>Studiare  il  PERICOLO</a:t>
            </a:r>
            <a:endParaRPr lang="it-IT" sz="2800" dirty="0">
              <a:ea typeface="Verdana" pitchFamily="34" charset="0"/>
              <a:cs typeface="Verdana" pitchFamily="34" charset="0"/>
            </a:endParaRPr>
          </a:p>
          <a:p>
            <a:pPr marL="638697">
              <a:spcBef>
                <a:spcPct val="50000"/>
              </a:spcBef>
            </a:pPr>
            <a:endParaRPr lang="it-IT" sz="1700" b="1" dirty="0">
              <a:ea typeface="Verdana" pitchFamily="34" charset="0"/>
              <a:cs typeface="Verdana" pitchFamily="34" charset="0"/>
            </a:endParaRPr>
          </a:p>
          <a:p>
            <a:pPr marL="638697">
              <a:spcBef>
                <a:spcPct val="50000"/>
              </a:spcBef>
            </a:pPr>
            <a:r>
              <a:rPr lang="it-IT" sz="1600" b="1" dirty="0">
                <a:ea typeface="Verdana" pitchFamily="34" charset="0"/>
                <a:cs typeface="Verdana" pitchFamily="34" charset="0"/>
              </a:rPr>
              <a:t>PERCEZIONE 	“GENERICA”</a:t>
            </a:r>
            <a:endParaRPr lang="it-IT" sz="1600" dirty="0">
              <a:ea typeface="Verdana" pitchFamily="34" charset="0"/>
              <a:cs typeface="Verdana" pitchFamily="34" charset="0"/>
            </a:endParaRPr>
          </a:p>
          <a:p>
            <a:pPr marL="638697">
              <a:spcBef>
                <a:spcPct val="50000"/>
              </a:spcBef>
            </a:pPr>
            <a:r>
              <a:rPr lang="it-IT" sz="1600" b="1" dirty="0">
                <a:ea typeface="Verdana" pitchFamily="34" charset="0"/>
                <a:cs typeface="Verdana" pitchFamily="34" charset="0"/>
              </a:rPr>
              <a:t>INDIVIDUAZIONE	“SPECIFICA”</a:t>
            </a:r>
            <a:endParaRPr lang="it-IT" sz="1600" dirty="0">
              <a:ea typeface="Verdana" pitchFamily="34" charset="0"/>
              <a:cs typeface="Verdana" pitchFamily="34" charset="0"/>
            </a:endParaRPr>
          </a:p>
          <a:p>
            <a:pPr marL="638697">
              <a:spcBef>
                <a:spcPct val="50000"/>
              </a:spcBef>
            </a:pPr>
            <a:r>
              <a:rPr lang="it-IT" sz="1600" b="1" dirty="0">
                <a:ea typeface="Verdana" pitchFamily="34" charset="0"/>
                <a:cs typeface="Verdana" pitchFamily="34" charset="0"/>
              </a:rPr>
              <a:t>CONOSCENZA DELLE  “CARATTERISTICHE”</a:t>
            </a:r>
            <a:endParaRPr lang="it-IT" sz="1600" dirty="0">
              <a:ea typeface="Verdana" pitchFamily="34" charset="0"/>
              <a:cs typeface="Verdana" pitchFamily="34" charset="0"/>
            </a:endParaRPr>
          </a:p>
          <a:p>
            <a:pPr marL="638697">
              <a:spcBef>
                <a:spcPct val="50000"/>
              </a:spcBef>
            </a:pPr>
            <a:r>
              <a:rPr lang="it-IT" sz="1600" b="1" dirty="0">
                <a:ea typeface="Verdana" pitchFamily="34" charset="0"/>
                <a:cs typeface="Verdana" pitchFamily="34" charset="0"/>
              </a:rPr>
              <a:t>(chimiche  fisiche  meccaniche ........)</a:t>
            </a:r>
            <a:endParaRPr lang="it-IT" sz="1600" dirty="0">
              <a:ea typeface="Verdana" pitchFamily="34" charset="0"/>
              <a:cs typeface="Verdana" pitchFamily="34" charset="0"/>
            </a:endParaRPr>
          </a:p>
          <a:p>
            <a:pPr marL="638697" algn="ctr">
              <a:spcBef>
                <a:spcPct val="50000"/>
              </a:spcBef>
            </a:pPr>
            <a:r>
              <a:rPr lang="it-IT" sz="1600" b="1" dirty="0">
                <a:ea typeface="Verdana" pitchFamily="34" charset="0"/>
                <a:cs typeface="Verdana" pitchFamily="34" charset="0"/>
              </a:rPr>
              <a:t> </a:t>
            </a:r>
            <a:endParaRPr lang="it-IT" sz="1600" dirty="0">
              <a:ea typeface="Verdana" pitchFamily="34" charset="0"/>
              <a:cs typeface="Verdana" pitchFamily="34" charset="0"/>
            </a:endParaRPr>
          </a:p>
          <a:p>
            <a:pPr marL="638697">
              <a:spcBef>
                <a:spcPct val="50000"/>
              </a:spcBef>
            </a:pPr>
            <a:r>
              <a:rPr lang="it-IT" sz="1600" b="1" dirty="0">
                <a:ea typeface="Verdana" pitchFamily="34" charset="0"/>
                <a:cs typeface="Verdana" pitchFamily="34" charset="0"/>
              </a:rPr>
              <a:t>“INTUIRE” IL TIPO </a:t>
            </a:r>
            <a:r>
              <a:rPr lang="it-IT" sz="1600" b="1" dirty="0" err="1">
                <a:ea typeface="Verdana" pitchFamily="34" charset="0"/>
                <a:cs typeface="Verdana" pitchFamily="34" charset="0"/>
              </a:rPr>
              <a:t>DI</a:t>
            </a:r>
            <a:r>
              <a:rPr lang="it-IT" sz="1600" b="1" dirty="0">
                <a:ea typeface="Verdana" pitchFamily="34" charset="0"/>
                <a:cs typeface="Verdana" pitchFamily="34" charset="0"/>
              </a:rPr>
              <a:t> DANNO ALLA PERSONA:</a:t>
            </a:r>
            <a:r>
              <a:rPr lang="it-IT" sz="1600" dirty="0">
                <a:ea typeface="Verdana" pitchFamily="34" charset="0"/>
                <a:cs typeface="Verdana" pitchFamily="34" charset="0"/>
              </a:rPr>
              <a:t> </a:t>
            </a:r>
          </a:p>
          <a:p>
            <a:pPr marL="638697" algn="ctr">
              <a:spcBef>
                <a:spcPct val="50000"/>
              </a:spcBef>
            </a:pPr>
            <a:r>
              <a:rPr lang="it-IT" sz="1600" b="1" dirty="0">
                <a:solidFill>
                  <a:srgbClr val="FF3300"/>
                </a:solidFill>
                <a:ea typeface="Verdana" pitchFamily="34" charset="0"/>
                <a:cs typeface="Verdana" pitchFamily="34" charset="0"/>
              </a:rPr>
              <a:t>QUALE  </a:t>
            </a:r>
            <a:r>
              <a:rPr lang="it-IT" sz="1600" b="1" dirty="0" smtClean="0">
                <a:solidFill>
                  <a:srgbClr val="FF3300"/>
                </a:solidFill>
                <a:ea typeface="Verdana" pitchFamily="34" charset="0"/>
                <a:cs typeface="Verdana" pitchFamily="34" charset="0"/>
              </a:rPr>
              <a:t>INFORTUNIO</a:t>
            </a:r>
            <a:endParaRPr lang="it-IT" sz="1600" b="1" dirty="0">
              <a:solidFill>
                <a:srgbClr val="FF3300"/>
              </a:solidFill>
              <a:ea typeface="Verdana" pitchFamily="34" charset="0"/>
              <a:cs typeface="Verdana" pitchFamily="34" charset="0"/>
            </a:endParaRPr>
          </a:p>
          <a:p>
            <a:pPr marL="1266189" lvl="1" algn="ctr">
              <a:spcBef>
                <a:spcPct val="50000"/>
              </a:spcBef>
            </a:pPr>
            <a:r>
              <a:rPr lang="it-IT" sz="1600" b="1" dirty="0" smtClean="0">
                <a:solidFill>
                  <a:srgbClr val="FF3300"/>
                </a:solidFill>
                <a:ea typeface="Verdana" pitchFamily="34" charset="0"/>
                <a:cs typeface="Verdana" pitchFamily="34" charset="0"/>
              </a:rPr>
              <a:t>QUALE  </a:t>
            </a:r>
            <a:r>
              <a:rPr lang="it-IT" sz="1600" b="1" dirty="0">
                <a:solidFill>
                  <a:srgbClr val="FF3300"/>
                </a:solidFill>
                <a:ea typeface="Verdana" pitchFamily="34" charset="0"/>
                <a:cs typeface="Verdana" pitchFamily="34" charset="0"/>
              </a:rPr>
              <a:t>MALATTIA  PROFESSIONALE</a:t>
            </a:r>
          </a:p>
          <a:p>
            <a:pPr marL="638697" algn="ctr">
              <a:spcBef>
                <a:spcPct val="50000"/>
              </a:spcBef>
            </a:pPr>
            <a:endParaRPr lang="en-US" sz="1700" dirty="0">
              <a:solidFill>
                <a:srgbClr val="FF3300"/>
              </a:solidFill>
              <a:latin typeface="Frutiger 45 Light"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8706" name="Rectangle 2"/>
          <p:cNvSpPr>
            <a:spLocks noChangeArrowheads="1"/>
          </p:cNvSpPr>
          <p:nvPr/>
        </p:nvSpPr>
        <p:spPr bwMode="auto">
          <a:xfrm>
            <a:off x="0" y="692696"/>
            <a:ext cx="9144000" cy="4584215"/>
          </a:xfrm>
          <a:prstGeom prst="rect">
            <a:avLst/>
          </a:prstGeom>
          <a:noFill/>
          <a:ln w="9525">
            <a:noFill/>
            <a:miter lim="800000"/>
            <a:headEnd/>
            <a:tailEnd/>
          </a:ln>
          <a:effectLst/>
        </p:spPr>
        <p:txBody>
          <a:bodyPr wrap="square" lIns="80655" tIns="40328" rIns="80655" bIns="40328">
            <a:spAutoFit/>
          </a:bodyPr>
          <a:lstStyle/>
          <a:p>
            <a:pPr algn="ctr"/>
            <a:r>
              <a:rPr lang="en-US" sz="1700" dirty="0">
                <a:solidFill>
                  <a:schemeClr val="hlink"/>
                </a:solidFill>
                <a:latin typeface="Frutiger 45 Light" pitchFamily="34" charset="0"/>
                <a:cs typeface="Arial" charset="0"/>
              </a:rPr>
              <a:t> </a:t>
            </a:r>
            <a:r>
              <a:rPr lang="it-IT" sz="1600" b="1" dirty="0">
                <a:solidFill>
                  <a:schemeClr val="hlink"/>
                </a:solidFill>
                <a:latin typeface="+mn-lt"/>
                <a:cs typeface="Times New Roman" pitchFamily="18" charset="0"/>
              </a:rPr>
              <a:t>  </a:t>
            </a:r>
            <a:r>
              <a:rPr lang="it-IT" sz="2000" b="1" dirty="0">
                <a:ea typeface="Verdana" pitchFamily="34" charset="0"/>
                <a:cs typeface="Verdana" pitchFamily="34" charset="0"/>
              </a:rPr>
              <a:t>UN PERICOLO PUÒ GENERARE PIÙ RISCHI</a:t>
            </a:r>
          </a:p>
          <a:p>
            <a:pPr algn="ctr">
              <a:spcBef>
                <a:spcPct val="50000"/>
              </a:spcBef>
              <a:spcAft>
                <a:spcPct val="145000"/>
              </a:spcAft>
            </a:pPr>
            <a:r>
              <a:rPr lang="it-IT" sz="2000" b="1" dirty="0">
                <a:ea typeface="Verdana" pitchFamily="34" charset="0"/>
                <a:cs typeface="Verdana" pitchFamily="34" charset="0"/>
              </a:rPr>
              <a:t>( E QUINDI  PIÙ LESIONI )</a:t>
            </a:r>
          </a:p>
          <a:p>
            <a:pPr algn="l">
              <a:spcBef>
                <a:spcPct val="50000"/>
              </a:spcBef>
            </a:pPr>
            <a:r>
              <a:rPr lang="it-IT" sz="1600" b="1" dirty="0">
                <a:solidFill>
                  <a:schemeClr val="hlink"/>
                </a:solidFill>
                <a:latin typeface="+mn-lt"/>
                <a:cs typeface="Arial" charset="0"/>
              </a:rPr>
              <a:t>		</a:t>
            </a:r>
            <a:r>
              <a:rPr lang="it-IT" sz="1600" b="1" dirty="0">
                <a:ea typeface="Verdana" pitchFamily="34" charset="0"/>
                <a:cs typeface="Verdana" pitchFamily="34" charset="0"/>
              </a:rPr>
              <a:t>ESEMPI:  </a:t>
            </a:r>
          </a:p>
          <a:p>
            <a:pPr algn="ctr">
              <a:spcBef>
                <a:spcPct val="50000"/>
              </a:spcBef>
            </a:pPr>
            <a:r>
              <a:rPr lang="it-IT" sz="1600" dirty="0">
                <a:solidFill>
                  <a:schemeClr val="hlink"/>
                </a:solidFill>
                <a:latin typeface="+mn-lt"/>
                <a:cs typeface="Times New Roman" pitchFamily="18" charset="0"/>
              </a:rPr>
              <a:t>				                       </a:t>
            </a:r>
            <a:r>
              <a:rPr lang="it-IT" sz="1600" b="1" dirty="0">
                <a:ea typeface="Verdana" pitchFamily="34" charset="0"/>
                <a:cs typeface="Verdana" pitchFamily="34" charset="0"/>
              </a:rPr>
              <a:t>elettrocuzione</a:t>
            </a:r>
          </a:p>
          <a:p>
            <a:pPr algn="ctr">
              <a:spcBef>
                <a:spcPct val="25000"/>
              </a:spcBef>
            </a:pPr>
            <a:r>
              <a:rPr lang="it-IT" sz="1600" b="1" dirty="0">
                <a:solidFill>
                  <a:srgbClr val="FF3300"/>
                </a:solidFill>
                <a:latin typeface="+mn-lt"/>
                <a:cs typeface="Arial" charset="0"/>
              </a:rPr>
              <a:t>ENERGIA ELETTRICA</a:t>
            </a:r>
            <a:endParaRPr lang="it-IT" sz="1600" dirty="0">
              <a:solidFill>
                <a:srgbClr val="FF3300"/>
              </a:solidFill>
              <a:latin typeface="+mn-lt"/>
              <a:cs typeface="Times New Roman" pitchFamily="18" charset="0"/>
            </a:endParaRPr>
          </a:p>
          <a:p>
            <a:pPr algn="ctr">
              <a:spcBef>
                <a:spcPct val="30000"/>
              </a:spcBef>
            </a:pPr>
            <a:r>
              <a:rPr lang="it-IT" sz="1600" dirty="0">
                <a:solidFill>
                  <a:schemeClr val="hlink"/>
                </a:solidFill>
                <a:latin typeface="+mn-lt"/>
                <a:cs typeface="Arial" charset="0"/>
              </a:rPr>
              <a:t>				</a:t>
            </a:r>
            <a:endParaRPr lang="it-IT" sz="1600" b="1" dirty="0">
              <a:ea typeface="Verdana" pitchFamily="34" charset="0"/>
              <a:cs typeface="Verdana" pitchFamily="34" charset="0"/>
            </a:endParaRPr>
          </a:p>
          <a:p>
            <a:pPr algn="ctr">
              <a:spcBef>
                <a:spcPct val="50000"/>
              </a:spcBef>
            </a:pPr>
            <a:r>
              <a:rPr lang="it-IT" sz="1600" dirty="0">
                <a:solidFill>
                  <a:schemeClr val="hlink"/>
                </a:solidFill>
                <a:latin typeface="+mn-lt"/>
                <a:cs typeface="Arial" charset="0"/>
              </a:rPr>
              <a:t> </a:t>
            </a:r>
            <a:endParaRPr lang="it-IT" sz="1600" dirty="0">
              <a:solidFill>
                <a:schemeClr val="hlink"/>
              </a:solidFill>
              <a:latin typeface="+mn-lt"/>
              <a:cs typeface="Times New Roman" pitchFamily="18" charset="0"/>
            </a:endParaRPr>
          </a:p>
          <a:p>
            <a:pPr algn="ctr">
              <a:spcBef>
                <a:spcPct val="50000"/>
              </a:spcBef>
            </a:pPr>
            <a:r>
              <a:rPr lang="it-IT" sz="1600" dirty="0">
                <a:solidFill>
                  <a:schemeClr val="hlink"/>
                </a:solidFill>
                <a:latin typeface="+mn-lt"/>
                <a:cs typeface="Arial" charset="0"/>
              </a:rPr>
              <a:t>					</a:t>
            </a:r>
            <a:endParaRPr lang="it-IT" sz="1600" b="1" dirty="0">
              <a:ea typeface="Verdana" pitchFamily="34" charset="0"/>
              <a:cs typeface="Verdana" pitchFamily="34" charset="0"/>
            </a:endParaRPr>
          </a:p>
          <a:p>
            <a:pPr algn="ctr">
              <a:spcBef>
                <a:spcPct val="30000"/>
              </a:spcBef>
            </a:pPr>
            <a:r>
              <a:rPr lang="it-IT" sz="1600" b="1" dirty="0">
                <a:solidFill>
                  <a:schemeClr val="hlink"/>
                </a:solidFill>
                <a:latin typeface="+mn-lt"/>
                <a:cs typeface="Arial" charset="0"/>
              </a:rPr>
              <a:t>    </a:t>
            </a:r>
            <a:r>
              <a:rPr lang="it-IT" sz="1600" b="1" dirty="0">
                <a:solidFill>
                  <a:srgbClr val="FF3300"/>
                </a:solidFill>
                <a:latin typeface="+mn-lt"/>
                <a:cs typeface="Arial" charset="0"/>
              </a:rPr>
              <a:t>CALDAIA A GAS</a:t>
            </a:r>
            <a:br>
              <a:rPr lang="it-IT" sz="1600" b="1" dirty="0">
                <a:solidFill>
                  <a:srgbClr val="FF3300"/>
                </a:solidFill>
                <a:latin typeface="+mn-lt"/>
                <a:cs typeface="Arial" charset="0"/>
              </a:rPr>
            </a:br>
            <a:r>
              <a:rPr lang="it-IT" sz="1600" b="1" dirty="0">
                <a:solidFill>
                  <a:srgbClr val="FF3300"/>
                </a:solidFill>
                <a:latin typeface="+mn-lt"/>
                <a:cs typeface="Arial" charset="0"/>
              </a:rPr>
              <a:t>        IN CUCINA</a:t>
            </a:r>
            <a:endParaRPr lang="it-IT" sz="1600" dirty="0">
              <a:solidFill>
                <a:srgbClr val="FF3300"/>
              </a:solidFill>
              <a:latin typeface="+mn-lt"/>
              <a:cs typeface="Times New Roman" pitchFamily="18" charset="0"/>
            </a:endParaRPr>
          </a:p>
          <a:p>
            <a:pPr algn="ctr">
              <a:lnSpc>
                <a:spcPct val="60000"/>
              </a:lnSpc>
              <a:spcBef>
                <a:spcPct val="65000"/>
              </a:spcBef>
            </a:pPr>
            <a:r>
              <a:rPr lang="it-IT" sz="1600" dirty="0">
                <a:solidFill>
                  <a:schemeClr val="hlink"/>
                </a:solidFill>
                <a:latin typeface="+mn-lt"/>
                <a:cs typeface="Arial" charset="0"/>
              </a:rPr>
              <a:t>					     </a:t>
            </a:r>
            <a:r>
              <a:rPr lang="it-IT" sz="1600" dirty="0" smtClean="0">
                <a:solidFill>
                  <a:schemeClr val="hlink"/>
                </a:solidFill>
                <a:latin typeface="+mn-lt"/>
                <a:cs typeface="Arial" charset="0"/>
              </a:rPr>
              <a:t> </a:t>
            </a:r>
            <a:r>
              <a:rPr lang="it-IT" sz="1600" b="1" dirty="0" smtClean="0">
                <a:ea typeface="Verdana" pitchFamily="34" charset="0"/>
                <a:cs typeface="Verdana" pitchFamily="34" charset="0"/>
              </a:rPr>
              <a:t>esplosione</a:t>
            </a:r>
          </a:p>
          <a:p>
            <a:pPr algn="ctr">
              <a:lnSpc>
                <a:spcPct val="60000"/>
              </a:lnSpc>
              <a:spcBef>
                <a:spcPct val="65000"/>
              </a:spcBef>
            </a:pPr>
            <a:r>
              <a:rPr lang="it-IT" sz="1600" b="1" dirty="0" smtClean="0">
                <a:ea typeface="Verdana" pitchFamily="34" charset="0"/>
                <a:cs typeface="Verdana" pitchFamily="34" charset="0"/>
              </a:rPr>
              <a:t>						incendio</a:t>
            </a:r>
            <a:endParaRPr lang="en-US" sz="1600" b="1" dirty="0">
              <a:ea typeface="Verdana" pitchFamily="34" charset="0"/>
              <a:cs typeface="Verdana" pitchFamily="34" charset="0"/>
            </a:endParaRPr>
          </a:p>
        </p:txBody>
      </p:sp>
      <p:sp>
        <p:nvSpPr>
          <p:cNvPr id="328707" name="Line 3"/>
          <p:cNvSpPr>
            <a:spLocks noChangeShapeType="1"/>
          </p:cNvSpPr>
          <p:nvPr/>
        </p:nvSpPr>
        <p:spPr bwMode="auto">
          <a:xfrm flipV="1">
            <a:off x="5724128" y="2492895"/>
            <a:ext cx="576064" cy="281947"/>
          </a:xfrm>
          <a:prstGeom prst="line">
            <a:avLst/>
          </a:prstGeom>
          <a:noFill/>
          <a:ln w="38100">
            <a:solidFill>
              <a:srgbClr val="FF3300"/>
            </a:solidFill>
            <a:round/>
            <a:headEnd/>
            <a:tailEnd type="triangle" w="med" len="med"/>
          </a:ln>
          <a:effectLst/>
        </p:spPr>
        <p:txBody>
          <a:bodyPr lIns="80678" tIns="40339" rIns="80678" bIns="40339"/>
          <a:lstStyle/>
          <a:p>
            <a:endParaRPr lang="it-IT"/>
          </a:p>
        </p:txBody>
      </p:sp>
      <p:sp>
        <p:nvSpPr>
          <p:cNvPr id="328708" name="Line 4"/>
          <p:cNvSpPr>
            <a:spLocks noChangeShapeType="1"/>
          </p:cNvSpPr>
          <p:nvPr/>
        </p:nvSpPr>
        <p:spPr bwMode="auto">
          <a:xfrm>
            <a:off x="5744936" y="2899780"/>
            <a:ext cx="627264" cy="241188"/>
          </a:xfrm>
          <a:prstGeom prst="line">
            <a:avLst/>
          </a:prstGeom>
          <a:noFill/>
          <a:ln w="38100">
            <a:solidFill>
              <a:srgbClr val="FF3300"/>
            </a:solidFill>
            <a:round/>
            <a:headEnd/>
            <a:tailEnd type="triangle" w="med" len="med"/>
          </a:ln>
          <a:effectLst/>
        </p:spPr>
        <p:txBody>
          <a:bodyPr lIns="80678" tIns="40339" rIns="80678" bIns="40339"/>
          <a:lstStyle/>
          <a:p>
            <a:endParaRPr lang="it-IT"/>
          </a:p>
        </p:txBody>
      </p:sp>
      <p:sp>
        <p:nvSpPr>
          <p:cNvPr id="328709" name="Line 5"/>
          <p:cNvSpPr>
            <a:spLocks noChangeShapeType="1"/>
          </p:cNvSpPr>
          <p:nvPr/>
        </p:nvSpPr>
        <p:spPr bwMode="auto">
          <a:xfrm flipV="1">
            <a:off x="5682343" y="3933056"/>
            <a:ext cx="617849" cy="305083"/>
          </a:xfrm>
          <a:prstGeom prst="line">
            <a:avLst/>
          </a:prstGeom>
          <a:noFill/>
          <a:ln w="38100">
            <a:solidFill>
              <a:srgbClr val="FF3300"/>
            </a:solidFill>
            <a:round/>
            <a:headEnd/>
            <a:tailEnd type="triangle" w="med" len="med"/>
          </a:ln>
          <a:effectLst/>
        </p:spPr>
        <p:txBody>
          <a:bodyPr lIns="80678" tIns="40339" rIns="80678" bIns="40339"/>
          <a:lstStyle/>
          <a:p>
            <a:endParaRPr lang="it-IT"/>
          </a:p>
        </p:txBody>
      </p:sp>
      <p:sp>
        <p:nvSpPr>
          <p:cNvPr id="328710" name="Line 6"/>
          <p:cNvSpPr>
            <a:spLocks noChangeShapeType="1"/>
          </p:cNvSpPr>
          <p:nvPr/>
        </p:nvSpPr>
        <p:spPr bwMode="auto">
          <a:xfrm>
            <a:off x="5724128" y="4437112"/>
            <a:ext cx="648072" cy="288032"/>
          </a:xfrm>
          <a:prstGeom prst="line">
            <a:avLst/>
          </a:prstGeom>
          <a:noFill/>
          <a:ln w="28575">
            <a:solidFill>
              <a:srgbClr val="FF3300"/>
            </a:solidFill>
            <a:round/>
            <a:headEnd/>
            <a:tailEnd type="triangle" w="med" len="med"/>
          </a:ln>
          <a:effectLst/>
        </p:spPr>
        <p:txBody>
          <a:bodyPr lIns="80678" tIns="40339" rIns="80678" bIns="40339"/>
          <a:lstStyle/>
          <a:p>
            <a:endParaRPr lang="it-IT"/>
          </a:p>
        </p:txBody>
      </p:sp>
      <p:sp>
        <p:nvSpPr>
          <p:cNvPr id="8" name="CasellaDiTesto 7"/>
          <p:cNvSpPr txBox="1"/>
          <p:nvPr/>
        </p:nvSpPr>
        <p:spPr>
          <a:xfrm>
            <a:off x="6444208" y="2996952"/>
            <a:ext cx="2699792" cy="584775"/>
          </a:xfrm>
          <a:prstGeom prst="rect">
            <a:avLst/>
          </a:prstGeom>
          <a:noFill/>
        </p:spPr>
        <p:txBody>
          <a:bodyPr wrap="square" rtlCol="0">
            <a:spAutoFit/>
          </a:bodyPr>
          <a:lstStyle/>
          <a:p>
            <a:r>
              <a:rPr lang="it-IT" sz="1600" b="1" dirty="0" smtClean="0">
                <a:ea typeface="Verdana" pitchFamily="34" charset="0"/>
                <a:cs typeface="Verdana" pitchFamily="34" charset="0"/>
              </a:rPr>
              <a:t>Esplosione</a:t>
            </a:r>
          </a:p>
          <a:p>
            <a:r>
              <a:rPr lang="it-IT" sz="1600" b="1" dirty="0" smtClean="0">
                <a:ea typeface="Verdana" pitchFamily="34" charset="0"/>
                <a:cs typeface="Verdana" pitchFamily="34" charset="0"/>
              </a:rPr>
              <a:t>	incendio</a:t>
            </a:r>
            <a:endParaRPr lang="it-IT" sz="1600" b="1" dirty="0">
              <a:ea typeface="Verdana" pitchFamily="34" charset="0"/>
              <a:cs typeface="Verdana" pitchFamily="34" charset="0"/>
            </a:endParaRPr>
          </a:p>
        </p:txBody>
      </p:sp>
      <p:sp>
        <p:nvSpPr>
          <p:cNvPr id="9" name="CasellaDiTesto 8"/>
          <p:cNvSpPr txBox="1"/>
          <p:nvPr/>
        </p:nvSpPr>
        <p:spPr>
          <a:xfrm>
            <a:off x="6444208" y="3789040"/>
            <a:ext cx="2699792" cy="338554"/>
          </a:xfrm>
          <a:prstGeom prst="rect">
            <a:avLst/>
          </a:prstGeom>
          <a:noFill/>
        </p:spPr>
        <p:txBody>
          <a:bodyPr wrap="square" rtlCol="0">
            <a:spAutoFit/>
          </a:bodyPr>
          <a:lstStyle/>
          <a:p>
            <a:r>
              <a:rPr lang="it-IT" sz="1600" b="1" dirty="0" smtClean="0">
                <a:ea typeface="Verdana" pitchFamily="34" charset="0"/>
                <a:cs typeface="Verdana" pitchFamily="34" charset="0"/>
              </a:rPr>
              <a:t>asfissia</a:t>
            </a:r>
            <a:endParaRPr lang="it-IT" sz="1600" b="1" dirty="0">
              <a:ea typeface="Verdana" pitchFamily="34" charset="0"/>
              <a:cs typeface="Verdana"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262618" y="1258176"/>
            <a:ext cx="8686800" cy="3356186"/>
          </a:xfrm>
          <a:prstGeom prst="rect">
            <a:avLst/>
          </a:prstGeom>
          <a:noFill/>
          <a:ln w="9525">
            <a:noFill/>
            <a:miter lim="800000"/>
            <a:headEnd/>
            <a:tailEnd/>
          </a:ln>
          <a:effectLst/>
        </p:spPr>
        <p:txBody>
          <a:bodyPr lIns="80655" tIns="40328" rIns="80655" bIns="40328">
            <a:spAutoFit/>
          </a:bodyPr>
          <a:lstStyle/>
          <a:p>
            <a:pPr algn="l"/>
            <a:r>
              <a:rPr lang="en-US" sz="1700" dirty="0">
                <a:solidFill>
                  <a:schemeClr val="hlink"/>
                </a:solidFill>
                <a:latin typeface="Frutiger 45 Light" pitchFamily="34" charset="0"/>
                <a:cs typeface="Arial" charset="0"/>
              </a:rPr>
              <a:t> </a:t>
            </a:r>
          </a:p>
          <a:p>
            <a:pPr algn="ctr">
              <a:spcBef>
                <a:spcPct val="50000"/>
              </a:spcBef>
            </a:pPr>
            <a:r>
              <a:rPr lang="it-IT" sz="1600" b="1" dirty="0">
                <a:ea typeface="Verdana" pitchFamily="34" charset="0"/>
                <a:cs typeface="Verdana" pitchFamily="34" charset="0"/>
              </a:rPr>
              <a:t>IN UN AMBIENTE POSSONO COESISTERE PIU’ </a:t>
            </a:r>
            <a:r>
              <a:rPr lang="it-IT" sz="1600" b="1" dirty="0" smtClean="0">
                <a:ea typeface="Verdana" pitchFamily="34" charset="0"/>
                <a:cs typeface="Verdana" pitchFamily="34" charset="0"/>
              </a:rPr>
              <a:t>PERICOLI (e quindi rischi)</a:t>
            </a:r>
            <a:endParaRPr lang="it-IT" sz="1600" b="1" dirty="0">
              <a:ea typeface="Verdana" pitchFamily="34" charset="0"/>
              <a:cs typeface="Verdana" pitchFamily="34" charset="0"/>
            </a:endParaRPr>
          </a:p>
          <a:p>
            <a:pPr algn="ctr">
              <a:lnSpc>
                <a:spcPct val="135000"/>
              </a:lnSpc>
              <a:spcBef>
                <a:spcPct val="50000"/>
              </a:spcBef>
            </a:pPr>
            <a:r>
              <a:rPr lang="it-IT" sz="1600" b="1" dirty="0">
                <a:ea typeface="Verdana" pitchFamily="34" charset="0"/>
                <a:cs typeface="Verdana" pitchFamily="34" charset="0"/>
              </a:rPr>
              <a:t> Ogni </a:t>
            </a:r>
            <a:r>
              <a:rPr lang="it-IT" sz="1600" b="1" dirty="0" smtClean="0">
                <a:ea typeface="Verdana" pitchFamily="34" charset="0"/>
                <a:cs typeface="Verdana" pitchFamily="34" charset="0"/>
              </a:rPr>
              <a:t>rischio </a:t>
            </a:r>
            <a:r>
              <a:rPr lang="it-IT" sz="1600" b="1" dirty="0">
                <a:ea typeface="Verdana" pitchFamily="34" charset="0"/>
                <a:cs typeface="Verdana" pitchFamily="34" charset="0"/>
              </a:rPr>
              <a:t>va - inizialmente </a:t>
            </a:r>
            <a:r>
              <a:rPr lang="it-IT" sz="1600" b="1" dirty="0">
                <a:solidFill>
                  <a:srgbClr val="FF0000"/>
                </a:solidFill>
                <a:ea typeface="Verdana" pitchFamily="34" charset="0"/>
                <a:cs typeface="Verdana" pitchFamily="34" charset="0"/>
              </a:rPr>
              <a:t>- studiato da sé</a:t>
            </a:r>
            <a:r>
              <a:rPr lang="it-IT" sz="1600" b="1" dirty="0">
                <a:ea typeface="Verdana" pitchFamily="34" charset="0"/>
                <a:cs typeface="Verdana" pitchFamily="34" charset="0"/>
              </a:rPr>
              <a:t/>
            </a:r>
            <a:br>
              <a:rPr lang="it-IT" sz="1600" b="1" dirty="0">
                <a:ea typeface="Verdana" pitchFamily="34" charset="0"/>
                <a:cs typeface="Verdana" pitchFamily="34" charset="0"/>
              </a:rPr>
            </a:br>
            <a:r>
              <a:rPr lang="it-IT" sz="1600" b="1" dirty="0">
                <a:ea typeface="Verdana" pitchFamily="34" charset="0"/>
                <a:cs typeface="Verdana" pitchFamily="34" charset="0"/>
              </a:rPr>
              <a:t>   (separato dagli altri) altrimenti di   “rischia”   di individuare </a:t>
            </a:r>
            <a:br>
              <a:rPr lang="it-IT" sz="1600" b="1" dirty="0">
                <a:ea typeface="Verdana" pitchFamily="34" charset="0"/>
                <a:cs typeface="Verdana" pitchFamily="34" charset="0"/>
              </a:rPr>
            </a:br>
            <a:r>
              <a:rPr lang="it-IT" sz="1600" b="1" dirty="0">
                <a:ea typeface="Verdana" pitchFamily="34" charset="0"/>
                <a:cs typeface="Verdana" pitchFamily="34" charset="0"/>
              </a:rPr>
              <a:t>solo provvedimenti generici e poco efficaci (</a:t>
            </a:r>
            <a:r>
              <a:rPr lang="it-IT" sz="1600" b="1" dirty="0">
                <a:solidFill>
                  <a:srgbClr val="FF0000"/>
                </a:solidFill>
                <a:ea typeface="Verdana" pitchFamily="34" charset="0"/>
                <a:cs typeface="Verdana" pitchFamily="34" charset="0"/>
              </a:rPr>
              <a:t>solo DPI</a:t>
            </a:r>
            <a:r>
              <a:rPr lang="it-IT" sz="1600" b="1" dirty="0">
                <a:ea typeface="Verdana" pitchFamily="34" charset="0"/>
                <a:cs typeface="Verdana" pitchFamily="34" charset="0"/>
              </a:rPr>
              <a:t>)</a:t>
            </a:r>
          </a:p>
          <a:p>
            <a:pPr algn="ctr">
              <a:spcBef>
                <a:spcPct val="50000"/>
              </a:spcBef>
            </a:pPr>
            <a:r>
              <a:rPr lang="it-IT" sz="1600" b="1" dirty="0">
                <a:ea typeface="Verdana" pitchFamily="34" charset="0"/>
                <a:cs typeface="Verdana" pitchFamily="34" charset="0"/>
              </a:rPr>
              <a:t> </a:t>
            </a:r>
          </a:p>
          <a:p>
            <a:pPr algn="l">
              <a:spcBef>
                <a:spcPct val="50000"/>
              </a:spcBef>
            </a:pPr>
            <a:r>
              <a:rPr lang="it-IT" sz="1600" b="1" dirty="0">
                <a:solidFill>
                  <a:schemeClr val="hlink"/>
                </a:solidFill>
                <a:ea typeface="Verdana" pitchFamily="34" charset="0"/>
                <a:cs typeface="Verdana" pitchFamily="34" charset="0"/>
              </a:rPr>
              <a:t> </a:t>
            </a:r>
            <a:r>
              <a:rPr lang="it-IT" sz="1600" b="1" dirty="0">
                <a:solidFill>
                  <a:srgbClr val="FF3300"/>
                </a:solidFill>
                <a:ea typeface="Verdana" pitchFamily="34" charset="0"/>
                <a:cs typeface="Verdana" pitchFamily="34" charset="0"/>
              </a:rPr>
              <a:t>Successivamente è opportuno valutare se:</a:t>
            </a:r>
            <a:endParaRPr lang="it-IT" sz="1600" dirty="0">
              <a:solidFill>
                <a:srgbClr val="FF3300"/>
              </a:solidFill>
              <a:ea typeface="Verdana" pitchFamily="34" charset="0"/>
              <a:cs typeface="Verdana" pitchFamily="34" charset="0"/>
            </a:endParaRPr>
          </a:p>
          <a:p>
            <a:pPr algn="l">
              <a:spcBef>
                <a:spcPct val="50000"/>
              </a:spcBef>
            </a:pPr>
            <a:r>
              <a:rPr lang="it-IT" sz="1600" b="1" dirty="0">
                <a:solidFill>
                  <a:srgbClr val="FF3300"/>
                </a:solidFill>
                <a:ea typeface="Verdana" pitchFamily="34" charset="0"/>
                <a:cs typeface="Verdana" pitchFamily="34" charset="0"/>
              </a:rPr>
              <a:t>  </a:t>
            </a:r>
            <a:r>
              <a:rPr lang="it-IT" sz="1600" b="1" dirty="0" smtClean="0">
                <a:solidFill>
                  <a:srgbClr val="FF3300"/>
                </a:solidFill>
                <a:ea typeface="Verdana" pitchFamily="34" charset="0"/>
                <a:cs typeface="Verdana" pitchFamily="34" charset="0"/>
              </a:rPr>
              <a:t> </a:t>
            </a:r>
            <a:r>
              <a:rPr lang="it-IT" sz="1600" b="1" dirty="0">
                <a:solidFill>
                  <a:srgbClr val="FF3300"/>
                </a:solidFill>
                <a:ea typeface="Verdana" pitchFamily="34" charset="0"/>
                <a:cs typeface="Verdana" pitchFamily="34" charset="0"/>
              </a:rPr>
              <a:t>- la compresenza di più pericoli genera ulteriori PERICOLI/RISCHI</a:t>
            </a:r>
            <a:endParaRPr lang="it-IT" sz="1600" dirty="0">
              <a:solidFill>
                <a:srgbClr val="FF3300"/>
              </a:solidFill>
              <a:ea typeface="Verdana" pitchFamily="34" charset="0"/>
              <a:cs typeface="Verdana" pitchFamily="34" charset="0"/>
            </a:endParaRPr>
          </a:p>
          <a:p>
            <a:pPr algn="l">
              <a:spcBef>
                <a:spcPct val="50000"/>
              </a:spcBef>
            </a:pPr>
            <a:r>
              <a:rPr lang="it-IT" sz="1600" b="1" dirty="0">
                <a:solidFill>
                  <a:srgbClr val="FF3300"/>
                </a:solidFill>
                <a:ea typeface="Verdana" pitchFamily="34" charset="0"/>
                <a:cs typeface="Verdana" pitchFamily="34" charset="0"/>
              </a:rPr>
              <a:t>   - </a:t>
            </a:r>
            <a:r>
              <a:rPr lang="it-IT" sz="1600" b="1" dirty="0" smtClean="0">
                <a:solidFill>
                  <a:srgbClr val="FF3300"/>
                </a:solidFill>
                <a:ea typeface="Verdana" pitchFamily="34" charset="0"/>
                <a:cs typeface="Verdana" pitchFamily="34" charset="0"/>
              </a:rPr>
              <a:t> sono </a:t>
            </a:r>
            <a:r>
              <a:rPr lang="it-IT" sz="1600" b="1" dirty="0">
                <a:solidFill>
                  <a:srgbClr val="FF3300"/>
                </a:solidFill>
                <a:ea typeface="Verdana" pitchFamily="34" charset="0"/>
                <a:cs typeface="Verdana" pitchFamily="34" charset="0"/>
              </a:rPr>
              <a:t>possibili provvedimenti idonei a ridurre PIÙ </a:t>
            </a:r>
            <a:r>
              <a:rPr lang="it-IT" sz="1600" b="1" dirty="0" err="1">
                <a:solidFill>
                  <a:srgbClr val="FF3300"/>
                </a:solidFill>
                <a:ea typeface="Verdana" pitchFamily="34" charset="0"/>
                <a:cs typeface="Verdana" pitchFamily="34" charset="0"/>
              </a:rPr>
              <a:t>DI</a:t>
            </a:r>
            <a:r>
              <a:rPr lang="it-IT" sz="1600" b="1" dirty="0">
                <a:solidFill>
                  <a:srgbClr val="FF3300"/>
                </a:solidFill>
                <a:ea typeface="Verdana" pitchFamily="34" charset="0"/>
                <a:cs typeface="Verdana" pitchFamily="34" charset="0"/>
              </a:rPr>
              <a:t> UN RISCHIO</a:t>
            </a:r>
            <a:endParaRPr lang="en-US" sz="1600" dirty="0">
              <a:solidFill>
                <a:srgbClr val="FF3300"/>
              </a:solidFill>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802" name="Rectangle 2"/>
          <p:cNvSpPr>
            <a:spLocks noChangeArrowheads="1"/>
          </p:cNvSpPr>
          <p:nvPr/>
        </p:nvSpPr>
        <p:spPr bwMode="auto">
          <a:xfrm>
            <a:off x="0" y="1484784"/>
            <a:ext cx="9144000" cy="3319253"/>
          </a:xfrm>
          <a:prstGeom prst="rect">
            <a:avLst/>
          </a:prstGeom>
          <a:noFill/>
          <a:ln w="9525">
            <a:noFill/>
            <a:miter lim="800000"/>
            <a:headEnd/>
            <a:tailEnd/>
          </a:ln>
          <a:effectLst/>
        </p:spPr>
        <p:txBody>
          <a:bodyPr wrap="square" lIns="80655" tIns="40328" rIns="80655" bIns="40328">
            <a:spAutoFit/>
          </a:bodyPr>
          <a:lstStyle/>
          <a:p>
            <a:pPr marL="1428664" indent="-1428664" algn="ctr"/>
            <a:r>
              <a:rPr lang="en-US" sz="1600" dirty="0">
                <a:solidFill>
                  <a:srgbClr val="FF3300"/>
                </a:solidFill>
                <a:ea typeface="Verdana" pitchFamily="34" charset="0"/>
                <a:cs typeface="Verdana" pitchFamily="34" charset="0"/>
              </a:rPr>
              <a:t> </a:t>
            </a:r>
            <a:r>
              <a:rPr lang="it-IT" sz="1600" b="1" dirty="0" smtClean="0">
                <a:solidFill>
                  <a:srgbClr val="D35137"/>
                </a:solidFill>
                <a:ea typeface="Verdana" pitchFamily="34" charset="0"/>
                <a:cs typeface="Verdana" pitchFamily="34" charset="0"/>
              </a:rPr>
              <a:t>Esempio: appendere un quadro utilizzando una scala portatile</a:t>
            </a:r>
            <a:endParaRPr lang="it-IT" sz="1600" dirty="0">
              <a:solidFill>
                <a:srgbClr val="D35137"/>
              </a:solidFill>
              <a:ea typeface="Verdana" pitchFamily="34" charset="0"/>
              <a:cs typeface="Verdana" pitchFamily="34" charset="0"/>
            </a:endParaRPr>
          </a:p>
          <a:p>
            <a:pPr marL="1428664" indent="-1428664" algn="ctr">
              <a:spcBef>
                <a:spcPct val="50000"/>
              </a:spcBef>
            </a:pPr>
            <a:r>
              <a:rPr lang="it-IT" sz="1600" dirty="0" smtClean="0">
                <a:ea typeface="Verdana" pitchFamily="34" charset="0"/>
                <a:cs typeface="Verdana" pitchFamily="34" charset="0"/>
              </a:rPr>
              <a:t> </a:t>
            </a:r>
            <a:r>
              <a:rPr lang="it-IT" sz="1600" b="1" dirty="0" smtClean="0">
                <a:ea typeface="Verdana" pitchFamily="34" charset="0"/>
                <a:cs typeface="Verdana" pitchFamily="34" charset="0"/>
              </a:rPr>
              <a:t>UTILIZZO </a:t>
            </a:r>
            <a:r>
              <a:rPr lang="it-IT" sz="1600" b="1" dirty="0" err="1" smtClean="0">
                <a:ea typeface="Verdana" pitchFamily="34" charset="0"/>
                <a:cs typeface="Verdana" pitchFamily="34" charset="0"/>
              </a:rPr>
              <a:t>DI</a:t>
            </a:r>
            <a:r>
              <a:rPr lang="it-IT" sz="1600" b="1" dirty="0" smtClean="0">
                <a:ea typeface="Verdana" pitchFamily="34" charset="0"/>
                <a:cs typeface="Verdana" pitchFamily="34" charset="0"/>
              </a:rPr>
              <a:t> MARTELLO E CHIODI:</a:t>
            </a:r>
            <a:endParaRPr lang="it-IT" sz="1600" dirty="0" smtClean="0">
              <a:ea typeface="Verdana" pitchFamily="34" charset="0"/>
              <a:cs typeface="Verdana" pitchFamily="34" charset="0"/>
            </a:endParaRPr>
          </a:p>
          <a:p>
            <a:pPr marL="1428664" indent="-1428664">
              <a:spcBef>
                <a:spcPct val="50000"/>
              </a:spcBef>
            </a:pPr>
            <a:r>
              <a:rPr lang="it-IT" sz="1600" b="1" dirty="0" smtClean="0">
                <a:ea typeface="Verdana" pitchFamily="34" charset="0"/>
                <a:cs typeface="Verdana" pitchFamily="34" charset="0"/>
              </a:rPr>
              <a:t>         1.  punture e tagli</a:t>
            </a:r>
            <a:endParaRPr lang="it-IT" sz="1600" dirty="0" smtClean="0">
              <a:ea typeface="Verdana" pitchFamily="34" charset="0"/>
              <a:cs typeface="Verdana" pitchFamily="34" charset="0"/>
            </a:endParaRPr>
          </a:p>
          <a:p>
            <a:pPr marL="1428664" indent="-1428664">
              <a:spcBef>
                <a:spcPct val="50000"/>
              </a:spcBef>
            </a:pPr>
            <a:r>
              <a:rPr lang="it-IT" sz="1600" b="1" dirty="0" smtClean="0">
                <a:ea typeface="Verdana" pitchFamily="34" charset="0"/>
                <a:cs typeface="Verdana" pitchFamily="34" charset="0"/>
              </a:rPr>
              <a:t>         </a:t>
            </a:r>
            <a:r>
              <a:rPr lang="it-IT" sz="1600" b="1" dirty="0">
                <a:ea typeface="Verdana" pitchFamily="34" charset="0"/>
                <a:cs typeface="Verdana" pitchFamily="34" charset="0"/>
              </a:rPr>
              <a:t>2.  </a:t>
            </a:r>
            <a:r>
              <a:rPr lang="it-IT" sz="1600" b="1" dirty="0" smtClean="0">
                <a:ea typeface="Verdana" pitchFamily="34" charset="0"/>
                <a:cs typeface="Verdana" pitchFamily="34" charset="0"/>
              </a:rPr>
              <a:t>schiacciamento</a:t>
            </a:r>
            <a:endParaRPr lang="it-IT" sz="1600" dirty="0">
              <a:ea typeface="Verdana" pitchFamily="34" charset="0"/>
              <a:cs typeface="Verdana" pitchFamily="34" charset="0"/>
            </a:endParaRPr>
          </a:p>
          <a:p>
            <a:pPr marL="1428664" indent="-1428664">
              <a:spcBef>
                <a:spcPct val="50000"/>
              </a:spcBef>
            </a:pPr>
            <a:r>
              <a:rPr lang="it-IT" sz="1600" b="1" dirty="0">
                <a:ea typeface="Verdana" pitchFamily="34" charset="0"/>
                <a:cs typeface="Verdana" pitchFamily="34" charset="0"/>
              </a:rPr>
              <a:t>       </a:t>
            </a:r>
            <a:endParaRPr lang="it-IT" sz="1600" dirty="0">
              <a:ea typeface="Verdana" pitchFamily="34" charset="0"/>
              <a:cs typeface="Verdana" pitchFamily="34" charset="0"/>
            </a:endParaRPr>
          </a:p>
          <a:p>
            <a:pPr marL="1428664" indent="-1428664" algn="ctr">
              <a:spcBef>
                <a:spcPct val="50000"/>
              </a:spcBef>
            </a:pPr>
            <a:r>
              <a:rPr lang="it-IT" sz="1600" dirty="0">
                <a:ea typeface="Verdana" pitchFamily="34" charset="0"/>
                <a:cs typeface="Verdana" pitchFamily="34" charset="0"/>
              </a:rPr>
              <a:t>  </a:t>
            </a:r>
          </a:p>
          <a:p>
            <a:pPr marL="1428664" indent="-1428664" algn="ctr">
              <a:lnSpc>
                <a:spcPct val="105000"/>
              </a:lnSpc>
            </a:pPr>
            <a:r>
              <a:rPr lang="it-IT" sz="1600" b="1" dirty="0" smtClean="0">
                <a:ea typeface="Verdana" pitchFamily="34" charset="0"/>
                <a:cs typeface="Verdana" pitchFamily="34" charset="0"/>
              </a:rPr>
              <a:t>UTILIZZO SCALE PORTATILI</a:t>
            </a:r>
            <a:endParaRPr lang="it-IT" sz="1600" b="1" dirty="0">
              <a:ea typeface="Verdana" pitchFamily="34" charset="0"/>
              <a:cs typeface="Verdana" pitchFamily="34" charset="0"/>
            </a:endParaRPr>
          </a:p>
          <a:p>
            <a:pPr marL="1428664" indent="-1428664" algn="ctr">
              <a:lnSpc>
                <a:spcPct val="105000"/>
              </a:lnSpc>
            </a:pPr>
            <a:endParaRPr lang="it-IT" sz="1600" b="1" dirty="0">
              <a:ea typeface="Verdana" pitchFamily="34" charset="0"/>
              <a:cs typeface="Verdana" pitchFamily="34" charset="0"/>
            </a:endParaRPr>
          </a:p>
          <a:p>
            <a:pPr marL="1428664" indent="-1428664">
              <a:lnSpc>
                <a:spcPct val="105000"/>
              </a:lnSpc>
            </a:pPr>
            <a:r>
              <a:rPr lang="it-IT" sz="1600" b="1" dirty="0">
                <a:ea typeface="Verdana" pitchFamily="34" charset="0"/>
                <a:cs typeface="Verdana" pitchFamily="34" charset="0"/>
              </a:rPr>
              <a:t>       </a:t>
            </a:r>
            <a:r>
              <a:rPr lang="it-IT" sz="1600" b="1" dirty="0" smtClean="0">
                <a:ea typeface="Verdana" pitchFamily="34" charset="0"/>
                <a:cs typeface="Verdana" pitchFamily="34" charset="0"/>
              </a:rPr>
              <a:t>1. Caduta operatore</a:t>
            </a:r>
            <a:endParaRPr lang="it-IT" sz="1600" b="1" dirty="0">
              <a:ea typeface="Verdana" pitchFamily="34" charset="0"/>
              <a:cs typeface="Verdana" pitchFamily="34" charset="0"/>
            </a:endParaRPr>
          </a:p>
          <a:p>
            <a:pPr marL="1428664" indent="-1428664">
              <a:spcBef>
                <a:spcPct val="50000"/>
              </a:spcBef>
            </a:pPr>
            <a:r>
              <a:rPr lang="it-IT" sz="1600" b="1" dirty="0">
                <a:ea typeface="Verdana" pitchFamily="34" charset="0"/>
                <a:cs typeface="Verdana" pitchFamily="34" charset="0"/>
              </a:rPr>
              <a:t>      </a:t>
            </a:r>
          </a:p>
        </p:txBody>
      </p:sp>
      <p:sp>
        <p:nvSpPr>
          <p:cNvPr id="3" name="Rectangle 2"/>
          <p:cNvSpPr>
            <a:spLocks noChangeArrowheads="1"/>
          </p:cNvSpPr>
          <p:nvPr/>
        </p:nvSpPr>
        <p:spPr bwMode="auto">
          <a:xfrm>
            <a:off x="0" y="4565892"/>
            <a:ext cx="9144000" cy="389220"/>
          </a:xfrm>
          <a:prstGeom prst="rect">
            <a:avLst/>
          </a:prstGeom>
          <a:noFill/>
          <a:ln w="9525">
            <a:noFill/>
            <a:miter lim="800000"/>
            <a:headEnd/>
            <a:tailEnd/>
          </a:ln>
          <a:effectLst/>
        </p:spPr>
        <p:txBody>
          <a:bodyPr wrap="square" lIns="80655" tIns="40328" rIns="80655" bIns="40328">
            <a:spAutoFit/>
          </a:bodyPr>
          <a:lstStyle/>
          <a:p>
            <a:pPr algn="ctr"/>
            <a:r>
              <a:rPr lang="en-US" sz="1700" dirty="0">
                <a:solidFill>
                  <a:schemeClr val="hlink"/>
                </a:solidFill>
                <a:latin typeface="Frutiger 45 Light" pitchFamily="34" charset="0"/>
                <a:cs typeface="Arial" charset="0"/>
              </a:rPr>
              <a:t> </a:t>
            </a:r>
            <a:r>
              <a:rPr lang="it-IT" sz="1600" b="1" dirty="0">
                <a:solidFill>
                  <a:schemeClr val="hlink"/>
                </a:solidFill>
                <a:latin typeface="+mn-lt"/>
                <a:cs typeface="Times New Roman" pitchFamily="18" charset="0"/>
              </a:rPr>
              <a:t>  </a:t>
            </a:r>
            <a:r>
              <a:rPr lang="it-IT" sz="2000" b="1" dirty="0" smtClean="0">
                <a:ea typeface="Verdana" pitchFamily="34" charset="0"/>
                <a:cs typeface="Verdana" pitchFamily="34" charset="0"/>
              </a:rPr>
              <a:t>C’E’ UN NUOVO RISCHIO GENERATO?</a:t>
            </a:r>
            <a:endParaRPr lang="it-IT" sz="2000" b="1" dirty="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Immagine 4" descr="12145931262KQe9f.jpg"/>
          <p:cNvPicPr>
            <a:picLocks noChangeAspect="1"/>
          </p:cNvPicPr>
          <p:nvPr/>
        </p:nvPicPr>
        <p:blipFill>
          <a:blip r:embed="rId3" cstate="print"/>
          <a:stretch>
            <a:fillRect/>
          </a:stretch>
        </p:blipFill>
        <p:spPr>
          <a:xfrm>
            <a:off x="-1" y="-1"/>
            <a:ext cx="2627785" cy="3397999"/>
          </a:xfrm>
          <a:prstGeom prst="rect">
            <a:avLst/>
          </a:prstGeom>
        </p:spPr>
      </p:pic>
      <p:sp>
        <p:nvSpPr>
          <p:cNvPr id="334850" name="Rectangle 2"/>
          <p:cNvSpPr>
            <a:spLocks noChangeArrowheads="1"/>
          </p:cNvSpPr>
          <p:nvPr/>
        </p:nvSpPr>
        <p:spPr bwMode="auto">
          <a:xfrm>
            <a:off x="0" y="332656"/>
            <a:ext cx="9144000" cy="3312368"/>
          </a:xfrm>
          <a:prstGeom prst="rect">
            <a:avLst/>
          </a:prstGeom>
          <a:noFill/>
          <a:ln w="9525">
            <a:noFill/>
            <a:miter lim="800000"/>
            <a:headEnd/>
            <a:tailEnd/>
          </a:ln>
          <a:effectLst/>
        </p:spPr>
        <p:txBody>
          <a:bodyPr wrap="square" lIns="80655" tIns="40328" rIns="80655" bIns="40328">
            <a:spAutoFit/>
          </a:bodyPr>
          <a:lstStyle/>
          <a:p>
            <a:pPr marL="874006" indent="-16808" algn="ctr">
              <a:lnSpc>
                <a:spcPct val="160000"/>
              </a:lnSpc>
            </a:pPr>
            <a:r>
              <a:rPr lang="it-IT" sz="1600" b="1" dirty="0" smtClean="0">
                <a:ea typeface="Verdana" pitchFamily="34" charset="0"/>
                <a:cs typeface="Verdana" pitchFamily="34" charset="0"/>
              </a:rPr>
              <a:t>RISCHIO  </a:t>
            </a:r>
            <a:r>
              <a:rPr lang="it-IT" sz="1600" b="1" dirty="0">
                <a:ea typeface="Verdana" pitchFamily="34" charset="0"/>
                <a:cs typeface="Verdana" pitchFamily="34" charset="0"/>
              </a:rPr>
              <a:t>AGGIUNTIVO  CONNESSO ALL’ATTIVITÀ </a:t>
            </a:r>
            <a:r>
              <a:rPr lang="it-IT" sz="1600" b="1" dirty="0" smtClean="0">
                <a:ea typeface="Verdana" pitchFamily="34" charset="0"/>
                <a:cs typeface="Verdana" pitchFamily="34" charset="0"/>
              </a:rPr>
              <a:t>:</a:t>
            </a:r>
            <a:r>
              <a:rPr lang="it-IT" sz="1600" b="1" dirty="0">
                <a:ea typeface="Verdana" pitchFamily="34" charset="0"/>
                <a:cs typeface="Verdana" pitchFamily="34" charset="0"/>
              </a:rPr>
              <a:t> </a:t>
            </a:r>
            <a:endParaRPr lang="it-IT" sz="1600" b="1" dirty="0" smtClean="0">
              <a:ea typeface="Verdana" pitchFamily="34" charset="0"/>
              <a:cs typeface="Verdana" pitchFamily="34" charset="0"/>
            </a:endParaRPr>
          </a:p>
          <a:p>
            <a:pPr marL="874006" indent="-16808" algn="ctr">
              <a:lnSpc>
                <a:spcPct val="160000"/>
              </a:lnSpc>
            </a:pPr>
            <a:r>
              <a:rPr lang="it-IT" sz="4000" b="1" dirty="0" smtClean="0">
                <a:ea typeface="Verdana" pitchFamily="34" charset="0"/>
                <a:cs typeface="Verdana" pitchFamily="34" charset="0"/>
              </a:rPr>
              <a:t>CADUTE OGGETTI DALL’ALTO</a:t>
            </a:r>
            <a:endParaRPr lang="it-IT" sz="4000" b="1" dirty="0">
              <a:ea typeface="Verdana" pitchFamily="34" charset="0"/>
              <a:cs typeface="Verdana" pitchFamily="34" charset="0"/>
            </a:endParaRPr>
          </a:p>
          <a:p>
            <a:pPr marL="874006" indent="-16808"/>
            <a:endParaRPr lang="it-IT" sz="5300" dirty="0">
              <a:solidFill>
                <a:schemeClr val="hlink"/>
              </a:solidFill>
              <a:latin typeface="Frutiger 45 Light" pitchFamily="34" charset="0"/>
              <a:cs typeface="Times New Roman" pitchFamily="18" charset="0"/>
            </a:endParaRPr>
          </a:p>
        </p:txBody>
      </p:sp>
      <p:pic>
        <p:nvPicPr>
          <p:cNvPr id="4" name="Immagine 3" descr="caduta.jpg"/>
          <p:cNvPicPr>
            <a:picLocks noChangeAspect="1"/>
          </p:cNvPicPr>
          <p:nvPr/>
        </p:nvPicPr>
        <p:blipFill>
          <a:blip r:embed="rId4" cstate="print"/>
          <a:stretch>
            <a:fillRect/>
          </a:stretch>
        </p:blipFill>
        <p:spPr>
          <a:xfrm>
            <a:off x="2159742" y="3068961"/>
            <a:ext cx="5148562" cy="3789040"/>
          </a:xfrm>
          <a:prstGeom prst="rect">
            <a:avLst/>
          </a:prstGeom>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7" name="Text Box 2"/>
          <p:cNvSpPr txBox="1">
            <a:spLocks/>
          </p:cNvSpPr>
          <p:nvPr/>
        </p:nvSpPr>
        <p:spPr bwMode="auto">
          <a:xfrm>
            <a:off x="1547664" y="1124744"/>
            <a:ext cx="7173912" cy="336550"/>
          </a:xfrm>
          <a:prstGeom prst="rect">
            <a:avLst/>
          </a:prstGeom>
          <a:noFill/>
          <a:ln w="12700">
            <a:noFill/>
            <a:miter lim="800000"/>
            <a:headEnd/>
            <a:tailEnd/>
          </a:ln>
        </p:spPr>
        <p:txBody>
          <a:bodyPr lIns="80490" tIns="40247" rIns="80490" bIns="40247">
            <a:spAutoFit/>
          </a:bodyPr>
          <a:lstStyle/>
          <a:p>
            <a:pPr>
              <a:spcBef>
                <a:spcPct val="50000"/>
              </a:spcBef>
            </a:pPr>
            <a:r>
              <a:rPr lang="it-IT" sz="1600" b="1" dirty="0"/>
              <a:t>Principali tipologie di rischio</a:t>
            </a:r>
          </a:p>
        </p:txBody>
      </p:sp>
      <p:sp>
        <p:nvSpPr>
          <p:cNvPr id="1515523" name="AutoShape 3"/>
          <p:cNvSpPr>
            <a:spLocks noChangeArrowheads="1"/>
          </p:cNvSpPr>
          <p:nvPr/>
        </p:nvSpPr>
        <p:spPr bwMode="auto">
          <a:xfrm>
            <a:off x="755576" y="1700808"/>
            <a:ext cx="6173787" cy="1039523"/>
          </a:xfrm>
          <a:prstGeom prst="roundRect">
            <a:avLst>
              <a:gd name="adj" fmla="val 16667"/>
            </a:avLst>
          </a:prstGeom>
          <a:noFill/>
          <a:ln w="12700" algn="ctr">
            <a:solidFill>
              <a:srgbClr val="FF6600"/>
            </a:solidFill>
            <a:round/>
            <a:headEnd/>
            <a:tailEnd/>
          </a:ln>
          <a:effectLst/>
        </p:spPr>
        <p:txBody>
          <a:bodyPr lIns="50713" tIns="50713" rIns="91288" bIns="50713" anchor="ctr">
            <a:spAutoFit/>
          </a:bodyPr>
          <a:lstStyle/>
          <a:p>
            <a:pPr>
              <a:spcBef>
                <a:spcPct val="40000"/>
              </a:spcBef>
              <a:buSzPct val="100000"/>
              <a:buFont typeface="Verdana" pitchFamily="34" charset="0"/>
              <a:buNone/>
              <a:defRPr/>
            </a:pPr>
            <a:r>
              <a:rPr lang="it-IT" sz="1600" b="1" dirty="0">
                <a:solidFill>
                  <a:srgbClr val="FA210A"/>
                </a:solidFill>
                <a:effectLst>
                  <a:outerShdw blurRad="38100" dist="38100" dir="2700000" algn="tl">
                    <a:srgbClr val="C0C0C0"/>
                  </a:outerShdw>
                </a:effectLst>
                <a:ea typeface="ヒラギノ角ゴ Pro W3" pitchFamily="1" charset="-128"/>
                <a:cs typeface="+mn-cs"/>
              </a:rPr>
              <a:t>RISCHI PER LA SICUREZZA</a:t>
            </a:r>
          </a:p>
          <a:p>
            <a:pPr>
              <a:spcBef>
                <a:spcPct val="40000"/>
              </a:spcBef>
              <a:buSzPct val="100000"/>
              <a:buFont typeface="Verdana" pitchFamily="34" charset="0"/>
              <a:buNone/>
              <a:defRPr/>
            </a:pPr>
            <a:r>
              <a:rPr lang="it-IT" sz="1600" b="1" dirty="0">
                <a:ea typeface="ヒラギノ角ゴ Pro W3" pitchFamily="1" charset="-128"/>
                <a:cs typeface="+mn-cs"/>
              </a:rPr>
              <a:t>strutture, macchine e apparecchiature, ambienti di </a:t>
            </a:r>
            <a:r>
              <a:rPr lang="it-IT" sz="1600" b="1" dirty="0" smtClean="0">
                <a:ea typeface="ヒラギノ角ゴ Pro W3" pitchFamily="1" charset="-128"/>
                <a:cs typeface="+mn-cs"/>
              </a:rPr>
              <a:t>lavoro</a:t>
            </a:r>
            <a:endParaRPr lang="it-IT" sz="1600" b="1" dirty="0">
              <a:ea typeface="ヒラギノ角ゴ Pro W3" pitchFamily="1" charset="-128"/>
              <a:cs typeface="+mn-cs"/>
            </a:endParaRPr>
          </a:p>
        </p:txBody>
      </p:sp>
      <p:sp>
        <p:nvSpPr>
          <p:cNvPr id="1515524" name="AutoShape 4"/>
          <p:cNvSpPr>
            <a:spLocks noChangeArrowheads="1"/>
          </p:cNvSpPr>
          <p:nvPr/>
        </p:nvSpPr>
        <p:spPr bwMode="auto">
          <a:xfrm>
            <a:off x="755576" y="3068960"/>
            <a:ext cx="6170613" cy="1152203"/>
          </a:xfrm>
          <a:prstGeom prst="roundRect">
            <a:avLst>
              <a:gd name="adj" fmla="val 16667"/>
            </a:avLst>
          </a:prstGeom>
          <a:noFill/>
          <a:ln w="12700" algn="ctr">
            <a:solidFill>
              <a:srgbClr val="FF6600"/>
            </a:solidFill>
            <a:round/>
            <a:headEnd/>
            <a:tailEnd/>
          </a:ln>
          <a:effectLst/>
        </p:spPr>
        <p:txBody>
          <a:bodyPr lIns="50713" tIns="50713" rIns="91288" bIns="50713" anchor="ctr"/>
          <a:lstStyle/>
          <a:p>
            <a:pPr>
              <a:spcBef>
                <a:spcPct val="40000"/>
              </a:spcBef>
              <a:buSzPct val="100000"/>
              <a:buFont typeface="Verdana" pitchFamily="34" charset="0"/>
              <a:buNone/>
              <a:defRPr/>
            </a:pPr>
            <a:r>
              <a:rPr lang="it-IT" sz="1600" b="1" dirty="0">
                <a:solidFill>
                  <a:srgbClr val="FA210A"/>
                </a:solidFill>
                <a:effectLst>
                  <a:outerShdw blurRad="38100" dist="38100" dir="2700000" algn="tl">
                    <a:srgbClr val="C0C0C0"/>
                  </a:outerShdw>
                </a:effectLst>
                <a:ea typeface="ヒラギノ角ゴ Pro W3" pitchFamily="1" charset="-128"/>
                <a:cs typeface="+mn-cs"/>
              </a:rPr>
              <a:t>RISCHI </a:t>
            </a:r>
            <a:r>
              <a:rPr lang="it-IT" sz="1600" b="1" dirty="0" smtClean="0">
                <a:solidFill>
                  <a:srgbClr val="FA210A"/>
                </a:solidFill>
                <a:effectLst>
                  <a:outerShdw blurRad="38100" dist="38100" dir="2700000" algn="tl">
                    <a:srgbClr val="C0C0C0"/>
                  </a:outerShdw>
                </a:effectLst>
                <a:ea typeface="ヒラギノ角ゴ Pro W3" pitchFamily="1" charset="-128"/>
                <a:cs typeface="+mn-cs"/>
              </a:rPr>
              <a:t>PER LA SALUTE</a:t>
            </a:r>
            <a:endParaRPr lang="it-IT" sz="1600" b="1" dirty="0">
              <a:solidFill>
                <a:srgbClr val="FA210A"/>
              </a:solidFill>
              <a:effectLst>
                <a:outerShdw blurRad="38100" dist="38100" dir="2700000" algn="tl">
                  <a:srgbClr val="C0C0C0"/>
                </a:outerShdw>
              </a:effectLst>
              <a:ea typeface="ヒラギノ角ゴ Pro W3" pitchFamily="1" charset="-128"/>
              <a:cs typeface="+mn-cs"/>
            </a:endParaRPr>
          </a:p>
          <a:p>
            <a:pPr>
              <a:spcBef>
                <a:spcPct val="40000"/>
              </a:spcBef>
              <a:buSzPct val="100000"/>
              <a:defRPr/>
            </a:pPr>
            <a:r>
              <a:rPr lang="it-IT" sz="1600" b="1" dirty="0">
                <a:ea typeface="ヒラギノ角ゴ Pro W3" pitchFamily="1" charset="-128"/>
                <a:cs typeface="+mn-cs"/>
              </a:rPr>
              <a:t>agenti chimici (polveri, fumi e gas ), agenti fisici (rumore, vibrazioni e radiazioni), agenti biologici (virus e batteri), </a:t>
            </a:r>
            <a:r>
              <a:rPr lang="it-IT" sz="1600" b="1" dirty="0" smtClean="0">
                <a:ea typeface="ヒラギノ角ゴ Pro W3" pitchFamily="1" charset="-128"/>
                <a:cs typeface="+mn-cs"/>
              </a:rPr>
              <a:t>ergonomia</a:t>
            </a:r>
            <a:r>
              <a:rPr lang="it-IT" sz="1600" b="1" dirty="0">
                <a:ea typeface="ヒラギノ角ゴ Pro W3" pitchFamily="1" charset="-128"/>
                <a:cs typeface="+mn-cs"/>
              </a:rPr>
              <a:t>.</a:t>
            </a:r>
            <a:endParaRPr lang="it-IT" sz="1600" dirty="0">
              <a:ea typeface="ヒラギノ角ゴ Pro W3" pitchFamily="1" charset="-128"/>
              <a:cs typeface="+mn-cs"/>
            </a:endParaRPr>
          </a:p>
        </p:txBody>
      </p:sp>
      <p:sp>
        <p:nvSpPr>
          <p:cNvPr id="1515525" name="AutoShape 5"/>
          <p:cNvSpPr>
            <a:spLocks noChangeArrowheads="1"/>
          </p:cNvSpPr>
          <p:nvPr/>
        </p:nvSpPr>
        <p:spPr bwMode="auto">
          <a:xfrm>
            <a:off x="683568" y="4509120"/>
            <a:ext cx="6170613" cy="1291456"/>
          </a:xfrm>
          <a:prstGeom prst="roundRect">
            <a:avLst>
              <a:gd name="adj" fmla="val 16667"/>
            </a:avLst>
          </a:prstGeom>
          <a:noFill/>
          <a:ln w="12700" algn="ctr">
            <a:solidFill>
              <a:srgbClr val="FF6600"/>
            </a:solidFill>
            <a:round/>
            <a:headEnd/>
            <a:tailEnd/>
          </a:ln>
          <a:effectLst/>
        </p:spPr>
        <p:txBody>
          <a:bodyPr lIns="50713" tIns="50713" rIns="91288" bIns="50713" anchor="ctr"/>
          <a:lstStyle/>
          <a:p>
            <a:pPr>
              <a:spcBef>
                <a:spcPct val="40000"/>
              </a:spcBef>
              <a:buSzPct val="100000"/>
              <a:buFont typeface="Verdana" pitchFamily="34" charset="0"/>
              <a:buNone/>
              <a:defRPr/>
            </a:pPr>
            <a:r>
              <a:rPr lang="it-IT" sz="1600" b="1" dirty="0">
                <a:solidFill>
                  <a:srgbClr val="FA210A"/>
                </a:solidFill>
                <a:effectLst>
                  <a:outerShdw blurRad="38100" dist="38100" dir="2700000" algn="tl">
                    <a:srgbClr val="C0C0C0"/>
                  </a:outerShdw>
                </a:effectLst>
                <a:ea typeface="ヒラギノ角ゴ Pro W3" pitchFamily="1" charset="-128"/>
                <a:cs typeface="+mn-cs"/>
              </a:rPr>
              <a:t>RISCHI PSICO SOCIALI ED ORGANIZZATIVI</a:t>
            </a:r>
          </a:p>
          <a:p>
            <a:pPr>
              <a:spcBef>
                <a:spcPct val="40000"/>
              </a:spcBef>
              <a:buSzPct val="100000"/>
              <a:buFont typeface="Verdana" pitchFamily="34" charset="0"/>
              <a:buNone/>
              <a:defRPr/>
            </a:pPr>
            <a:r>
              <a:rPr lang="it-IT" sz="1600" b="1" dirty="0">
                <a:ea typeface="ヒラギノ角ゴ Pro W3" pitchFamily="1" charset="-128"/>
                <a:cs typeface="+mn-cs"/>
              </a:rPr>
              <a:t>ripetitività, compiti non adeguati, stress lavoro correlato, posizioni di lavoro disagevole, procedure, etc.</a:t>
            </a:r>
          </a:p>
        </p:txBody>
      </p:sp>
      <p:sp>
        <p:nvSpPr>
          <p:cNvPr id="57351" name="Rectangle 6"/>
          <p:cNvSpPr>
            <a:spLocks noGrp="1" noChangeArrowheads="1"/>
          </p:cNvSpPr>
          <p:nvPr>
            <p:ph type="title" idx="4294967295"/>
          </p:nvPr>
        </p:nvSpPr>
        <p:spPr>
          <a:xfrm>
            <a:off x="0" y="0"/>
            <a:ext cx="7772400" cy="979488"/>
          </a:xfrm>
          <a:noFill/>
        </p:spPr>
        <p:txBody>
          <a:bodyPr lIns="50696" tIns="50696" rIns="131817" bIns="50696"/>
          <a:lstStyle/>
          <a:p>
            <a:pPr eaLnBrk="1" hangingPunct="1"/>
            <a:r>
              <a:rPr lang="it-IT" smtClean="0"/>
              <a:t>Valutazione dei rischi</a:t>
            </a:r>
          </a:p>
        </p:txBody>
      </p:sp>
      <p:pic>
        <p:nvPicPr>
          <p:cNvPr id="57352" name="Picture 7" descr="foto01"/>
          <p:cNvPicPr>
            <a:picLocks noChangeAspect="1" noChangeArrowheads="1"/>
          </p:cNvPicPr>
          <p:nvPr/>
        </p:nvPicPr>
        <p:blipFill>
          <a:blip r:embed="rId3" cstate="email"/>
          <a:srcRect/>
          <a:stretch>
            <a:fillRect/>
          </a:stretch>
        </p:blipFill>
        <p:spPr bwMode="auto">
          <a:xfrm>
            <a:off x="7972425" y="2132856"/>
            <a:ext cx="1171575" cy="36353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Rectangle 2"/>
          <p:cNvSpPr>
            <a:spLocks noGrp="1" noChangeArrowheads="1"/>
          </p:cNvSpPr>
          <p:nvPr>
            <p:ph type="title" idx="4294967295"/>
          </p:nvPr>
        </p:nvSpPr>
        <p:spPr>
          <a:xfrm>
            <a:off x="0" y="0"/>
            <a:ext cx="7772400" cy="979488"/>
          </a:xfrm>
        </p:spPr>
        <p:txBody>
          <a:bodyPr lIns="50709" tIns="50709" rIns="91281" bIns="50709"/>
          <a:lstStyle/>
          <a:p>
            <a:pPr eaLnBrk="1" hangingPunct="1"/>
            <a:r>
              <a:rPr lang="it-IT" dirty="0" smtClean="0"/>
              <a:t>Associazione pericoli-rischio</a:t>
            </a:r>
          </a:p>
        </p:txBody>
      </p:sp>
      <p:sp>
        <p:nvSpPr>
          <p:cNvPr id="263169" name="Rectangle 1"/>
          <p:cNvSpPr>
            <a:spLocks noChangeArrowheads="1"/>
          </p:cNvSpPr>
          <p:nvPr/>
        </p:nvSpPr>
        <p:spPr bwMode="auto">
          <a:xfrm>
            <a:off x="179512" y="1428165"/>
            <a:ext cx="4114800" cy="1754177"/>
          </a:xfrm>
          <a:prstGeom prst="rect">
            <a:avLst/>
          </a:prstGeom>
          <a:noFill/>
          <a:ln w="9525" cap="flat" cmpd="sng" algn="ctr">
            <a:noFill/>
            <a:prstDash val="solid"/>
            <a:miter lim="800000"/>
            <a:headEnd/>
            <a:tailEnd/>
          </a:ln>
          <a:effectLst>
            <a:prstShdw prst="shdw17" dist="17961" dir="2700000">
              <a:schemeClr val="accent1">
                <a:gamma/>
                <a:shade val="60000"/>
                <a:invGamma/>
              </a:schemeClr>
            </a:prstShdw>
          </a:effectLst>
        </p:spPr>
        <p:txBody>
          <a:bodyPr lIns="91295" tIns="45646" rIns="91295" bIns="45646" anchor="ctr">
            <a:spAutoFit/>
          </a:bodyPr>
          <a:lstStyle/>
          <a:p>
            <a:pPr marL="91929" indent="-91929" eaLnBrk="0" hangingPunct="0">
              <a:buClr>
                <a:srgbClr val="FF6600"/>
              </a:buClr>
              <a:buFont typeface="Wingdings" pitchFamily="2" charset="2"/>
              <a:buChar char="ü"/>
              <a:tabLst>
                <a:tab pos="345518" algn="l"/>
              </a:tabLst>
              <a:defRPr/>
            </a:pPr>
            <a:r>
              <a:rPr lang="it-IT" sz="1200" dirty="0" smtClean="0">
                <a:latin typeface="+mj-lt"/>
                <a:ea typeface="+mn-ea"/>
                <a:cs typeface="+mn-cs"/>
              </a:rPr>
              <a:t>locali </a:t>
            </a:r>
            <a:r>
              <a:rPr lang="it-IT" sz="1200" dirty="0">
                <a:latin typeface="+mj-lt"/>
                <a:ea typeface="+mn-ea"/>
                <a:cs typeface="+mn-cs"/>
              </a:rPr>
              <a:t>e ambienti adibiti a </a:t>
            </a:r>
            <a:r>
              <a:rPr lang="it-IT" sz="1200" dirty="0">
                <a:solidFill>
                  <a:srgbClr val="FF0000"/>
                </a:solidFill>
                <a:latin typeface="+mj-lt"/>
                <a:ea typeface="+mn-ea"/>
                <a:cs typeface="+mn-cs"/>
              </a:rPr>
              <a:t>deposito</a:t>
            </a:r>
            <a:r>
              <a:rPr lang="it-IT" sz="1200" dirty="0">
                <a:latin typeface="+mj-lt"/>
                <a:ea typeface="+mn-ea"/>
                <a:cs typeface="+mn-cs"/>
              </a:rPr>
              <a:t> di materiali combustibili/infiammabili solidi o liquidi, depositi di bombole di gas </a:t>
            </a:r>
            <a:r>
              <a:rPr lang="it-IT" sz="1200" dirty="0" smtClean="0">
                <a:latin typeface="+mj-lt"/>
                <a:ea typeface="+mn-ea"/>
                <a:cs typeface="+mn-cs"/>
              </a:rPr>
              <a:t>infiammabili, </a:t>
            </a:r>
            <a:r>
              <a:rPr lang="it-IT" sz="1200" dirty="0">
                <a:solidFill>
                  <a:srgbClr val="FF0000"/>
                </a:solidFill>
                <a:latin typeface="+mj-lt"/>
                <a:ea typeface="+mn-ea"/>
                <a:cs typeface="+mn-cs"/>
              </a:rPr>
              <a:t>officine/laboratori </a:t>
            </a:r>
            <a:r>
              <a:rPr lang="it-IT" sz="1200" dirty="0">
                <a:latin typeface="+mj-lt"/>
                <a:ea typeface="+mn-ea"/>
                <a:cs typeface="+mn-cs"/>
              </a:rPr>
              <a:t>ove sono custoditi o in lavorazione materiali combustibili, depositi di combustibili liquidi o solidi (gasolio, olio combustibile denso, carbone), autorimesse, </a:t>
            </a:r>
            <a:r>
              <a:rPr lang="it-IT" sz="1200" dirty="0">
                <a:solidFill>
                  <a:srgbClr val="FF0000"/>
                </a:solidFill>
                <a:latin typeface="+mj-lt"/>
                <a:ea typeface="+mn-ea"/>
                <a:cs typeface="+mn-cs"/>
              </a:rPr>
              <a:t>centrali termiche </a:t>
            </a:r>
            <a:r>
              <a:rPr lang="it-IT" sz="1200" dirty="0">
                <a:latin typeface="+mj-lt"/>
                <a:ea typeface="+mn-ea"/>
                <a:cs typeface="+mn-cs"/>
              </a:rPr>
              <a:t>di riscaldamento, laboratori </a:t>
            </a:r>
            <a:r>
              <a:rPr lang="it-IT" sz="1200" dirty="0" smtClean="0">
                <a:latin typeface="+mj-lt"/>
                <a:ea typeface="+mn-ea"/>
                <a:cs typeface="+mn-cs"/>
              </a:rPr>
              <a:t>chimici, </a:t>
            </a:r>
            <a:r>
              <a:rPr lang="it-IT" sz="1200" dirty="0">
                <a:solidFill>
                  <a:srgbClr val="FF0000"/>
                </a:solidFill>
                <a:latin typeface="+mj-lt"/>
                <a:ea typeface="+mn-ea"/>
                <a:cs typeface="+mn-cs"/>
              </a:rPr>
              <a:t>archivi</a:t>
            </a:r>
            <a:r>
              <a:rPr lang="it-IT" sz="1200" dirty="0">
                <a:latin typeface="+mj-lt"/>
                <a:ea typeface="+mn-ea"/>
                <a:cs typeface="+mn-cs"/>
              </a:rPr>
              <a:t>, luoghi di lavoro in genere.</a:t>
            </a:r>
            <a:endParaRPr lang="it-IT" sz="1600" dirty="0">
              <a:latin typeface="+mj-lt"/>
              <a:ea typeface="+mn-ea"/>
              <a:cs typeface="+mn-cs"/>
            </a:endParaRPr>
          </a:p>
        </p:txBody>
      </p:sp>
      <p:sp>
        <p:nvSpPr>
          <p:cNvPr id="263170" name="Rectangle 2"/>
          <p:cNvSpPr>
            <a:spLocks noChangeArrowheads="1"/>
          </p:cNvSpPr>
          <p:nvPr/>
        </p:nvSpPr>
        <p:spPr bwMode="auto">
          <a:xfrm>
            <a:off x="152400" y="3540607"/>
            <a:ext cx="4191000" cy="276849"/>
          </a:xfrm>
          <a:prstGeom prst="rect">
            <a:avLst/>
          </a:prstGeom>
          <a:noFill/>
          <a:ln w="9525" cap="flat" cmpd="sng" algn="ctr">
            <a:noFill/>
            <a:prstDash val="solid"/>
            <a:miter lim="800000"/>
            <a:headEnd/>
            <a:tailEnd/>
          </a:ln>
          <a:effectLst>
            <a:prstShdw prst="shdw17" dist="17961" dir="2700000">
              <a:schemeClr val="accent1">
                <a:gamma/>
                <a:shade val="60000"/>
                <a:invGamma/>
              </a:schemeClr>
            </a:prstShdw>
          </a:effectLst>
        </p:spPr>
        <p:txBody>
          <a:bodyPr lIns="91295" tIns="45646" rIns="91295" bIns="45646" anchor="ctr">
            <a:spAutoFit/>
          </a:bodyPr>
          <a:lstStyle/>
          <a:p>
            <a:pPr eaLnBrk="0" hangingPunct="0">
              <a:buClr>
                <a:srgbClr val="FF6600"/>
              </a:buClr>
              <a:buFont typeface="Wingdings" pitchFamily="2" charset="2"/>
              <a:buChar char="ü"/>
              <a:tabLst>
                <a:tab pos="345518" algn="l"/>
              </a:tabLst>
              <a:defRPr/>
            </a:pPr>
            <a:r>
              <a:rPr lang="it-IT" sz="1200" dirty="0">
                <a:ea typeface="+mn-ea"/>
                <a:cs typeface="+mn-cs"/>
              </a:rPr>
              <a:t>Attrezzature munite di videoterminale.</a:t>
            </a:r>
            <a:endParaRPr lang="it-IT" sz="1200" dirty="0">
              <a:latin typeface="+mj-lt"/>
              <a:ea typeface="+mn-ea"/>
              <a:cs typeface="Tahoma" pitchFamily="34" charset="0"/>
            </a:endParaRPr>
          </a:p>
        </p:txBody>
      </p:sp>
      <p:sp>
        <p:nvSpPr>
          <p:cNvPr id="88" name="Rettangolo 87"/>
          <p:cNvSpPr/>
          <p:nvPr/>
        </p:nvSpPr>
        <p:spPr>
          <a:xfrm>
            <a:off x="228600" y="4048136"/>
            <a:ext cx="4114800" cy="1569511"/>
          </a:xfrm>
          <a:prstGeom prst="rect">
            <a:avLst/>
          </a:prstGeom>
        </p:spPr>
        <p:txBody>
          <a:bodyPr wrap="square" lIns="91295" tIns="45646" rIns="91295" bIns="45646">
            <a:spAutoFit/>
          </a:bodyPr>
          <a:lstStyle/>
          <a:p>
            <a:pPr>
              <a:buClr>
                <a:srgbClr val="FF6600"/>
              </a:buClr>
              <a:defRPr/>
            </a:pPr>
            <a:r>
              <a:rPr lang="it-IT" sz="1200" dirty="0">
                <a:latin typeface="+mj-lt"/>
                <a:ea typeface="+mn-ea"/>
                <a:cs typeface="+mn-cs"/>
              </a:rPr>
              <a:t>Le principali fonti di pericolo (rumore continuo e impulsivo) individuate riguardano:</a:t>
            </a:r>
          </a:p>
          <a:p>
            <a:pPr marL="91929" indent="-91929">
              <a:buClr>
                <a:srgbClr val="FF6600"/>
              </a:buClr>
              <a:buFont typeface="Wingdings" pitchFamily="2" charset="2"/>
              <a:buChar char="ü"/>
              <a:defRPr/>
            </a:pPr>
            <a:r>
              <a:rPr lang="it-IT" sz="1200" dirty="0" smtClean="0">
                <a:latin typeface="+mj-lt"/>
                <a:ea typeface="+mn-ea"/>
                <a:cs typeface="+mn-cs"/>
              </a:rPr>
              <a:t>macchinario </a:t>
            </a:r>
            <a:r>
              <a:rPr lang="it-IT" sz="1200" dirty="0">
                <a:latin typeface="+mj-lt"/>
                <a:ea typeface="+mn-ea"/>
                <a:cs typeface="+mn-cs"/>
              </a:rPr>
              <a:t>rotante (ingranaggi, motori elettrici, generatori elettrici, pompe, compressori, ventilatori, mulini, nastri trasportatori);</a:t>
            </a:r>
          </a:p>
          <a:p>
            <a:pPr marL="91929" indent="-91929">
              <a:buClr>
                <a:srgbClr val="FF6600"/>
              </a:buClr>
              <a:buFont typeface="Wingdings" pitchFamily="2" charset="2"/>
              <a:buChar char="ü"/>
              <a:defRPr/>
            </a:pPr>
            <a:r>
              <a:rPr lang="it-IT" sz="1200" dirty="0">
                <a:solidFill>
                  <a:srgbClr val="FF0000"/>
                </a:solidFill>
                <a:latin typeface="+mj-lt"/>
                <a:ea typeface="+mn-ea"/>
                <a:cs typeface="+mn-cs"/>
              </a:rPr>
              <a:t>attrezzature di lavoro </a:t>
            </a:r>
            <a:r>
              <a:rPr lang="it-IT" sz="1200" dirty="0">
                <a:latin typeface="+mj-lt"/>
                <a:ea typeface="+mn-ea"/>
                <a:cs typeface="+mn-cs"/>
              </a:rPr>
              <a:t>(macchine utensili, mole abrasive, smerigliatrici, saldatrici ad arco elettrico, trapani, </a:t>
            </a:r>
            <a:r>
              <a:rPr lang="it-IT" sz="1200" dirty="0" smtClean="0">
                <a:latin typeface="+mj-lt"/>
                <a:ea typeface="+mn-ea"/>
                <a:cs typeface="+mn-cs"/>
              </a:rPr>
              <a:t>martelli,aspiratori</a:t>
            </a:r>
            <a:r>
              <a:rPr lang="it-IT" sz="1200" dirty="0">
                <a:latin typeface="+mj-lt"/>
                <a:ea typeface="+mn-ea"/>
                <a:cs typeface="+mn-cs"/>
              </a:rPr>
              <a:t>, </a:t>
            </a:r>
            <a:r>
              <a:rPr lang="it-IT" sz="1200" dirty="0" smtClean="0">
                <a:latin typeface="+mj-lt"/>
                <a:ea typeface="+mn-ea"/>
                <a:cs typeface="+mn-cs"/>
              </a:rPr>
              <a:t>automezzi</a:t>
            </a:r>
            <a:r>
              <a:rPr lang="it-IT" sz="1200" dirty="0">
                <a:latin typeface="+mj-lt"/>
                <a:ea typeface="+mn-ea"/>
                <a:cs typeface="+mn-cs"/>
              </a:rPr>
              <a:t>).</a:t>
            </a:r>
            <a:endParaRPr lang="it-IT" sz="1200" dirty="0">
              <a:latin typeface="+mj-lt"/>
              <a:ea typeface="+mn-ea"/>
              <a:cs typeface="Tahoma" pitchFamily="34" charset="0"/>
            </a:endParaRPr>
          </a:p>
        </p:txBody>
      </p:sp>
      <p:sp>
        <p:nvSpPr>
          <p:cNvPr id="89" name="Rectangle 4"/>
          <p:cNvSpPr>
            <a:spLocks noChangeArrowheads="1"/>
          </p:cNvSpPr>
          <p:nvPr/>
        </p:nvSpPr>
        <p:spPr bwMode="auto">
          <a:xfrm>
            <a:off x="5334000" y="1676400"/>
            <a:ext cx="2895600" cy="604844"/>
          </a:xfrm>
          <a:prstGeom prst="rect">
            <a:avLst/>
          </a:prstGeom>
          <a:noFill/>
          <a:ln w="9525" algn="ctr">
            <a:noFill/>
            <a:miter lim="800000"/>
            <a:headEnd/>
            <a:tailEnd/>
          </a:ln>
        </p:spPr>
        <p:txBody>
          <a:bodyPr lIns="91267" tIns="45632" rIns="91267" bIns="45632">
            <a:spAutoFit/>
          </a:bodyPr>
          <a:lstStyle/>
          <a:p>
            <a:pPr eaLnBrk="0" hangingPunct="0">
              <a:defRPr/>
            </a:pPr>
            <a:r>
              <a:rPr lang="it-IT" sz="3200" i="1" dirty="0">
                <a:solidFill>
                  <a:srgbClr val="FF6600"/>
                </a:solidFill>
                <a:latin typeface="+mj-lt"/>
                <a:ea typeface="+mn-ea"/>
                <a:cs typeface="+mn-cs"/>
              </a:rPr>
              <a:t>Incendio</a:t>
            </a:r>
          </a:p>
        </p:txBody>
      </p:sp>
      <p:sp>
        <p:nvSpPr>
          <p:cNvPr id="90" name="Rectangle 4"/>
          <p:cNvSpPr>
            <a:spLocks noChangeArrowheads="1"/>
          </p:cNvSpPr>
          <p:nvPr/>
        </p:nvSpPr>
        <p:spPr bwMode="auto">
          <a:xfrm>
            <a:off x="5715000" y="2819400"/>
            <a:ext cx="3429000" cy="604844"/>
          </a:xfrm>
          <a:prstGeom prst="rect">
            <a:avLst/>
          </a:prstGeom>
          <a:noFill/>
          <a:ln w="9525" algn="ctr">
            <a:noFill/>
            <a:miter lim="800000"/>
            <a:headEnd/>
            <a:tailEnd/>
          </a:ln>
        </p:spPr>
        <p:txBody>
          <a:bodyPr lIns="91267" tIns="45632" rIns="91267" bIns="45632">
            <a:spAutoFit/>
          </a:bodyPr>
          <a:lstStyle/>
          <a:p>
            <a:pPr eaLnBrk="0" hangingPunct="0">
              <a:defRPr/>
            </a:pPr>
            <a:r>
              <a:rPr lang="it-IT" sz="3200" i="1" dirty="0">
                <a:solidFill>
                  <a:srgbClr val="FF6600"/>
                </a:solidFill>
                <a:latin typeface="+mj-lt"/>
                <a:ea typeface="+mn-ea"/>
                <a:cs typeface="+mn-cs"/>
              </a:rPr>
              <a:t>Videoterminale</a:t>
            </a:r>
          </a:p>
        </p:txBody>
      </p:sp>
      <p:sp>
        <p:nvSpPr>
          <p:cNvPr id="91" name="Rectangle 4"/>
          <p:cNvSpPr>
            <a:spLocks noChangeArrowheads="1"/>
          </p:cNvSpPr>
          <p:nvPr/>
        </p:nvSpPr>
        <p:spPr bwMode="auto">
          <a:xfrm>
            <a:off x="5334000" y="4419600"/>
            <a:ext cx="2895600" cy="604844"/>
          </a:xfrm>
          <a:prstGeom prst="rect">
            <a:avLst/>
          </a:prstGeom>
          <a:noFill/>
          <a:ln w="9525" algn="ctr">
            <a:noFill/>
            <a:miter lim="800000"/>
            <a:headEnd/>
            <a:tailEnd/>
          </a:ln>
        </p:spPr>
        <p:txBody>
          <a:bodyPr lIns="91267" tIns="45632" rIns="91267" bIns="45632">
            <a:spAutoFit/>
          </a:bodyPr>
          <a:lstStyle/>
          <a:p>
            <a:pPr eaLnBrk="0" hangingPunct="0">
              <a:defRPr/>
            </a:pPr>
            <a:r>
              <a:rPr lang="it-IT" sz="3200" i="1" dirty="0">
                <a:solidFill>
                  <a:srgbClr val="FF6600"/>
                </a:solidFill>
                <a:latin typeface="+mj-lt"/>
                <a:ea typeface="+mn-ea"/>
                <a:cs typeface="+mn-cs"/>
              </a:rPr>
              <a:t>Rumore</a:t>
            </a:r>
          </a:p>
        </p:txBody>
      </p:sp>
      <p:sp>
        <p:nvSpPr>
          <p:cNvPr id="92" name="Callout 13 91"/>
          <p:cNvSpPr/>
          <p:nvPr/>
        </p:nvSpPr>
        <p:spPr bwMode="auto">
          <a:xfrm rot="10800000">
            <a:off x="179512" y="1412776"/>
            <a:ext cx="4114800" cy="1752600"/>
          </a:xfrm>
          <a:prstGeom prst="accentBorderCallout1">
            <a:avLst>
              <a:gd name="adj1" fmla="val 18750"/>
              <a:gd name="adj2" fmla="val -8333"/>
              <a:gd name="adj3" fmla="val 49002"/>
              <a:gd name="adj4" fmla="val -39283"/>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lIns="91295" tIns="45646" rIns="91295" bIns="45646"/>
          <a:lstStyle/>
          <a:p>
            <a:pPr>
              <a:defRPr/>
            </a:pPr>
            <a:endParaRPr lang="it-IT">
              <a:solidFill>
                <a:schemeClr val="tx1"/>
              </a:solidFill>
              <a:latin typeface="Arial" charset="0"/>
            </a:endParaRPr>
          </a:p>
        </p:txBody>
      </p:sp>
      <p:sp>
        <p:nvSpPr>
          <p:cNvPr id="93" name="Callout 13 92"/>
          <p:cNvSpPr/>
          <p:nvPr/>
        </p:nvSpPr>
        <p:spPr bwMode="auto">
          <a:xfrm rot="10800000">
            <a:off x="228600" y="3505200"/>
            <a:ext cx="4114800" cy="381000"/>
          </a:xfrm>
          <a:prstGeom prst="accentBorderCallout1">
            <a:avLst>
              <a:gd name="adj1" fmla="val 18750"/>
              <a:gd name="adj2" fmla="val -8333"/>
              <a:gd name="adj3" fmla="val 143632"/>
              <a:gd name="adj4" fmla="val -38295"/>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lIns="91295" tIns="45646" rIns="91295" bIns="45646"/>
          <a:lstStyle/>
          <a:p>
            <a:pPr>
              <a:defRPr/>
            </a:pPr>
            <a:endParaRPr lang="it-IT">
              <a:solidFill>
                <a:schemeClr val="tx1"/>
              </a:solidFill>
              <a:latin typeface="Arial" charset="0"/>
            </a:endParaRPr>
          </a:p>
        </p:txBody>
      </p:sp>
      <p:sp>
        <p:nvSpPr>
          <p:cNvPr id="95" name="Callout 13 94"/>
          <p:cNvSpPr/>
          <p:nvPr/>
        </p:nvSpPr>
        <p:spPr bwMode="auto">
          <a:xfrm rot="10800000">
            <a:off x="228600" y="4070350"/>
            <a:ext cx="4114800" cy="2057400"/>
          </a:xfrm>
          <a:prstGeom prst="accentBorderCallout1">
            <a:avLst>
              <a:gd name="adj1" fmla="val 18750"/>
              <a:gd name="adj2" fmla="val -8333"/>
              <a:gd name="adj3" fmla="val 49025"/>
              <a:gd name="adj4" fmla="val -40317"/>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lIns="91295" tIns="45646" rIns="91295" bIns="45646"/>
          <a:lstStyle/>
          <a:p>
            <a:pPr>
              <a:defRPr/>
            </a:pPr>
            <a:endParaRPr lang="it-IT">
              <a:solidFill>
                <a:schemeClr val="tx1"/>
              </a:solidFill>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31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63170"/>
                                        </p:tgtEl>
                                        <p:attrNameLst>
                                          <p:attrName>style.visibility</p:attrName>
                                        </p:attrNameLst>
                                      </p:cBhvr>
                                      <p:to>
                                        <p:strVal val="visible"/>
                                      </p:to>
                                    </p:set>
                                    <p:anim calcmode="lin" valueType="num">
                                      <p:cBhvr additive="base">
                                        <p:cTn id="11" dur="500" fill="hold"/>
                                        <p:tgtEl>
                                          <p:spTgt spid="263170"/>
                                        </p:tgtEl>
                                        <p:attrNameLst>
                                          <p:attrName>ppt_x</p:attrName>
                                        </p:attrNameLst>
                                      </p:cBhvr>
                                      <p:tavLst>
                                        <p:tav tm="0">
                                          <p:val>
                                            <p:strVal val="#ppt_x"/>
                                          </p:val>
                                        </p:tav>
                                        <p:tav tm="100000">
                                          <p:val>
                                            <p:strVal val="#ppt_x"/>
                                          </p:val>
                                        </p:tav>
                                      </p:tavLst>
                                    </p:anim>
                                    <p:anim calcmode="lin" valueType="num">
                                      <p:cBhvr additive="base">
                                        <p:cTn id="12" dur="500" fill="hold"/>
                                        <p:tgtEl>
                                          <p:spTgt spid="26317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8"/>
                                        </p:tgtEl>
                                        <p:attrNameLst>
                                          <p:attrName>style.visibility</p:attrName>
                                        </p:attrNameLst>
                                      </p:cBhvr>
                                      <p:to>
                                        <p:strVal val="visible"/>
                                      </p:to>
                                    </p:set>
                                    <p:animEffect transition="in" filter="fade">
                                      <p:cBhvr>
                                        <p:cTn id="17"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69" grpId="0"/>
      <p:bldP spid="263170" grpId="0"/>
      <p:bldP spid="88"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0" y="332656"/>
            <a:ext cx="9144000" cy="1368152"/>
          </a:xfrm>
        </p:spPr>
        <p:txBody>
          <a:bodyPr/>
          <a:lstStyle/>
          <a:p>
            <a:pPr algn="ctr" defTabSz="843241">
              <a:lnSpc>
                <a:spcPct val="130000"/>
              </a:lnSpc>
              <a:spcBef>
                <a:spcPct val="145000"/>
              </a:spcBef>
              <a:spcAft>
                <a:spcPct val="100000"/>
              </a:spcAft>
            </a:pPr>
            <a:r>
              <a:rPr lang="it-IT" sz="1600" dirty="0" smtClean="0"/>
              <a:t>Conferenza Permanente Rapporti Stato, Regioni e Province Autonome</a:t>
            </a:r>
            <a:br>
              <a:rPr lang="it-IT" sz="1600" dirty="0" smtClean="0"/>
            </a:br>
            <a:r>
              <a:rPr lang="it-IT" sz="1600" dirty="0" smtClean="0"/>
              <a:t>accordo del 21-12 2011</a:t>
            </a:r>
            <a:r>
              <a:rPr lang="it-IT" sz="2600" dirty="0" smtClean="0">
                <a:solidFill>
                  <a:srgbClr val="FF0000"/>
                </a:solidFill>
                <a:latin typeface="Verdana" pitchFamily="34" charset="0"/>
              </a:rPr>
              <a:t/>
            </a:r>
            <a:br>
              <a:rPr lang="it-IT" sz="2600" dirty="0" smtClean="0">
                <a:solidFill>
                  <a:srgbClr val="FF0000"/>
                </a:solidFill>
                <a:latin typeface="Verdana" pitchFamily="34" charset="0"/>
              </a:rPr>
            </a:br>
            <a:r>
              <a:rPr lang="it-IT" sz="1600" dirty="0" smtClean="0">
                <a:solidFill>
                  <a:srgbClr val="FF0000"/>
                </a:solidFill>
              </a:rPr>
              <a:t>Formazione Specifica</a:t>
            </a:r>
            <a:r>
              <a:rPr lang="it-IT" sz="1600" dirty="0" smtClean="0"/>
              <a:t/>
            </a:r>
            <a:br>
              <a:rPr lang="it-IT" sz="1600" dirty="0" smtClean="0"/>
            </a:br>
            <a:r>
              <a:rPr lang="it-IT" sz="1400" dirty="0" smtClean="0"/>
              <a:t>Riferimento: lettera b) del comma 1 e comma 3 dell'articolo 37 del </a:t>
            </a:r>
            <a:r>
              <a:rPr lang="it-IT" sz="1400" dirty="0" err="1" smtClean="0"/>
              <a:t>D.Lgs.</a:t>
            </a:r>
            <a:r>
              <a:rPr lang="it-IT" sz="1400" dirty="0" smtClean="0"/>
              <a:t> n. 81/08</a:t>
            </a:r>
            <a:endParaRPr lang="it-IT" sz="1800" dirty="0" smtClean="0">
              <a:latin typeface="Verdana" pitchFamily="34" charset="0"/>
            </a:endParaRPr>
          </a:p>
        </p:txBody>
      </p:sp>
      <p:sp>
        <p:nvSpPr>
          <p:cNvPr id="4099" name="Rectangle 3"/>
          <p:cNvSpPr>
            <a:spLocks noGrp="1" noChangeArrowheads="1"/>
          </p:cNvSpPr>
          <p:nvPr>
            <p:ph type="subTitle" idx="4294967295"/>
          </p:nvPr>
        </p:nvSpPr>
        <p:spPr>
          <a:xfrm>
            <a:off x="575051" y="1916832"/>
            <a:ext cx="8568951" cy="4536504"/>
          </a:xfrm>
        </p:spPr>
        <p:txBody>
          <a:bodyPr/>
          <a:lstStyle/>
          <a:p>
            <a:pPr>
              <a:spcBef>
                <a:spcPts val="0"/>
              </a:spcBef>
            </a:pPr>
            <a:r>
              <a:rPr lang="it-IT" sz="1600" b="1" dirty="0" smtClean="0">
                <a:solidFill>
                  <a:srgbClr val="FF0000"/>
                </a:solidFill>
              </a:rPr>
              <a:t>Videoterminali,</a:t>
            </a:r>
          </a:p>
          <a:p>
            <a:pPr>
              <a:spcBef>
                <a:spcPts val="0"/>
              </a:spcBef>
            </a:pPr>
            <a:r>
              <a:rPr lang="it-IT" sz="1600" b="1" dirty="0" smtClean="0">
                <a:solidFill>
                  <a:srgbClr val="FF0000"/>
                </a:solidFill>
              </a:rPr>
              <a:t>DPI Organizzazione del lavoro, </a:t>
            </a:r>
          </a:p>
          <a:p>
            <a:pPr>
              <a:spcBef>
                <a:spcPts val="0"/>
              </a:spcBef>
            </a:pPr>
            <a:r>
              <a:rPr lang="it-IT" sz="1600" b="1" dirty="0" smtClean="0"/>
              <a:t>Ambienti di lavoro, </a:t>
            </a:r>
          </a:p>
          <a:p>
            <a:pPr>
              <a:spcBef>
                <a:spcPts val="0"/>
              </a:spcBef>
            </a:pPr>
            <a:r>
              <a:rPr lang="it-IT" sz="1600" b="1" dirty="0" smtClean="0">
                <a:solidFill>
                  <a:srgbClr val="FF0000"/>
                </a:solidFill>
              </a:rPr>
              <a:t>Stress lavoro-correlato, </a:t>
            </a:r>
          </a:p>
          <a:p>
            <a:pPr>
              <a:spcBef>
                <a:spcPts val="0"/>
              </a:spcBef>
            </a:pPr>
            <a:r>
              <a:rPr lang="it-IT" sz="1600" b="1" dirty="0" smtClean="0"/>
              <a:t>Movimentazione manuale carichi, </a:t>
            </a:r>
          </a:p>
          <a:p>
            <a:pPr>
              <a:spcBef>
                <a:spcPts val="0"/>
              </a:spcBef>
            </a:pPr>
            <a:r>
              <a:rPr lang="it-IT" sz="1600" b="1" dirty="0" smtClean="0"/>
              <a:t>Movimentazione merci (apparecchi di sollevamento, mezzi trasporto), </a:t>
            </a:r>
          </a:p>
          <a:p>
            <a:pPr>
              <a:spcBef>
                <a:spcPts val="0"/>
              </a:spcBef>
            </a:pPr>
            <a:r>
              <a:rPr lang="it-IT" sz="1600" b="1" dirty="0" smtClean="0">
                <a:solidFill>
                  <a:srgbClr val="FF0000"/>
                </a:solidFill>
              </a:rPr>
              <a:t>Segnaletica</a:t>
            </a:r>
            <a:r>
              <a:rPr lang="it-IT" sz="1600" b="1" dirty="0" smtClean="0"/>
              <a:t>, </a:t>
            </a:r>
          </a:p>
          <a:p>
            <a:pPr>
              <a:spcBef>
                <a:spcPts val="0"/>
              </a:spcBef>
            </a:pPr>
            <a:r>
              <a:rPr lang="it-IT" sz="1600" b="1" dirty="0" smtClean="0">
                <a:solidFill>
                  <a:srgbClr val="FF0000"/>
                </a:solidFill>
              </a:rPr>
              <a:t>Emergenze,</a:t>
            </a:r>
            <a:r>
              <a:rPr lang="it-IT" sz="1600" b="1" dirty="0" smtClean="0"/>
              <a:t> </a:t>
            </a:r>
          </a:p>
          <a:p>
            <a:pPr>
              <a:spcBef>
                <a:spcPts val="0"/>
              </a:spcBef>
            </a:pPr>
            <a:r>
              <a:rPr lang="it-IT" sz="1600" b="1" dirty="0" smtClean="0"/>
              <a:t>Le procedure di sicurezza con riferimento al profilo di rischio specifico, </a:t>
            </a:r>
          </a:p>
          <a:p>
            <a:pPr>
              <a:spcBef>
                <a:spcPts val="0"/>
              </a:spcBef>
            </a:pPr>
            <a:r>
              <a:rPr lang="it-IT" sz="1600" b="1" dirty="0" smtClean="0"/>
              <a:t>Procedure esodo e incendi, </a:t>
            </a:r>
          </a:p>
          <a:p>
            <a:pPr>
              <a:spcBef>
                <a:spcPts val="0"/>
              </a:spcBef>
            </a:pPr>
            <a:r>
              <a:rPr lang="it-IT" sz="1600" b="1" dirty="0" smtClean="0"/>
              <a:t>Procedure organizzative per il primo soccorso, </a:t>
            </a:r>
          </a:p>
          <a:p>
            <a:pPr>
              <a:spcBef>
                <a:spcPts val="0"/>
              </a:spcBef>
            </a:pPr>
            <a:r>
              <a:rPr lang="it-IT" sz="1600" b="1" dirty="0" smtClean="0">
                <a:solidFill>
                  <a:srgbClr val="FF0000"/>
                </a:solidFill>
              </a:rPr>
              <a:t>Incidenti e infortuni mancati</a:t>
            </a:r>
            <a:r>
              <a:rPr lang="it-IT" sz="1600" b="1" dirty="0" smtClean="0"/>
              <a:t>.</a:t>
            </a:r>
          </a:p>
          <a:p>
            <a:pPr marL="0" indent="0">
              <a:spcBef>
                <a:spcPts val="0"/>
              </a:spcBef>
            </a:pPr>
            <a:endParaRPr lang="it-IT" sz="1600" b="1" dirty="0" smtClean="0"/>
          </a:p>
          <a:p>
            <a:pPr marL="0" indent="0">
              <a:spcBef>
                <a:spcPts val="0"/>
              </a:spcBef>
            </a:pPr>
            <a:r>
              <a:rPr lang="it-IT" sz="1600" b="1" dirty="0" smtClean="0"/>
              <a:t>Durata Minima in base alla classificazione dei settori di cui all'Allegato 2</a:t>
            </a:r>
          </a:p>
          <a:p>
            <a:pPr marL="273050" indent="-190500">
              <a:spcBef>
                <a:spcPts val="0"/>
              </a:spcBef>
              <a:buFont typeface="Arial" pitchFamily="34" charset="0"/>
              <a:buChar char="•"/>
            </a:pPr>
            <a:r>
              <a:rPr lang="it-IT" sz="1600" b="1" dirty="0" smtClean="0"/>
              <a:t>4 ore per i settori della classe di rischio basso;</a:t>
            </a:r>
          </a:p>
          <a:p>
            <a:pPr marL="273050" indent="-190500">
              <a:spcBef>
                <a:spcPts val="0"/>
              </a:spcBef>
              <a:buFont typeface="Arial" pitchFamily="34" charset="0"/>
              <a:buChar char="•"/>
            </a:pPr>
            <a:r>
              <a:rPr lang="it-IT" sz="1600" b="1" dirty="0" smtClean="0"/>
              <a:t>8 ore per i settori della classe di rischio medio;</a:t>
            </a:r>
          </a:p>
          <a:p>
            <a:pPr marL="273050" indent="-190500">
              <a:spcBef>
                <a:spcPts val="0"/>
              </a:spcBef>
              <a:buFont typeface="Arial" pitchFamily="34" charset="0"/>
              <a:buChar char="•"/>
            </a:pPr>
            <a:r>
              <a:rPr lang="it-IT" sz="1600" b="1" dirty="0" smtClean="0"/>
              <a:t>12 ore per i settori della classe di rischio alto</a:t>
            </a:r>
            <a:r>
              <a:rPr lang="it-IT" sz="1600" dirty="0" smtClean="0"/>
              <a:t>. </a:t>
            </a:r>
            <a:br>
              <a:rPr lang="it-IT" sz="1600" dirty="0" smtClean="0"/>
            </a:br>
            <a:r>
              <a:rPr lang="it-IT" sz="1600" dirty="0" smtClean="0"/>
              <a:t/>
            </a:r>
            <a:br>
              <a:rPr lang="it-IT" sz="1600" dirty="0" smtClean="0"/>
            </a:br>
            <a:endParaRPr lang="it-IT" b="1" dirty="0" smtClean="0">
              <a:latin typeface="Verdana" pitchFamily="34"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xfrm>
            <a:off x="0" y="0"/>
            <a:ext cx="7772400" cy="979488"/>
          </a:xfrm>
        </p:spPr>
        <p:txBody>
          <a:bodyPr lIns="50709" tIns="50709" rIns="91281" bIns="50709"/>
          <a:lstStyle/>
          <a:p>
            <a:pPr eaLnBrk="1" hangingPunct="1"/>
            <a:r>
              <a:rPr lang="it-IT" smtClean="0"/>
              <a:t>Associazione pericoli-rischio</a:t>
            </a:r>
          </a:p>
        </p:txBody>
      </p:sp>
      <p:sp>
        <p:nvSpPr>
          <p:cNvPr id="263169" name="Rectangle 1"/>
          <p:cNvSpPr>
            <a:spLocks noChangeArrowheads="1"/>
          </p:cNvSpPr>
          <p:nvPr/>
        </p:nvSpPr>
        <p:spPr bwMode="auto">
          <a:xfrm>
            <a:off x="228600" y="1684961"/>
            <a:ext cx="4114800" cy="938569"/>
          </a:xfrm>
          <a:prstGeom prst="rect">
            <a:avLst/>
          </a:prstGeom>
          <a:noFill/>
          <a:ln w="9525" cap="flat" cmpd="sng" algn="ctr">
            <a:noFill/>
            <a:prstDash val="solid"/>
            <a:miter lim="800000"/>
            <a:headEnd/>
            <a:tailEnd/>
          </a:ln>
          <a:effectLst>
            <a:prstShdw prst="shdw17" dist="17961" dir="2700000">
              <a:schemeClr val="accent1">
                <a:gamma/>
                <a:shade val="60000"/>
                <a:invGamma/>
              </a:schemeClr>
            </a:prstShdw>
          </a:effectLst>
        </p:spPr>
        <p:txBody>
          <a:bodyPr lIns="91295" tIns="45646" rIns="91295" bIns="45646" anchor="ctr">
            <a:spAutoFit/>
          </a:bodyPr>
          <a:lstStyle/>
          <a:p>
            <a:pPr eaLnBrk="0" hangingPunct="0">
              <a:buClr>
                <a:srgbClr val="FF6600"/>
              </a:buClr>
              <a:buFont typeface="Wingdings" pitchFamily="2" charset="2"/>
              <a:buChar char="ü"/>
              <a:tabLst>
                <a:tab pos="345518" algn="l"/>
              </a:tabLst>
              <a:defRPr/>
            </a:pPr>
            <a:r>
              <a:rPr lang="it-IT" sz="1100" dirty="0">
                <a:latin typeface="+mj-lt"/>
                <a:ea typeface="+mn-ea"/>
                <a:cs typeface="Tahoma" pitchFamily="34" charset="0"/>
              </a:rPr>
              <a:t>Coibentazioni tubazioni vapore, pareti di caldaia e condotti fumi con materiale a base di calcio silicato e amianto in forma friabile</a:t>
            </a:r>
            <a:endParaRPr lang="it-IT" sz="900" dirty="0">
              <a:latin typeface="+mj-lt"/>
              <a:ea typeface="+mn-ea"/>
              <a:cs typeface="+mn-cs"/>
            </a:endParaRPr>
          </a:p>
          <a:p>
            <a:pPr eaLnBrk="0" hangingPunct="0">
              <a:buClr>
                <a:srgbClr val="FF6600"/>
              </a:buClr>
              <a:buFont typeface="Wingdings" pitchFamily="2" charset="2"/>
              <a:buChar char="ü"/>
              <a:tabLst>
                <a:tab pos="345518" algn="l"/>
              </a:tabLst>
              <a:defRPr/>
            </a:pPr>
            <a:r>
              <a:rPr lang="it-IT" sz="1100" dirty="0">
                <a:solidFill>
                  <a:srgbClr val="FF0000"/>
                </a:solidFill>
                <a:latin typeface="+mj-lt"/>
                <a:ea typeface="+mn-ea"/>
                <a:cs typeface="Tahoma" pitchFamily="34" charset="0"/>
              </a:rPr>
              <a:t>Coperture in eternit </a:t>
            </a:r>
            <a:endParaRPr lang="it-IT" sz="900" dirty="0">
              <a:solidFill>
                <a:srgbClr val="FF0000"/>
              </a:solidFill>
              <a:latin typeface="+mj-lt"/>
              <a:ea typeface="+mn-ea"/>
              <a:cs typeface="+mn-cs"/>
            </a:endParaRPr>
          </a:p>
          <a:p>
            <a:pPr eaLnBrk="0" hangingPunct="0">
              <a:buClr>
                <a:srgbClr val="FF6600"/>
              </a:buClr>
              <a:buFont typeface="Wingdings" pitchFamily="2" charset="2"/>
              <a:buChar char="ü"/>
              <a:tabLst>
                <a:tab pos="345518" algn="l"/>
              </a:tabLst>
              <a:defRPr/>
            </a:pPr>
            <a:r>
              <a:rPr lang="it-IT" sz="1100" dirty="0" smtClean="0">
                <a:latin typeface="+mj-lt"/>
                <a:ea typeface="+mn-ea"/>
                <a:cs typeface="Times New Roman" pitchFamily="18" charset="0"/>
              </a:rPr>
              <a:t>Setti </a:t>
            </a:r>
            <a:r>
              <a:rPr lang="it-IT" sz="1100" dirty="0" err="1">
                <a:latin typeface="+mj-lt"/>
                <a:ea typeface="+mn-ea"/>
                <a:cs typeface="Times New Roman" pitchFamily="18" charset="0"/>
              </a:rPr>
              <a:t>rompifiamma</a:t>
            </a:r>
            <a:r>
              <a:rPr lang="it-IT" sz="1100" dirty="0">
                <a:latin typeface="+mj-lt"/>
                <a:ea typeface="+mn-ea"/>
                <a:cs typeface="Times New Roman" pitchFamily="18" charset="0"/>
              </a:rPr>
              <a:t>, guarnizioni, baderne, </a:t>
            </a:r>
            <a:r>
              <a:rPr lang="it-IT" sz="1100" dirty="0">
                <a:solidFill>
                  <a:srgbClr val="FF0000"/>
                </a:solidFill>
                <a:latin typeface="+mj-lt"/>
                <a:ea typeface="+mn-ea"/>
                <a:cs typeface="Times New Roman" pitchFamily="18" charset="0"/>
              </a:rPr>
              <a:t>ferodi</a:t>
            </a:r>
            <a:r>
              <a:rPr lang="it-IT" sz="900" dirty="0">
                <a:solidFill>
                  <a:srgbClr val="FF0000"/>
                </a:solidFill>
                <a:latin typeface="+mj-lt"/>
                <a:ea typeface="+mn-ea"/>
                <a:cs typeface="+mn-cs"/>
              </a:rPr>
              <a:t> </a:t>
            </a:r>
            <a:endParaRPr lang="it-IT" dirty="0">
              <a:solidFill>
                <a:srgbClr val="FF0000"/>
              </a:solidFill>
              <a:latin typeface="+mj-lt"/>
              <a:ea typeface="+mn-ea"/>
              <a:cs typeface="+mn-cs"/>
            </a:endParaRPr>
          </a:p>
        </p:txBody>
      </p:sp>
      <p:sp>
        <p:nvSpPr>
          <p:cNvPr id="263170" name="Rectangle 2"/>
          <p:cNvSpPr>
            <a:spLocks noChangeArrowheads="1"/>
          </p:cNvSpPr>
          <p:nvPr/>
        </p:nvSpPr>
        <p:spPr bwMode="auto">
          <a:xfrm>
            <a:off x="228600" y="3081466"/>
            <a:ext cx="4191000" cy="1107846"/>
          </a:xfrm>
          <a:prstGeom prst="rect">
            <a:avLst/>
          </a:prstGeom>
          <a:noFill/>
          <a:ln w="9525" cap="flat" cmpd="sng" algn="ctr">
            <a:noFill/>
            <a:prstDash val="solid"/>
            <a:miter lim="800000"/>
            <a:headEnd/>
            <a:tailEnd/>
          </a:ln>
          <a:effectLst>
            <a:prstShdw prst="shdw17" dist="17961" dir="2700000">
              <a:schemeClr val="accent1">
                <a:gamma/>
                <a:shade val="60000"/>
                <a:invGamma/>
              </a:schemeClr>
            </a:prstShdw>
          </a:effectLst>
        </p:spPr>
        <p:txBody>
          <a:bodyPr lIns="91295" tIns="45646" rIns="91295" bIns="45646" anchor="ctr">
            <a:spAutoFit/>
          </a:bodyPr>
          <a:lstStyle/>
          <a:p>
            <a:pPr eaLnBrk="0" hangingPunct="0">
              <a:buClr>
                <a:srgbClr val="FF6600"/>
              </a:buClr>
              <a:buFont typeface="Wingdings" pitchFamily="2" charset="2"/>
              <a:buChar char="ü"/>
              <a:tabLst>
                <a:tab pos="345518" algn="l"/>
              </a:tabLst>
              <a:defRPr/>
            </a:pPr>
            <a:r>
              <a:rPr lang="it-IT" sz="1100" dirty="0" smtClean="0">
                <a:latin typeface="+mj-lt"/>
                <a:ea typeface="+mn-ea"/>
                <a:cs typeface="Tahoma" pitchFamily="34" charset="0"/>
              </a:rPr>
              <a:t>gruppi </a:t>
            </a:r>
            <a:r>
              <a:rPr lang="it-IT" sz="1100" dirty="0">
                <a:latin typeface="+mj-lt"/>
                <a:ea typeface="+mn-ea"/>
                <a:cs typeface="Tahoma" pitchFamily="34" charset="0"/>
              </a:rPr>
              <a:t>di misura, cassette di derivazione</a:t>
            </a:r>
            <a:r>
              <a:rPr lang="it-IT" sz="1100" dirty="0" smtClean="0">
                <a:latin typeface="+mj-lt"/>
                <a:ea typeface="+mn-ea"/>
                <a:cs typeface="Tahoma" pitchFamily="34" charset="0"/>
              </a:rPr>
              <a:t>, </a:t>
            </a:r>
            <a:r>
              <a:rPr lang="it-IT" sz="1100" dirty="0" smtClean="0">
                <a:solidFill>
                  <a:srgbClr val="FF0000"/>
                </a:solidFill>
                <a:latin typeface="+mj-lt"/>
                <a:ea typeface="+mn-ea"/>
                <a:cs typeface="Tahoma" pitchFamily="34" charset="0"/>
              </a:rPr>
              <a:t>linee elettriche in cavo</a:t>
            </a:r>
            <a:r>
              <a:rPr lang="it-IT" sz="1100" dirty="0" smtClean="0">
                <a:latin typeface="+mj-lt"/>
                <a:ea typeface="+mn-ea"/>
                <a:cs typeface="Tahoma" pitchFamily="34" charset="0"/>
              </a:rPr>
              <a:t>, </a:t>
            </a:r>
            <a:r>
              <a:rPr lang="it-IT" sz="1100" dirty="0">
                <a:latin typeface="+mj-lt"/>
                <a:ea typeface="+mn-ea"/>
                <a:cs typeface="Tahoma" pitchFamily="34" charset="0"/>
              </a:rPr>
              <a:t>misure di grandezze elettriche, impianti di </a:t>
            </a:r>
            <a:r>
              <a:rPr lang="it-IT" sz="1100" dirty="0" smtClean="0">
                <a:latin typeface="+mj-lt"/>
                <a:ea typeface="+mn-ea"/>
                <a:cs typeface="Tahoma" pitchFamily="34" charset="0"/>
              </a:rPr>
              <a:t>illuminazione</a:t>
            </a:r>
            <a:r>
              <a:rPr lang="it-IT" sz="1100" dirty="0">
                <a:latin typeface="+mj-lt"/>
                <a:ea typeface="+mn-ea"/>
                <a:cs typeface="Tahoma" pitchFamily="34" charset="0"/>
              </a:rPr>
              <a:t>, circuiti di regolazione, teletrasmissione, segnalazione e allarme, motori, batterie di  </a:t>
            </a:r>
            <a:r>
              <a:rPr lang="it-IT" sz="1100" dirty="0" smtClean="0">
                <a:latin typeface="+mj-lt"/>
                <a:ea typeface="+mn-ea"/>
                <a:cs typeface="Tahoma" pitchFamily="34" charset="0"/>
              </a:rPr>
              <a:t>accumulatori, </a:t>
            </a:r>
            <a:r>
              <a:rPr lang="it-IT" sz="1100" dirty="0">
                <a:latin typeface="+mj-lt"/>
                <a:ea typeface="+mn-ea"/>
                <a:cs typeface="Tahoma" pitchFamily="34" charset="0"/>
              </a:rPr>
              <a:t>macchine e attrezzature di lavoro.</a:t>
            </a:r>
          </a:p>
        </p:txBody>
      </p:sp>
      <p:sp>
        <p:nvSpPr>
          <p:cNvPr id="88" name="Rettangolo 87"/>
          <p:cNvSpPr/>
          <p:nvPr/>
        </p:nvSpPr>
        <p:spPr>
          <a:xfrm>
            <a:off x="228600" y="4495807"/>
            <a:ext cx="4038600" cy="1446400"/>
          </a:xfrm>
          <a:prstGeom prst="rect">
            <a:avLst/>
          </a:prstGeom>
        </p:spPr>
        <p:txBody>
          <a:bodyPr lIns="91295" tIns="45646" rIns="91295" bIns="45646">
            <a:spAutoFit/>
          </a:bodyPr>
          <a:lstStyle/>
          <a:p>
            <a:pPr>
              <a:buClr>
                <a:srgbClr val="FF6600"/>
              </a:buClr>
              <a:buFont typeface="Wingdings" pitchFamily="2" charset="2"/>
              <a:buChar char="ü"/>
              <a:defRPr/>
            </a:pPr>
            <a:r>
              <a:rPr lang="it-IT" sz="1100" dirty="0" smtClean="0">
                <a:latin typeface="+mj-lt"/>
                <a:ea typeface="+mn-ea"/>
                <a:cs typeface="Tahoma" pitchFamily="34" charset="0"/>
              </a:rPr>
              <a:t>locali </a:t>
            </a:r>
            <a:r>
              <a:rPr lang="it-IT" sz="1100" dirty="0">
                <a:latin typeface="+mj-lt"/>
                <a:ea typeface="+mn-ea"/>
                <a:cs typeface="Tahoma" pitchFamily="34" charset="0"/>
              </a:rPr>
              <a:t>contenenti accumulatori di tipo stazionario, locali per la ricarica di accumulatori </a:t>
            </a:r>
            <a:r>
              <a:rPr lang="it-IT" sz="1100" dirty="0" smtClean="0">
                <a:latin typeface="+mj-lt"/>
                <a:ea typeface="+mn-ea"/>
                <a:cs typeface="Tahoma" pitchFamily="34" charset="0"/>
              </a:rPr>
              <a:t>per trazione, </a:t>
            </a:r>
            <a:r>
              <a:rPr lang="it-IT" sz="1100" dirty="0" smtClean="0">
                <a:solidFill>
                  <a:srgbClr val="FF0000"/>
                </a:solidFill>
                <a:latin typeface="+mj-lt"/>
                <a:ea typeface="+mn-ea"/>
                <a:cs typeface="Tahoma" pitchFamily="34" charset="0"/>
              </a:rPr>
              <a:t>depositi di sostanze liquide infiammabili</a:t>
            </a:r>
            <a:r>
              <a:rPr lang="it-IT" sz="1100" dirty="0" smtClean="0">
                <a:latin typeface="+mj-lt"/>
                <a:ea typeface="+mn-ea"/>
                <a:cs typeface="Tahoma" pitchFamily="34" charset="0"/>
              </a:rPr>
              <a:t>, </a:t>
            </a:r>
            <a:r>
              <a:rPr lang="it-IT" sz="1100" dirty="0">
                <a:solidFill>
                  <a:srgbClr val="FF0000"/>
                </a:solidFill>
                <a:latin typeface="+mj-lt"/>
                <a:ea typeface="+mn-ea"/>
                <a:cs typeface="Tahoma" pitchFamily="34" charset="0"/>
              </a:rPr>
              <a:t>depositi di </a:t>
            </a:r>
            <a:r>
              <a:rPr lang="it-IT" sz="1100" dirty="0" smtClean="0">
                <a:solidFill>
                  <a:srgbClr val="FF0000"/>
                </a:solidFill>
                <a:latin typeface="+mj-lt"/>
                <a:ea typeface="+mn-ea"/>
                <a:cs typeface="Tahoma" pitchFamily="34" charset="0"/>
              </a:rPr>
              <a:t>bombole </a:t>
            </a:r>
            <a:r>
              <a:rPr lang="it-IT" sz="1100" dirty="0">
                <a:solidFill>
                  <a:srgbClr val="FF0000"/>
                </a:solidFill>
                <a:latin typeface="+mj-lt"/>
                <a:ea typeface="+mn-ea"/>
                <a:cs typeface="Tahoma" pitchFamily="34" charset="0"/>
              </a:rPr>
              <a:t>di gas infiammabili</a:t>
            </a:r>
            <a:r>
              <a:rPr lang="it-IT" sz="1100" dirty="0">
                <a:latin typeface="+mj-lt"/>
                <a:ea typeface="+mn-ea"/>
                <a:cs typeface="Tahoma" pitchFamily="34" charset="0"/>
              </a:rPr>
              <a:t>, officine per saldatura ossi-acetilenica, stazioni di decompressione metano, depositi con presenza di polveri combustibili, </a:t>
            </a:r>
            <a:r>
              <a:rPr lang="it-IT" sz="1100" dirty="0">
                <a:solidFill>
                  <a:srgbClr val="FF0000"/>
                </a:solidFill>
                <a:latin typeface="+mj-lt"/>
                <a:ea typeface="+mn-ea"/>
                <a:cs typeface="Tahoma" pitchFamily="34" charset="0"/>
              </a:rPr>
              <a:t>autorimesse, centrali termiche di riscaldamento </a:t>
            </a:r>
            <a:r>
              <a:rPr lang="it-IT" sz="1100" dirty="0">
                <a:latin typeface="+mj-lt"/>
                <a:ea typeface="+mn-ea"/>
                <a:cs typeface="Tahoma" pitchFamily="34" charset="0"/>
              </a:rPr>
              <a:t>funzionanti a gas combustibile, laboratori chimici, </a:t>
            </a:r>
          </a:p>
        </p:txBody>
      </p:sp>
      <p:sp>
        <p:nvSpPr>
          <p:cNvPr id="89" name="Rectangle 4"/>
          <p:cNvSpPr>
            <a:spLocks noChangeArrowheads="1"/>
          </p:cNvSpPr>
          <p:nvPr/>
        </p:nvSpPr>
        <p:spPr bwMode="auto">
          <a:xfrm>
            <a:off x="5638800" y="1701800"/>
            <a:ext cx="2895600" cy="604844"/>
          </a:xfrm>
          <a:prstGeom prst="rect">
            <a:avLst/>
          </a:prstGeom>
          <a:noFill/>
          <a:ln w="9525" algn="ctr">
            <a:noFill/>
            <a:miter lim="800000"/>
            <a:headEnd/>
            <a:tailEnd/>
          </a:ln>
        </p:spPr>
        <p:txBody>
          <a:bodyPr lIns="91267" tIns="45632" rIns="91267" bIns="45632">
            <a:spAutoFit/>
          </a:bodyPr>
          <a:lstStyle/>
          <a:p>
            <a:pPr eaLnBrk="0" hangingPunct="0">
              <a:defRPr/>
            </a:pPr>
            <a:r>
              <a:rPr lang="it-IT" sz="3200" i="1" dirty="0">
                <a:solidFill>
                  <a:srgbClr val="FF6600"/>
                </a:solidFill>
                <a:latin typeface="+mj-lt"/>
                <a:ea typeface="+mn-ea"/>
                <a:cs typeface="+mn-cs"/>
              </a:rPr>
              <a:t>Amianto</a:t>
            </a:r>
          </a:p>
        </p:txBody>
      </p:sp>
      <p:sp>
        <p:nvSpPr>
          <p:cNvPr id="90" name="Rectangle 4"/>
          <p:cNvSpPr>
            <a:spLocks noChangeArrowheads="1"/>
          </p:cNvSpPr>
          <p:nvPr/>
        </p:nvSpPr>
        <p:spPr bwMode="auto">
          <a:xfrm>
            <a:off x="5562600" y="3149600"/>
            <a:ext cx="2895600" cy="604844"/>
          </a:xfrm>
          <a:prstGeom prst="rect">
            <a:avLst/>
          </a:prstGeom>
          <a:noFill/>
          <a:ln w="9525" algn="ctr">
            <a:noFill/>
            <a:miter lim="800000"/>
            <a:headEnd/>
            <a:tailEnd/>
          </a:ln>
        </p:spPr>
        <p:txBody>
          <a:bodyPr lIns="91267" tIns="45632" rIns="91267" bIns="45632">
            <a:spAutoFit/>
          </a:bodyPr>
          <a:lstStyle/>
          <a:p>
            <a:pPr eaLnBrk="0" hangingPunct="0">
              <a:defRPr/>
            </a:pPr>
            <a:r>
              <a:rPr lang="it-IT" sz="3200" i="1" dirty="0">
                <a:solidFill>
                  <a:srgbClr val="FF6600"/>
                </a:solidFill>
                <a:latin typeface="+mj-lt"/>
                <a:ea typeface="+mn-ea"/>
                <a:cs typeface="+mn-cs"/>
              </a:rPr>
              <a:t>Elettrico</a:t>
            </a:r>
          </a:p>
        </p:txBody>
      </p:sp>
      <p:sp>
        <p:nvSpPr>
          <p:cNvPr id="91" name="Rectangle 4"/>
          <p:cNvSpPr>
            <a:spLocks noChangeArrowheads="1"/>
          </p:cNvSpPr>
          <p:nvPr/>
        </p:nvSpPr>
        <p:spPr bwMode="auto">
          <a:xfrm>
            <a:off x="5181600" y="4724400"/>
            <a:ext cx="2895600" cy="604844"/>
          </a:xfrm>
          <a:prstGeom prst="rect">
            <a:avLst/>
          </a:prstGeom>
          <a:noFill/>
          <a:ln w="9525" algn="ctr">
            <a:noFill/>
            <a:miter lim="800000"/>
            <a:headEnd/>
            <a:tailEnd/>
          </a:ln>
        </p:spPr>
        <p:txBody>
          <a:bodyPr lIns="91267" tIns="45632" rIns="91267" bIns="45632">
            <a:spAutoFit/>
          </a:bodyPr>
          <a:lstStyle/>
          <a:p>
            <a:pPr algn="ctr" eaLnBrk="0" hangingPunct="0">
              <a:defRPr/>
            </a:pPr>
            <a:r>
              <a:rPr lang="it-IT" sz="3200" i="1" dirty="0" err="1">
                <a:solidFill>
                  <a:srgbClr val="FF6600"/>
                </a:solidFill>
                <a:latin typeface="+mj-lt"/>
                <a:ea typeface="+mn-ea"/>
                <a:cs typeface="+mn-cs"/>
              </a:rPr>
              <a:t>Atex</a:t>
            </a:r>
            <a:endParaRPr lang="it-IT" sz="3200" i="1" dirty="0">
              <a:solidFill>
                <a:srgbClr val="FF6600"/>
              </a:solidFill>
              <a:latin typeface="+mj-lt"/>
              <a:ea typeface="+mn-ea"/>
              <a:cs typeface="+mn-cs"/>
            </a:endParaRPr>
          </a:p>
        </p:txBody>
      </p:sp>
      <p:sp>
        <p:nvSpPr>
          <p:cNvPr id="92" name="Callout 13 91"/>
          <p:cNvSpPr/>
          <p:nvPr/>
        </p:nvSpPr>
        <p:spPr bwMode="auto">
          <a:xfrm rot="10800000">
            <a:off x="228600" y="1600200"/>
            <a:ext cx="4114800" cy="1143000"/>
          </a:xfrm>
          <a:prstGeom prst="accentBorderCallout1">
            <a:avLst>
              <a:gd name="adj1" fmla="val 18750"/>
              <a:gd name="adj2" fmla="val -8333"/>
              <a:gd name="adj3" fmla="val 44593"/>
              <a:gd name="adj4" fmla="val -42493"/>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lIns="91295" tIns="45646" rIns="91295" bIns="45646"/>
          <a:lstStyle/>
          <a:p>
            <a:pPr>
              <a:defRPr/>
            </a:pPr>
            <a:endParaRPr lang="it-IT">
              <a:solidFill>
                <a:schemeClr val="tx1"/>
              </a:solidFill>
              <a:latin typeface="Arial" charset="0"/>
            </a:endParaRPr>
          </a:p>
        </p:txBody>
      </p:sp>
      <p:sp>
        <p:nvSpPr>
          <p:cNvPr id="93" name="Callout 13 92"/>
          <p:cNvSpPr/>
          <p:nvPr/>
        </p:nvSpPr>
        <p:spPr bwMode="auto">
          <a:xfrm rot="10800000">
            <a:off x="228600" y="2819400"/>
            <a:ext cx="4114800" cy="1600200"/>
          </a:xfrm>
          <a:prstGeom prst="accentBorderCallout1">
            <a:avLst>
              <a:gd name="adj1" fmla="val 18750"/>
              <a:gd name="adj2" fmla="val -8333"/>
              <a:gd name="adj3" fmla="val 44593"/>
              <a:gd name="adj4" fmla="val -42493"/>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lIns="91295" tIns="45646" rIns="91295" bIns="45646"/>
          <a:lstStyle/>
          <a:p>
            <a:pPr>
              <a:defRPr/>
            </a:pPr>
            <a:endParaRPr lang="it-IT">
              <a:solidFill>
                <a:schemeClr val="tx1"/>
              </a:solidFill>
              <a:latin typeface="Arial" charset="0"/>
            </a:endParaRPr>
          </a:p>
        </p:txBody>
      </p:sp>
      <p:sp>
        <p:nvSpPr>
          <p:cNvPr id="95" name="Callout 13 94"/>
          <p:cNvSpPr/>
          <p:nvPr/>
        </p:nvSpPr>
        <p:spPr bwMode="auto">
          <a:xfrm rot="10800000">
            <a:off x="228600" y="4495800"/>
            <a:ext cx="4114800" cy="1600200"/>
          </a:xfrm>
          <a:prstGeom prst="accentBorderCallout1">
            <a:avLst>
              <a:gd name="adj1" fmla="val 18750"/>
              <a:gd name="adj2" fmla="val -8333"/>
              <a:gd name="adj3" fmla="val 44593"/>
              <a:gd name="adj4" fmla="val -42493"/>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lIns="91295" tIns="45646" rIns="91295" bIns="45646"/>
          <a:lstStyle/>
          <a:p>
            <a:pPr>
              <a:defRPr/>
            </a:pPr>
            <a:endParaRPr lang="it-IT">
              <a:solidFill>
                <a:schemeClr val="tx1"/>
              </a:solidFill>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63169"/>
                                        </p:tgtEl>
                                        <p:attrNameLst>
                                          <p:attrName>style.visibility</p:attrName>
                                        </p:attrNameLst>
                                      </p:cBhvr>
                                      <p:to>
                                        <p:strVal val="visible"/>
                                      </p:to>
                                    </p:set>
                                    <p:animEffect transition="in" filter="circle(in)">
                                      <p:cBhvr>
                                        <p:cTn id="7" dur="2000"/>
                                        <p:tgtEl>
                                          <p:spTgt spid="263169"/>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263170"/>
                                        </p:tgtEl>
                                        <p:attrNameLst>
                                          <p:attrName>style.visibility</p:attrName>
                                        </p:attrNameLst>
                                      </p:cBhvr>
                                      <p:to>
                                        <p:strVal val="visible"/>
                                      </p:to>
                                    </p:set>
                                    <p:animEffect transition="in" filter="wipe(down)">
                                      <p:cBhvr>
                                        <p:cTn id="12" dur="580">
                                          <p:stCondLst>
                                            <p:cond delay="0"/>
                                          </p:stCondLst>
                                        </p:cTn>
                                        <p:tgtEl>
                                          <p:spTgt spid="263170"/>
                                        </p:tgtEl>
                                      </p:cBhvr>
                                    </p:animEffect>
                                    <p:anim calcmode="lin" valueType="num">
                                      <p:cBhvr>
                                        <p:cTn id="13" dur="1822" tmFilter="0,0; 0.14,0.36; 0.43,0.73; 0.71,0.91; 1.0,1.0">
                                          <p:stCondLst>
                                            <p:cond delay="0"/>
                                          </p:stCondLst>
                                        </p:cTn>
                                        <p:tgtEl>
                                          <p:spTgt spid="263170"/>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263170"/>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263170"/>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263170"/>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263170"/>
                                        </p:tgtEl>
                                        <p:attrNameLst>
                                          <p:attrName>ppt_y</p:attrName>
                                        </p:attrNameLst>
                                      </p:cBhvr>
                                      <p:tavLst>
                                        <p:tav tm="0" fmla="#ppt_y-sin(pi*$)/81">
                                          <p:val>
                                            <p:fltVal val="0"/>
                                          </p:val>
                                        </p:tav>
                                        <p:tav tm="100000">
                                          <p:val>
                                            <p:fltVal val="1"/>
                                          </p:val>
                                        </p:tav>
                                      </p:tavLst>
                                    </p:anim>
                                    <p:animScale>
                                      <p:cBhvr>
                                        <p:cTn id="18" dur="26">
                                          <p:stCondLst>
                                            <p:cond delay="650"/>
                                          </p:stCondLst>
                                        </p:cTn>
                                        <p:tgtEl>
                                          <p:spTgt spid="263170"/>
                                        </p:tgtEl>
                                      </p:cBhvr>
                                      <p:to x="100000" y="60000"/>
                                    </p:animScale>
                                    <p:animScale>
                                      <p:cBhvr>
                                        <p:cTn id="19" dur="166" decel="50000">
                                          <p:stCondLst>
                                            <p:cond delay="676"/>
                                          </p:stCondLst>
                                        </p:cTn>
                                        <p:tgtEl>
                                          <p:spTgt spid="263170"/>
                                        </p:tgtEl>
                                      </p:cBhvr>
                                      <p:to x="100000" y="100000"/>
                                    </p:animScale>
                                    <p:animScale>
                                      <p:cBhvr>
                                        <p:cTn id="20" dur="26">
                                          <p:stCondLst>
                                            <p:cond delay="1312"/>
                                          </p:stCondLst>
                                        </p:cTn>
                                        <p:tgtEl>
                                          <p:spTgt spid="263170"/>
                                        </p:tgtEl>
                                      </p:cBhvr>
                                      <p:to x="100000" y="80000"/>
                                    </p:animScale>
                                    <p:animScale>
                                      <p:cBhvr>
                                        <p:cTn id="21" dur="166" decel="50000">
                                          <p:stCondLst>
                                            <p:cond delay="1338"/>
                                          </p:stCondLst>
                                        </p:cTn>
                                        <p:tgtEl>
                                          <p:spTgt spid="263170"/>
                                        </p:tgtEl>
                                      </p:cBhvr>
                                      <p:to x="100000" y="100000"/>
                                    </p:animScale>
                                    <p:animScale>
                                      <p:cBhvr>
                                        <p:cTn id="22" dur="26">
                                          <p:stCondLst>
                                            <p:cond delay="1642"/>
                                          </p:stCondLst>
                                        </p:cTn>
                                        <p:tgtEl>
                                          <p:spTgt spid="263170"/>
                                        </p:tgtEl>
                                      </p:cBhvr>
                                      <p:to x="100000" y="90000"/>
                                    </p:animScale>
                                    <p:animScale>
                                      <p:cBhvr>
                                        <p:cTn id="23" dur="166" decel="50000">
                                          <p:stCondLst>
                                            <p:cond delay="1668"/>
                                          </p:stCondLst>
                                        </p:cTn>
                                        <p:tgtEl>
                                          <p:spTgt spid="263170"/>
                                        </p:tgtEl>
                                      </p:cBhvr>
                                      <p:to x="100000" y="100000"/>
                                    </p:animScale>
                                    <p:animScale>
                                      <p:cBhvr>
                                        <p:cTn id="24" dur="26">
                                          <p:stCondLst>
                                            <p:cond delay="1808"/>
                                          </p:stCondLst>
                                        </p:cTn>
                                        <p:tgtEl>
                                          <p:spTgt spid="263170"/>
                                        </p:tgtEl>
                                      </p:cBhvr>
                                      <p:to x="100000" y="95000"/>
                                    </p:animScale>
                                    <p:animScale>
                                      <p:cBhvr>
                                        <p:cTn id="25" dur="166" decel="50000">
                                          <p:stCondLst>
                                            <p:cond delay="1834"/>
                                          </p:stCondLst>
                                        </p:cTn>
                                        <p:tgtEl>
                                          <p:spTgt spid="263170"/>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88"/>
                                        </p:tgtEl>
                                        <p:attrNameLst>
                                          <p:attrName>style.visibility</p:attrName>
                                        </p:attrNameLst>
                                      </p:cBhvr>
                                      <p:to>
                                        <p:strVal val="visible"/>
                                      </p:to>
                                    </p:set>
                                    <p:anim calcmode="lin" valueType="num">
                                      <p:cBhvr>
                                        <p:cTn id="30" dur="1000" fill="hold"/>
                                        <p:tgtEl>
                                          <p:spTgt spid="88"/>
                                        </p:tgtEl>
                                        <p:attrNameLst>
                                          <p:attrName>ppt_w</p:attrName>
                                        </p:attrNameLst>
                                      </p:cBhvr>
                                      <p:tavLst>
                                        <p:tav tm="0">
                                          <p:val>
                                            <p:fltVal val="0"/>
                                          </p:val>
                                        </p:tav>
                                        <p:tav tm="100000">
                                          <p:val>
                                            <p:strVal val="#ppt_w"/>
                                          </p:val>
                                        </p:tav>
                                      </p:tavLst>
                                    </p:anim>
                                    <p:anim calcmode="lin" valueType="num">
                                      <p:cBhvr>
                                        <p:cTn id="31" dur="1000" fill="hold"/>
                                        <p:tgtEl>
                                          <p:spTgt spid="88"/>
                                        </p:tgtEl>
                                        <p:attrNameLst>
                                          <p:attrName>ppt_h</p:attrName>
                                        </p:attrNameLst>
                                      </p:cBhvr>
                                      <p:tavLst>
                                        <p:tav tm="0">
                                          <p:val>
                                            <p:fltVal val="0"/>
                                          </p:val>
                                        </p:tav>
                                        <p:tav tm="100000">
                                          <p:val>
                                            <p:strVal val="#ppt_h"/>
                                          </p:val>
                                        </p:tav>
                                      </p:tavLst>
                                    </p:anim>
                                    <p:anim calcmode="lin" valueType="num">
                                      <p:cBhvr>
                                        <p:cTn id="32" dur="1000" fill="hold"/>
                                        <p:tgtEl>
                                          <p:spTgt spid="88"/>
                                        </p:tgtEl>
                                        <p:attrNameLst>
                                          <p:attrName>style.rotation</p:attrName>
                                        </p:attrNameLst>
                                      </p:cBhvr>
                                      <p:tavLst>
                                        <p:tav tm="0">
                                          <p:val>
                                            <p:fltVal val="90"/>
                                          </p:val>
                                        </p:tav>
                                        <p:tav tm="100000">
                                          <p:val>
                                            <p:fltVal val="0"/>
                                          </p:val>
                                        </p:tav>
                                      </p:tavLst>
                                    </p:anim>
                                    <p:animEffect transition="in" filter="fade">
                                      <p:cBhvr>
                                        <p:cTn id="33" dur="10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69" grpId="0"/>
      <p:bldP spid="263170" grpId="0"/>
      <p:bldP spid="88" grpId="0"/>
    </p:bld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a:xfrm>
            <a:off x="0" y="0"/>
            <a:ext cx="7772400" cy="979488"/>
          </a:xfrm>
        </p:spPr>
        <p:txBody>
          <a:bodyPr lIns="50709" tIns="50709" rIns="91281" bIns="50709"/>
          <a:lstStyle/>
          <a:p>
            <a:pPr eaLnBrk="1" hangingPunct="1"/>
            <a:r>
              <a:rPr lang="it-IT" smtClean="0"/>
              <a:t>Associazione pericoli-rischio</a:t>
            </a:r>
          </a:p>
        </p:txBody>
      </p:sp>
      <p:sp>
        <p:nvSpPr>
          <p:cNvPr id="263169" name="Rectangle 1"/>
          <p:cNvSpPr>
            <a:spLocks noChangeArrowheads="1"/>
          </p:cNvSpPr>
          <p:nvPr/>
        </p:nvSpPr>
        <p:spPr bwMode="auto">
          <a:xfrm>
            <a:off x="228600" y="1570886"/>
            <a:ext cx="4114800" cy="2862173"/>
          </a:xfrm>
          <a:prstGeom prst="rect">
            <a:avLst/>
          </a:prstGeom>
          <a:noFill/>
          <a:ln w="9525" cap="flat" cmpd="sng" algn="ctr">
            <a:noFill/>
            <a:prstDash val="solid"/>
            <a:miter lim="800000"/>
            <a:headEnd/>
            <a:tailEnd/>
          </a:ln>
          <a:effectLst>
            <a:prstShdw prst="shdw17" dist="17961" dir="2700000">
              <a:schemeClr val="accent1">
                <a:gamma/>
                <a:shade val="60000"/>
                <a:invGamma/>
              </a:schemeClr>
            </a:prstShdw>
          </a:effectLst>
        </p:spPr>
        <p:txBody>
          <a:bodyPr lIns="91295" tIns="45646" rIns="91295" bIns="45646" anchor="ctr">
            <a:spAutoFit/>
          </a:bodyPr>
          <a:lstStyle/>
          <a:p>
            <a:pPr eaLnBrk="0" hangingPunct="0">
              <a:buClr>
                <a:srgbClr val="FF6600"/>
              </a:buClr>
              <a:tabLst>
                <a:tab pos="345518" algn="l"/>
              </a:tabLst>
              <a:defRPr/>
            </a:pPr>
            <a:r>
              <a:rPr lang="it-IT" sz="1200" dirty="0" smtClean="0">
                <a:latin typeface="+mj-lt"/>
                <a:ea typeface="+mn-ea"/>
                <a:cs typeface="Tahoma" pitchFamily="34" charset="0"/>
              </a:rPr>
              <a:t>Le </a:t>
            </a:r>
            <a:r>
              <a:rPr lang="it-IT" sz="1200" dirty="0">
                <a:latin typeface="+mj-lt"/>
                <a:ea typeface="+mn-ea"/>
                <a:cs typeface="Tahoma" pitchFamily="34" charset="0"/>
              </a:rPr>
              <a:t>principali tipologie di pericolo individuate riguardano:</a:t>
            </a:r>
          </a:p>
          <a:p>
            <a:pPr marL="91929" indent="-91929" eaLnBrk="0" hangingPunct="0">
              <a:buClr>
                <a:srgbClr val="FF6600"/>
              </a:buClr>
              <a:buFont typeface="Wingdings" pitchFamily="2" charset="2"/>
              <a:buChar char="ü"/>
              <a:tabLst>
                <a:tab pos="345518" algn="l"/>
              </a:tabLst>
              <a:defRPr/>
            </a:pPr>
            <a:r>
              <a:rPr lang="it-IT" sz="1200" dirty="0">
                <a:solidFill>
                  <a:srgbClr val="FF0000"/>
                </a:solidFill>
                <a:latin typeface="+mj-lt"/>
                <a:ea typeface="+mn-ea"/>
                <a:cs typeface="Tahoma" pitchFamily="34" charset="0"/>
              </a:rPr>
              <a:t>Combustibili</a:t>
            </a:r>
            <a:r>
              <a:rPr lang="it-IT" sz="1200" dirty="0">
                <a:latin typeface="+mj-lt"/>
                <a:ea typeface="+mn-ea"/>
                <a:cs typeface="Tahoma" pitchFamily="34" charset="0"/>
              </a:rPr>
              <a:t> (olio, gasolio, carbone);</a:t>
            </a:r>
          </a:p>
          <a:p>
            <a:pPr marL="91929" indent="-91929" eaLnBrk="0" hangingPunct="0">
              <a:buClr>
                <a:srgbClr val="FF6600"/>
              </a:buClr>
              <a:buFont typeface="Wingdings" pitchFamily="2" charset="2"/>
              <a:buChar char="ü"/>
              <a:tabLst>
                <a:tab pos="345518" algn="l"/>
              </a:tabLst>
              <a:defRPr/>
            </a:pPr>
            <a:r>
              <a:rPr lang="it-IT" sz="1200" dirty="0">
                <a:latin typeface="+mj-lt"/>
                <a:ea typeface="+mn-ea"/>
                <a:cs typeface="Tahoma" pitchFamily="34" charset="0"/>
              </a:rPr>
              <a:t>Prodotti della combustione (CO, </a:t>
            </a:r>
            <a:r>
              <a:rPr lang="it-IT" sz="1200" dirty="0" err="1">
                <a:latin typeface="+mj-lt"/>
                <a:ea typeface="+mn-ea"/>
                <a:cs typeface="Tahoma" pitchFamily="34" charset="0"/>
              </a:rPr>
              <a:t>NOx</a:t>
            </a:r>
            <a:r>
              <a:rPr lang="it-IT" sz="1200" dirty="0">
                <a:latin typeface="+mj-lt"/>
                <a:ea typeface="+mn-ea"/>
                <a:cs typeface="Tahoma" pitchFamily="34" charset="0"/>
              </a:rPr>
              <a:t>, ceneri, carbone, zolfo);</a:t>
            </a:r>
          </a:p>
          <a:p>
            <a:pPr marL="91929" indent="-91929" eaLnBrk="0" hangingPunct="0">
              <a:buClr>
                <a:srgbClr val="FF6600"/>
              </a:buClr>
              <a:buFont typeface="Wingdings" pitchFamily="2" charset="2"/>
              <a:buChar char="ü"/>
              <a:tabLst>
                <a:tab pos="345518" algn="l"/>
              </a:tabLst>
              <a:defRPr/>
            </a:pPr>
            <a:r>
              <a:rPr lang="it-IT" sz="1200" dirty="0">
                <a:latin typeface="+mj-lt"/>
                <a:ea typeface="+mn-ea"/>
                <a:cs typeface="Tahoma" pitchFamily="34" charset="0"/>
              </a:rPr>
              <a:t>Acidi e basi;</a:t>
            </a:r>
          </a:p>
          <a:p>
            <a:pPr marL="91929" indent="-91929" eaLnBrk="0" hangingPunct="0">
              <a:buClr>
                <a:srgbClr val="FF6600"/>
              </a:buClr>
              <a:buFont typeface="Wingdings" pitchFamily="2" charset="2"/>
              <a:buChar char="ü"/>
              <a:tabLst>
                <a:tab pos="345518" algn="l"/>
              </a:tabLst>
              <a:defRPr/>
            </a:pPr>
            <a:r>
              <a:rPr lang="it-IT" sz="1200" dirty="0">
                <a:solidFill>
                  <a:srgbClr val="FF0000"/>
                </a:solidFill>
                <a:latin typeface="+mj-lt"/>
                <a:ea typeface="+mn-ea"/>
                <a:cs typeface="Tahoma" pitchFamily="34" charset="0"/>
              </a:rPr>
              <a:t>Reagenti di laboratorio;</a:t>
            </a:r>
          </a:p>
          <a:p>
            <a:pPr marL="91929" indent="-91929" eaLnBrk="0" hangingPunct="0">
              <a:buClr>
                <a:srgbClr val="FF6600"/>
              </a:buClr>
              <a:buFont typeface="Wingdings" pitchFamily="2" charset="2"/>
              <a:buChar char="ü"/>
              <a:tabLst>
                <a:tab pos="345518" algn="l"/>
              </a:tabLst>
              <a:defRPr/>
            </a:pPr>
            <a:r>
              <a:rPr lang="it-IT" sz="1200" dirty="0">
                <a:latin typeface="+mj-lt"/>
                <a:ea typeface="+mn-ea"/>
                <a:cs typeface="Tahoma" pitchFamily="34" charset="0"/>
              </a:rPr>
              <a:t>Sostanze utilizzate nei processi (acidi, basi, </a:t>
            </a:r>
            <a:r>
              <a:rPr lang="it-IT" sz="1200" dirty="0" err="1">
                <a:latin typeface="+mj-lt"/>
                <a:ea typeface="+mn-ea"/>
                <a:cs typeface="Tahoma" pitchFamily="34" charset="0"/>
              </a:rPr>
              <a:t>HCl</a:t>
            </a:r>
            <a:r>
              <a:rPr lang="it-IT" sz="1200" dirty="0">
                <a:latin typeface="+mj-lt"/>
                <a:ea typeface="+mn-ea"/>
                <a:cs typeface="Tahoma" pitchFamily="34" charset="0"/>
              </a:rPr>
              <a:t>, </a:t>
            </a:r>
            <a:r>
              <a:rPr lang="it-IT" sz="1200" dirty="0" err="1">
                <a:latin typeface="+mj-lt"/>
                <a:ea typeface="+mn-ea"/>
                <a:cs typeface="Tahoma" pitchFamily="34" charset="0"/>
              </a:rPr>
              <a:t>NaClO</a:t>
            </a:r>
            <a:r>
              <a:rPr lang="it-IT" sz="1200" dirty="0">
                <a:latin typeface="+mj-lt"/>
                <a:ea typeface="+mn-ea"/>
                <a:cs typeface="Tahoma" pitchFamily="34" charset="0"/>
              </a:rPr>
              <a:t>, ammoniaca, ecc.);</a:t>
            </a:r>
          </a:p>
          <a:p>
            <a:pPr marL="91929" indent="-91929" eaLnBrk="0" hangingPunct="0">
              <a:buClr>
                <a:srgbClr val="FF6600"/>
              </a:buClr>
              <a:buFont typeface="Wingdings" pitchFamily="2" charset="2"/>
              <a:buChar char="ü"/>
              <a:tabLst>
                <a:tab pos="345518" algn="l"/>
              </a:tabLst>
              <a:defRPr/>
            </a:pPr>
            <a:r>
              <a:rPr lang="it-IT" sz="1200" dirty="0">
                <a:latin typeface="+mj-lt"/>
                <a:ea typeface="+mn-ea"/>
                <a:cs typeface="Tahoma" pitchFamily="34" charset="0"/>
              </a:rPr>
              <a:t>Prodotti utilizzati nell’attività di manutenzione (lubrificanti, sbloccanti, ecc.);</a:t>
            </a:r>
          </a:p>
          <a:p>
            <a:pPr marL="91929" indent="-91929" eaLnBrk="0" hangingPunct="0">
              <a:buClr>
                <a:srgbClr val="FF6600"/>
              </a:buClr>
              <a:buFont typeface="Wingdings" pitchFamily="2" charset="2"/>
              <a:buChar char="ü"/>
              <a:tabLst>
                <a:tab pos="345518" algn="l"/>
              </a:tabLst>
              <a:defRPr/>
            </a:pPr>
            <a:r>
              <a:rPr lang="it-IT" sz="1200" dirty="0">
                <a:latin typeface="+mj-lt"/>
                <a:ea typeface="+mn-ea"/>
                <a:cs typeface="Tahoma" pitchFamily="34" charset="0"/>
              </a:rPr>
              <a:t>Reflui dei processi produttivi (fanghi, acque, ecc.);</a:t>
            </a:r>
          </a:p>
          <a:p>
            <a:pPr marL="91929" indent="-91929" eaLnBrk="0" hangingPunct="0">
              <a:buClr>
                <a:srgbClr val="FF6600"/>
              </a:buClr>
              <a:buFont typeface="Wingdings" pitchFamily="2" charset="2"/>
              <a:buChar char="ü"/>
              <a:tabLst>
                <a:tab pos="345518" algn="l"/>
              </a:tabLst>
              <a:defRPr/>
            </a:pPr>
            <a:r>
              <a:rPr lang="it-IT" sz="1200" dirty="0">
                <a:latin typeface="+mj-lt"/>
                <a:ea typeface="+mn-ea"/>
                <a:cs typeface="Tahoma" pitchFamily="34" charset="0"/>
              </a:rPr>
              <a:t>Reflui di attività (fumi di saldatura, molatura, taglio, ecc.).</a:t>
            </a:r>
          </a:p>
        </p:txBody>
      </p:sp>
      <p:sp>
        <p:nvSpPr>
          <p:cNvPr id="88" name="Rettangolo 87"/>
          <p:cNvSpPr/>
          <p:nvPr/>
        </p:nvSpPr>
        <p:spPr>
          <a:xfrm>
            <a:off x="251520" y="5373216"/>
            <a:ext cx="4038600" cy="261461"/>
          </a:xfrm>
          <a:prstGeom prst="rect">
            <a:avLst/>
          </a:prstGeom>
        </p:spPr>
        <p:txBody>
          <a:bodyPr lIns="91295" tIns="45646" rIns="91295" bIns="45646">
            <a:spAutoFit/>
          </a:bodyPr>
          <a:lstStyle/>
          <a:p>
            <a:pPr marL="182272" indent="-182272">
              <a:buClr>
                <a:srgbClr val="FF6600"/>
              </a:buClr>
              <a:buFont typeface="Wingdings" pitchFamily="2" charset="2"/>
              <a:buChar char="ü"/>
              <a:defRPr/>
            </a:pPr>
            <a:r>
              <a:rPr lang="it-IT" sz="1100" dirty="0" smtClean="0">
                <a:ea typeface="+mn-ea"/>
                <a:cs typeface="+mn-cs"/>
              </a:rPr>
              <a:t>Movimentazione di carichi superiori a 3 kg</a:t>
            </a:r>
            <a:endParaRPr lang="it-IT" sz="1100" dirty="0">
              <a:latin typeface="+mj-lt"/>
              <a:ea typeface="+mn-ea"/>
              <a:cs typeface="Tahoma" pitchFamily="34" charset="0"/>
            </a:endParaRPr>
          </a:p>
        </p:txBody>
      </p:sp>
      <p:sp>
        <p:nvSpPr>
          <p:cNvPr id="89" name="Rectangle 4"/>
          <p:cNvSpPr>
            <a:spLocks noChangeArrowheads="1"/>
          </p:cNvSpPr>
          <p:nvPr/>
        </p:nvSpPr>
        <p:spPr bwMode="auto">
          <a:xfrm>
            <a:off x="5486400" y="2616200"/>
            <a:ext cx="2895600" cy="604844"/>
          </a:xfrm>
          <a:prstGeom prst="rect">
            <a:avLst/>
          </a:prstGeom>
          <a:noFill/>
          <a:ln w="9525" algn="ctr">
            <a:noFill/>
            <a:miter lim="800000"/>
            <a:headEnd/>
            <a:tailEnd/>
          </a:ln>
        </p:spPr>
        <p:txBody>
          <a:bodyPr lIns="91267" tIns="45632" rIns="91267" bIns="45632">
            <a:spAutoFit/>
          </a:bodyPr>
          <a:lstStyle/>
          <a:p>
            <a:pPr eaLnBrk="0" hangingPunct="0">
              <a:defRPr/>
            </a:pPr>
            <a:r>
              <a:rPr lang="it-IT" sz="3200" i="1" dirty="0">
                <a:solidFill>
                  <a:srgbClr val="FF6600"/>
                </a:solidFill>
                <a:latin typeface="+mj-lt"/>
                <a:ea typeface="+mn-ea"/>
                <a:cs typeface="+mn-cs"/>
              </a:rPr>
              <a:t>Chimico</a:t>
            </a:r>
          </a:p>
        </p:txBody>
      </p:sp>
      <p:sp>
        <p:nvSpPr>
          <p:cNvPr id="91" name="Rectangle 4"/>
          <p:cNvSpPr>
            <a:spLocks noChangeArrowheads="1"/>
          </p:cNvSpPr>
          <p:nvPr/>
        </p:nvSpPr>
        <p:spPr bwMode="auto">
          <a:xfrm>
            <a:off x="5562600" y="4343400"/>
            <a:ext cx="2895600" cy="604844"/>
          </a:xfrm>
          <a:prstGeom prst="rect">
            <a:avLst/>
          </a:prstGeom>
          <a:noFill/>
          <a:ln w="9525" algn="ctr">
            <a:noFill/>
            <a:miter lim="800000"/>
            <a:headEnd/>
            <a:tailEnd/>
          </a:ln>
        </p:spPr>
        <p:txBody>
          <a:bodyPr lIns="91267" tIns="45632" rIns="91267" bIns="45632">
            <a:spAutoFit/>
          </a:bodyPr>
          <a:lstStyle/>
          <a:p>
            <a:pPr eaLnBrk="0" hangingPunct="0">
              <a:defRPr/>
            </a:pPr>
            <a:r>
              <a:rPr lang="it-IT" sz="3200" i="1" dirty="0" smtClean="0">
                <a:solidFill>
                  <a:srgbClr val="FF6600"/>
                </a:solidFill>
                <a:latin typeface="+mj-lt"/>
                <a:ea typeface="+mn-ea"/>
                <a:cs typeface="+mn-cs"/>
              </a:rPr>
              <a:t>MMC</a:t>
            </a:r>
            <a:endParaRPr lang="it-IT" sz="3200" i="1" dirty="0">
              <a:solidFill>
                <a:srgbClr val="FF6600"/>
              </a:solidFill>
              <a:latin typeface="+mj-lt"/>
              <a:ea typeface="+mn-ea"/>
              <a:cs typeface="+mn-cs"/>
            </a:endParaRPr>
          </a:p>
        </p:txBody>
      </p:sp>
      <p:sp>
        <p:nvSpPr>
          <p:cNvPr id="92" name="Callout 13 91"/>
          <p:cNvSpPr/>
          <p:nvPr/>
        </p:nvSpPr>
        <p:spPr bwMode="auto">
          <a:xfrm rot="10800000">
            <a:off x="228600" y="1447800"/>
            <a:ext cx="4114800" cy="3124200"/>
          </a:xfrm>
          <a:prstGeom prst="accentBorderCallout1">
            <a:avLst>
              <a:gd name="adj1" fmla="val 18750"/>
              <a:gd name="adj2" fmla="val -8333"/>
              <a:gd name="adj3" fmla="val 44593"/>
              <a:gd name="adj4" fmla="val -42493"/>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lIns="91295" tIns="45646" rIns="91295" bIns="45646"/>
          <a:lstStyle/>
          <a:p>
            <a:pPr>
              <a:defRPr/>
            </a:pPr>
            <a:endParaRPr lang="it-IT">
              <a:solidFill>
                <a:schemeClr val="tx1"/>
              </a:solidFill>
              <a:latin typeface="Arial" charset="0"/>
            </a:endParaRPr>
          </a:p>
        </p:txBody>
      </p:sp>
      <p:sp>
        <p:nvSpPr>
          <p:cNvPr id="95" name="Callout 13 94"/>
          <p:cNvSpPr/>
          <p:nvPr/>
        </p:nvSpPr>
        <p:spPr bwMode="auto">
          <a:xfrm rot="10800000">
            <a:off x="228600" y="5105400"/>
            <a:ext cx="4114800" cy="844550"/>
          </a:xfrm>
          <a:prstGeom prst="accentBorderCallout1">
            <a:avLst>
              <a:gd name="adj1" fmla="val 18750"/>
              <a:gd name="adj2" fmla="val -8333"/>
              <a:gd name="adj3" fmla="val 128614"/>
              <a:gd name="adj4" fmla="val -41999"/>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lIns="91295" tIns="45646" rIns="91295" bIns="45646"/>
          <a:lstStyle/>
          <a:p>
            <a:pPr>
              <a:defRPr/>
            </a:pPr>
            <a:endParaRPr lang="it-IT">
              <a:solidFill>
                <a:schemeClr val="tx1"/>
              </a:solidFill>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63169"/>
                                        </p:tgtEl>
                                        <p:attrNameLst>
                                          <p:attrName>style.visibility</p:attrName>
                                        </p:attrNameLst>
                                      </p:cBhvr>
                                      <p:to>
                                        <p:strVal val="visible"/>
                                      </p:to>
                                    </p:set>
                                    <p:animEffect transition="in" filter="wheel(1)">
                                      <p:cBhvr>
                                        <p:cTn id="7" dur="2000"/>
                                        <p:tgtEl>
                                          <p:spTgt spid="26316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8"/>
                                        </p:tgtEl>
                                        <p:attrNameLst>
                                          <p:attrName>style.visibility</p:attrName>
                                        </p:attrNameLst>
                                      </p:cBhvr>
                                      <p:to>
                                        <p:strVal val="visible"/>
                                      </p:to>
                                    </p:set>
                                    <p:animEffect transition="in" filter="barn(inVertical)">
                                      <p:cBhvr>
                                        <p:cTn id="12"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69" grpId="0"/>
      <p:bldP spid="88" grpId="0"/>
    </p:bld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Text Box 3"/>
          <p:cNvSpPr txBox="1">
            <a:spLocks noChangeArrowheads="1"/>
          </p:cNvSpPr>
          <p:nvPr/>
        </p:nvSpPr>
        <p:spPr bwMode="auto">
          <a:xfrm>
            <a:off x="0" y="279919"/>
            <a:ext cx="9144000" cy="396626"/>
          </a:xfrm>
          <a:prstGeom prst="rect">
            <a:avLst/>
          </a:prstGeom>
          <a:noFill/>
          <a:ln w="9525">
            <a:noFill/>
            <a:miter lim="800000"/>
            <a:headEnd/>
            <a:tailEnd/>
          </a:ln>
        </p:spPr>
        <p:txBody>
          <a:bodyPr lIns="87994" tIns="43995" rIns="87994" bIns="43995">
            <a:spAutoFit/>
          </a:bodyPr>
          <a:lstStyle/>
          <a:p>
            <a:pPr algn="ctr" defTabSz="879609">
              <a:spcBef>
                <a:spcPct val="50000"/>
              </a:spcBef>
            </a:pPr>
            <a:r>
              <a:rPr lang="it-IT" altLang="it-IT" sz="2000" b="1" dirty="0">
                <a:solidFill>
                  <a:srgbClr val="003399"/>
                </a:solidFill>
                <a:ea typeface="Verdana" pitchFamily="34" charset="0"/>
                <a:cs typeface="Verdana" pitchFamily="34" charset="0"/>
              </a:rPr>
              <a:t>VALUTAZIONE DEI </a:t>
            </a:r>
            <a:r>
              <a:rPr lang="it-IT" altLang="it-IT" sz="2000" b="1" dirty="0" smtClean="0">
                <a:solidFill>
                  <a:srgbClr val="003399"/>
                </a:solidFill>
                <a:ea typeface="Verdana" pitchFamily="34" charset="0"/>
                <a:cs typeface="Verdana" pitchFamily="34" charset="0"/>
              </a:rPr>
              <a:t>RISCHI CONNESSI ALLE ATTIVITÀ  </a:t>
            </a:r>
            <a:endParaRPr lang="it-IT" altLang="it-IT" sz="2000" dirty="0">
              <a:solidFill>
                <a:srgbClr val="003399"/>
              </a:solidFill>
              <a:ea typeface="Verdana" pitchFamily="34" charset="0"/>
              <a:cs typeface="Verdana" pitchFamily="34" charset="0"/>
            </a:endParaRPr>
          </a:p>
        </p:txBody>
      </p:sp>
      <p:sp>
        <p:nvSpPr>
          <p:cNvPr id="21507" name="Text Box 4"/>
          <p:cNvSpPr txBox="1">
            <a:spLocks noChangeArrowheads="1"/>
          </p:cNvSpPr>
          <p:nvPr/>
        </p:nvSpPr>
        <p:spPr bwMode="auto">
          <a:xfrm>
            <a:off x="378279" y="1052736"/>
            <a:ext cx="8370185" cy="3892968"/>
          </a:xfrm>
          <a:prstGeom prst="rect">
            <a:avLst/>
          </a:prstGeom>
          <a:noFill/>
          <a:ln w="9525">
            <a:noFill/>
            <a:miter lim="800000"/>
            <a:headEnd/>
            <a:tailEnd/>
          </a:ln>
        </p:spPr>
        <p:txBody>
          <a:bodyPr wrap="square" lIns="87994" tIns="43995" rIns="87994" bIns="43995">
            <a:spAutoFit/>
          </a:bodyPr>
          <a:lstStyle/>
          <a:p>
            <a:pPr marL="403388" algn="ctr" defTabSz="183486">
              <a:tabLst>
                <a:tab pos="180684" algn="l"/>
              </a:tabLst>
            </a:pPr>
            <a:endParaRPr lang="it-IT" sz="1600" b="1" dirty="0">
              <a:solidFill>
                <a:srgbClr val="0707F1"/>
              </a:solidFill>
            </a:endParaRPr>
          </a:p>
          <a:p>
            <a:pPr marL="403388" defTabSz="183486">
              <a:tabLst>
                <a:tab pos="180684" algn="l"/>
              </a:tabLst>
            </a:pPr>
            <a:r>
              <a:rPr lang="it-IT" sz="1600" b="1" dirty="0">
                <a:solidFill>
                  <a:schemeClr val="tx2"/>
                </a:solidFill>
              </a:rPr>
              <a:t>LA PREVENZIONE NON PUO’ RIPOSARE UNICAMENTE SU DELLE </a:t>
            </a:r>
            <a:r>
              <a:rPr lang="it-IT" sz="1600" b="1" dirty="0" smtClean="0">
                <a:solidFill>
                  <a:schemeClr val="tx2"/>
                </a:solidFill>
              </a:rPr>
              <a:t>REGOLE MA </a:t>
            </a:r>
            <a:r>
              <a:rPr lang="it-IT" sz="1600" b="1" dirty="0">
                <a:solidFill>
                  <a:schemeClr val="tx2"/>
                </a:solidFill>
              </a:rPr>
              <a:t>RICHIEDE UN APPORTO ATTIVO:</a:t>
            </a:r>
          </a:p>
          <a:p>
            <a:pPr marL="403388" defTabSz="183486">
              <a:lnSpc>
                <a:spcPct val="120000"/>
              </a:lnSpc>
              <a:tabLst>
                <a:tab pos="180684" algn="l"/>
              </a:tabLst>
            </a:pPr>
            <a:r>
              <a:rPr lang="it-IT" sz="1600" b="1" dirty="0">
                <a:solidFill>
                  <a:srgbClr val="0707F1"/>
                </a:solidFill>
              </a:rPr>
              <a:t>		</a:t>
            </a:r>
          </a:p>
          <a:p>
            <a:pPr marL="403388" defTabSz="183486">
              <a:lnSpc>
                <a:spcPct val="120000"/>
              </a:lnSpc>
              <a:tabLst>
                <a:tab pos="180684" algn="l"/>
              </a:tabLst>
            </a:pPr>
            <a:r>
              <a:rPr lang="it-IT" sz="1600" b="1" dirty="0">
                <a:solidFill>
                  <a:srgbClr val="CC0066"/>
                </a:solidFill>
              </a:rPr>
              <a:t>ATTENZIONE</a:t>
            </a:r>
          </a:p>
          <a:p>
            <a:pPr marL="403388" defTabSz="183486">
              <a:lnSpc>
                <a:spcPct val="140000"/>
              </a:lnSpc>
              <a:tabLst>
                <a:tab pos="180684" algn="l"/>
              </a:tabLst>
            </a:pPr>
            <a:r>
              <a:rPr lang="it-IT" sz="1600" b="1" dirty="0">
                <a:solidFill>
                  <a:srgbClr val="CC0066"/>
                </a:solidFill>
              </a:rPr>
              <a:t>					PERCEZIONE</a:t>
            </a:r>
          </a:p>
          <a:p>
            <a:pPr marL="403388" defTabSz="183486">
              <a:lnSpc>
                <a:spcPct val="140000"/>
              </a:lnSpc>
              <a:tabLst>
                <a:tab pos="180684" algn="l"/>
              </a:tabLst>
            </a:pPr>
            <a:r>
              <a:rPr lang="it-IT" sz="1600" b="1" dirty="0">
                <a:solidFill>
                  <a:srgbClr val="CC0066"/>
                </a:solidFill>
              </a:rPr>
              <a:t>							INDIVIDUAZIONE</a:t>
            </a:r>
          </a:p>
          <a:p>
            <a:pPr marL="403388" defTabSz="183486">
              <a:lnSpc>
                <a:spcPct val="140000"/>
              </a:lnSpc>
              <a:tabLst>
                <a:tab pos="180684" algn="l"/>
              </a:tabLst>
            </a:pPr>
            <a:r>
              <a:rPr lang="it-IT" sz="1600" b="1" dirty="0">
                <a:solidFill>
                  <a:srgbClr val="CC0066"/>
                </a:solidFill>
              </a:rPr>
              <a:t>									COMPRENSIONE</a:t>
            </a:r>
          </a:p>
          <a:p>
            <a:pPr marL="403388" defTabSz="183486">
              <a:lnSpc>
                <a:spcPct val="140000"/>
              </a:lnSpc>
              <a:tabLst>
                <a:tab pos="180684" algn="l"/>
              </a:tabLst>
            </a:pPr>
            <a:r>
              <a:rPr lang="it-IT" sz="1600" b="1" dirty="0">
                <a:solidFill>
                  <a:srgbClr val="CC0066"/>
                </a:solidFill>
              </a:rPr>
              <a:t>														VALUTAZIONE </a:t>
            </a:r>
            <a:r>
              <a:rPr lang="it-IT" sz="1600" b="1" dirty="0">
                <a:solidFill>
                  <a:schemeClr val="tx2"/>
                </a:solidFill>
              </a:rPr>
              <a:t>(</a:t>
            </a:r>
            <a:r>
              <a:rPr lang="it-IT" sz="1600" b="1" dirty="0" smtClean="0">
                <a:solidFill>
                  <a:schemeClr val="tx2"/>
                </a:solidFill>
              </a:rPr>
              <a:t>PROBABILITA’ </a:t>
            </a:r>
            <a:r>
              <a:rPr lang="it-IT" sz="1600" b="1" dirty="0">
                <a:solidFill>
                  <a:schemeClr val="tx2"/>
                </a:solidFill>
              </a:rPr>
              <a:t>– GRAVITA’)</a:t>
            </a:r>
          </a:p>
          <a:p>
            <a:pPr marL="403388" defTabSz="183486">
              <a:lnSpc>
                <a:spcPct val="140000"/>
              </a:lnSpc>
              <a:tabLst>
                <a:tab pos="180684" algn="l"/>
              </a:tabLst>
            </a:pPr>
            <a:r>
              <a:rPr lang="it-IT" sz="1600" b="1" dirty="0">
                <a:solidFill>
                  <a:srgbClr val="CC0066"/>
                </a:solidFill>
              </a:rPr>
              <a:t>																	</a:t>
            </a:r>
          </a:p>
          <a:p>
            <a:pPr marL="403388" algn="ctr" defTabSz="183486">
              <a:lnSpc>
                <a:spcPct val="140000"/>
              </a:lnSpc>
              <a:tabLst>
                <a:tab pos="180684" algn="l"/>
              </a:tabLst>
            </a:pPr>
            <a:r>
              <a:rPr lang="it-IT" sz="2000" b="1" dirty="0">
                <a:solidFill>
                  <a:schemeClr val="tx2"/>
                </a:solidFill>
                <a:latin typeface="Verdana" pitchFamily="34" charset="0"/>
              </a:rPr>
              <a:t>DECISIONE</a:t>
            </a:r>
          </a:p>
          <a:p>
            <a:pPr marL="403388" defTabSz="183486">
              <a:lnSpc>
                <a:spcPct val="130000"/>
              </a:lnSpc>
              <a:tabLst>
                <a:tab pos="180684" algn="l"/>
              </a:tabLst>
            </a:pPr>
            <a:endParaRPr lang="it-IT" sz="1600" b="1" dirty="0">
              <a:solidFill>
                <a:srgbClr val="CC0066"/>
              </a:solidFill>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ext Box 3"/>
          <p:cNvSpPr txBox="1">
            <a:spLocks noChangeArrowheads="1"/>
          </p:cNvSpPr>
          <p:nvPr/>
        </p:nvSpPr>
        <p:spPr bwMode="auto">
          <a:xfrm>
            <a:off x="0" y="332656"/>
            <a:ext cx="8765721" cy="3123526"/>
          </a:xfrm>
          <a:prstGeom prst="rect">
            <a:avLst/>
          </a:prstGeom>
          <a:noFill/>
          <a:ln w="9525">
            <a:noFill/>
            <a:miter lim="800000"/>
            <a:headEnd/>
            <a:tailEnd/>
          </a:ln>
        </p:spPr>
        <p:txBody>
          <a:bodyPr wrap="square" lIns="87994" tIns="43995" rIns="87994" bIns="43995">
            <a:spAutoFit/>
          </a:bodyPr>
          <a:lstStyle/>
          <a:p>
            <a:pPr marL="956645" indent="-401987" defTabSz="183486">
              <a:lnSpc>
                <a:spcPct val="170000"/>
              </a:lnSpc>
              <a:tabLst>
                <a:tab pos="180684" algn="l"/>
              </a:tabLst>
            </a:pPr>
            <a:r>
              <a:rPr lang="it-IT" sz="1800" b="1" dirty="0">
                <a:solidFill>
                  <a:srgbClr val="0707F1"/>
                </a:solidFill>
              </a:rPr>
              <a:t>	</a:t>
            </a:r>
          </a:p>
          <a:p>
            <a:pPr marL="956645" indent="-401987" defTabSz="183486">
              <a:lnSpc>
                <a:spcPct val="170000"/>
              </a:lnSpc>
              <a:tabLst>
                <a:tab pos="180684" algn="l"/>
              </a:tabLst>
            </a:pPr>
            <a:r>
              <a:rPr lang="it-IT" sz="1800" b="1" dirty="0">
                <a:solidFill>
                  <a:srgbClr val="0707F1"/>
                </a:solidFill>
              </a:rPr>
              <a:t>		</a:t>
            </a:r>
            <a:r>
              <a:rPr lang="it-IT" sz="1600" b="1" dirty="0" smtClean="0">
                <a:solidFill>
                  <a:srgbClr val="CC0066"/>
                </a:solidFill>
                <a:latin typeface="Verdana" pitchFamily="34" charset="0"/>
              </a:rPr>
              <a:t>DECIDERE (pianificare)-ACT</a:t>
            </a:r>
            <a:endParaRPr lang="it-IT" sz="1600" b="1" dirty="0">
              <a:solidFill>
                <a:srgbClr val="CC0066"/>
              </a:solidFill>
              <a:latin typeface="Verdana" pitchFamily="34" charset="0"/>
            </a:endParaRPr>
          </a:p>
          <a:p>
            <a:pPr marL="956645" indent="-401987" defTabSz="183486">
              <a:lnSpc>
                <a:spcPct val="170000"/>
              </a:lnSpc>
              <a:tabLst>
                <a:tab pos="180684" algn="l"/>
              </a:tabLst>
            </a:pPr>
            <a:r>
              <a:rPr lang="it-IT" sz="1600" b="1" dirty="0">
                <a:solidFill>
                  <a:srgbClr val="0707F1"/>
                </a:solidFill>
                <a:latin typeface="Verdana" pitchFamily="34" charset="0"/>
              </a:rPr>
              <a:t>						</a:t>
            </a:r>
            <a:r>
              <a:rPr lang="it-IT" sz="1600" b="1" dirty="0" smtClean="0">
                <a:solidFill>
                  <a:schemeClr val="tx2"/>
                </a:solidFill>
              </a:rPr>
              <a:t>ESEGUIRE-DO</a:t>
            </a:r>
            <a:endParaRPr lang="it-IT" sz="1600" b="1" dirty="0">
              <a:solidFill>
                <a:schemeClr val="tx2"/>
              </a:solidFill>
            </a:endParaRPr>
          </a:p>
          <a:p>
            <a:pPr marL="956645" indent="-401987" defTabSz="183486">
              <a:lnSpc>
                <a:spcPct val="170000"/>
              </a:lnSpc>
              <a:tabLst>
                <a:tab pos="180684" algn="l"/>
              </a:tabLst>
            </a:pPr>
            <a:r>
              <a:rPr lang="it-IT" sz="1600" b="1" dirty="0" smtClean="0">
                <a:solidFill>
                  <a:schemeClr val="tx2"/>
                </a:solidFill>
              </a:rPr>
              <a:t>							 </a:t>
            </a:r>
            <a:r>
              <a:rPr lang="it-IT" sz="1600" b="1" dirty="0">
                <a:solidFill>
                  <a:schemeClr val="tx2"/>
                </a:solidFill>
              </a:rPr>
              <a:t>		CONTROLLARE-CHECK</a:t>
            </a:r>
          </a:p>
          <a:p>
            <a:pPr marL="956645" indent="-401987" defTabSz="183486">
              <a:lnSpc>
                <a:spcPct val="170000"/>
              </a:lnSpc>
              <a:tabLst>
                <a:tab pos="180684" algn="l"/>
              </a:tabLst>
            </a:pPr>
            <a:r>
              <a:rPr lang="it-IT" sz="1600" b="1" dirty="0" smtClean="0">
                <a:solidFill>
                  <a:schemeClr val="tx2"/>
                </a:solidFill>
              </a:rPr>
              <a:t>											REAGIRE-ACT</a:t>
            </a:r>
          </a:p>
          <a:p>
            <a:pPr marL="956645" indent="-401987" defTabSz="183486">
              <a:lnSpc>
                <a:spcPct val="170000"/>
              </a:lnSpc>
              <a:tabLst>
                <a:tab pos="180684" algn="l"/>
              </a:tabLst>
            </a:pPr>
            <a:r>
              <a:rPr lang="it-IT" sz="1600" b="1" dirty="0" smtClean="0">
                <a:solidFill>
                  <a:schemeClr val="tx2"/>
                </a:solidFill>
              </a:rPr>
              <a:t>L’ATTO </a:t>
            </a:r>
            <a:r>
              <a:rPr lang="it-IT" sz="1600" b="1" dirty="0">
                <a:solidFill>
                  <a:schemeClr val="tx2"/>
                </a:solidFill>
              </a:rPr>
              <a:t>DI DECIDERE E’ RAZIONALE SOLO </a:t>
            </a:r>
            <a:r>
              <a:rPr lang="it-IT" sz="1600" b="1" dirty="0" smtClean="0">
                <a:solidFill>
                  <a:schemeClr val="tx2"/>
                </a:solidFill>
              </a:rPr>
              <a:t>SE </a:t>
            </a:r>
            <a:r>
              <a:rPr lang="it-IT" sz="1600" b="1" dirty="0">
                <a:solidFill>
                  <a:schemeClr val="tx2"/>
                </a:solidFill>
              </a:rPr>
              <a:t>SUCCESSIVO AD UNO SFORZO DI PREVISIONE</a:t>
            </a:r>
          </a:p>
        </p:txBody>
      </p:sp>
      <p:sp>
        <p:nvSpPr>
          <p:cNvPr id="22531" name="Text Box 4"/>
          <p:cNvSpPr txBox="1">
            <a:spLocks noChangeArrowheads="1"/>
          </p:cNvSpPr>
          <p:nvPr/>
        </p:nvSpPr>
        <p:spPr bwMode="auto">
          <a:xfrm>
            <a:off x="0" y="279919"/>
            <a:ext cx="9144000" cy="396626"/>
          </a:xfrm>
          <a:prstGeom prst="rect">
            <a:avLst/>
          </a:prstGeom>
          <a:noFill/>
          <a:ln w="9525">
            <a:noFill/>
            <a:miter lim="800000"/>
            <a:headEnd/>
            <a:tailEnd/>
          </a:ln>
        </p:spPr>
        <p:txBody>
          <a:bodyPr lIns="87994" tIns="43995" rIns="87994" bIns="43995">
            <a:spAutoFit/>
          </a:bodyPr>
          <a:lstStyle/>
          <a:p>
            <a:pPr algn="ctr" defTabSz="879609">
              <a:spcBef>
                <a:spcPct val="50000"/>
              </a:spcBef>
            </a:pPr>
            <a:r>
              <a:rPr lang="it-IT" altLang="it-IT" sz="2000" b="1" dirty="0" smtClean="0">
                <a:solidFill>
                  <a:srgbClr val="003399"/>
                </a:solidFill>
                <a:ea typeface="Verdana" pitchFamily="34" charset="0"/>
                <a:cs typeface="Verdana" pitchFamily="34" charset="0"/>
              </a:rPr>
              <a:t>VALUTAZIONE DEI RISCHI CONNESSI ALLE ATTIVITÀ  </a:t>
            </a:r>
            <a:endParaRPr lang="it-IT" altLang="it-IT" sz="2000" dirty="0">
              <a:solidFill>
                <a:srgbClr val="003399"/>
              </a:solidFill>
              <a:ea typeface="Verdana" pitchFamily="34" charset="0"/>
              <a:cs typeface="Verdana" pitchFamily="34" charset="0"/>
            </a:endParaRPr>
          </a:p>
        </p:txBody>
      </p:sp>
      <p:pic>
        <p:nvPicPr>
          <p:cNvPr id="4" name="Immagine 3" descr="400px-PDCA_Cycle_svg.png"/>
          <p:cNvPicPr>
            <a:picLocks noChangeAspect="1"/>
          </p:cNvPicPr>
          <p:nvPr/>
        </p:nvPicPr>
        <p:blipFill>
          <a:blip r:embed="rId2" cstate="print"/>
          <a:stretch>
            <a:fillRect/>
          </a:stretch>
        </p:blipFill>
        <p:spPr>
          <a:xfrm>
            <a:off x="3347864" y="3356992"/>
            <a:ext cx="3810000" cy="2590800"/>
          </a:xfrm>
          <a:prstGeom prst="rect">
            <a:avLst/>
          </a:prstGeom>
        </p:spPr>
      </p:pic>
      <p:sp>
        <p:nvSpPr>
          <p:cNvPr id="5" name="Freccia a destra 4"/>
          <p:cNvSpPr/>
          <p:nvPr/>
        </p:nvSpPr>
        <p:spPr bwMode="auto">
          <a:xfrm rot="7733691">
            <a:off x="6806099" y="3095812"/>
            <a:ext cx="905849" cy="826125"/>
          </a:xfrm>
          <a:prstGeom prst="rightArrow">
            <a:avLst/>
          </a:prstGeom>
          <a:solidFill>
            <a:srgbClr val="92D050"/>
          </a:solidFill>
          <a:ln w="25400" cap="flat" cmpd="sng" algn="ctr">
            <a:solidFill>
              <a:schemeClr val="tx1"/>
            </a:solidFill>
            <a:prstDash val="solid"/>
            <a:round/>
            <a:headEnd type="none" w="med" len="med"/>
            <a:tailEnd type="none" w="med" len="med"/>
          </a:ln>
          <a:effectLst/>
        </p:spPr>
        <p:txBody>
          <a:bodyPr vert="horz" wrap="square" lIns="57592" tIns="57592" rIns="103666" bIns="57592" numCol="1" rtlCol="0" anchor="ctr" anchorCtr="0" compatLnSpc="1">
            <a:prstTxWarp prst="textNoShape">
              <a:avLst/>
            </a:prstTxWarp>
            <a:spAutoFit/>
          </a:bodyPr>
          <a:lstStyle/>
          <a:p>
            <a:pPr marL="0" marR="0" indent="0" algn="ctr" defTabSz="784225" rtl="0" eaLnBrk="1" fontAlgn="base" latinLnBrk="0" hangingPunct="1">
              <a:lnSpc>
                <a:spcPct val="150000"/>
              </a:lnSpc>
              <a:spcBef>
                <a:spcPct val="40000"/>
              </a:spcBef>
              <a:spcAft>
                <a:spcPct val="0"/>
              </a:spcAft>
              <a:buClrTx/>
              <a:buSzPct val="100000"/>
              <a:buFont typeface="Verdana" pitchFamily="34" charset="0"/>
              <a:buNone/>
              <a:tabLst/>
            </a:pPr>
            <a:endParaRPr kumimoji="0" lang="it-IT" sz="1500" b="0" i="0" u="none" strike="noStrike" cap="none" normalizeH="0" baseline="0" dirty="0" smtClean="0">
              <a:ln>
                <a:noFill/>
              </a:ln>
              <a:solidFill>
                <a:srgbClr val="FF0000"/>
              </a:solidFill>
              <a:effectLst/>
              <a:latin typeface="Verdana" pitchFamily="34" charset="0"/>
              <a:ea typeface="ヒラギノ角ゴ Pro W3" pitchFamily="1" charset="-128"/>
            </a:endParaRPr>
          </a:p>
        </p:txBody>
      </p:sp>
      <p:sp>
        <p:nvSpPr>
          <p:cNvPr id="6" name="Rectangle 4"/>
          <p:cNvSpPr>
            <a:spLocks noChangeArrowheads="1"/>
          </p:cNvSpPr>
          <p:nvPr/>
        </p:nvSpPr>
        <p:spPr bwMode="auto">
          <a:xfrm>
            <a:off x="4067944" y="6021288"/>
            <a:ext cx="3975720" cy="584598"/>
          </a:xfrm>
          <a:prstGeom prst="rect">
            <a:avLst/>
          </a:prstGeom>
          <a:noFill/>
          <a:ln w="9525" algn="ctr">
            <a:noFill/>
            <a:miter lim="800000"/>
            <a:headEnd/>
            <a:tailEnd/>
          </a:ln>
        </p:spPr>
        <p:txBody>
          <a:bodyPr wrap="square" lIns="91267" tIns="45632" rIns="91267" bIns="45632">
            <a:spAutoFit/>
          </a:bodyPr>
          <a:lstStyle/>
          <a:p>
            <a:pPr eaLnBrk="0" hangingPunct="0">
              <a:defRPr/>
            </a:pPr>
            <a:r>
              <a:rPr lang="it-IT" sz="3200" i="1" dirty="0" smtClean="0">
                <a:solidFill>
                  <a:srgbClr val="FF6600"/>
                </a:solidFill>
                <a:latin typeface="+mj-lt"/>
                <a:ea typeface="+mn-ea"/>
                <a:cs typeface="+mn-cs"/>
              </a:rPr>
              <a:t>Ciclo di </a:t>
            </a:r>
            <a:r>
              <a:rPr lang="it-IT" sz="3200" i="1" dirty="0" err="1" smtClean="0">
                <a:solidFill>
                  <a:srgbClr val="FF6600"/>
                </a:solidFill>
                <a:latin typeface="+mj-lt"/>
                <a:ea typeface="+mn-ea"/>
                <a:cs typeface="+mn-cs"/>
              </a:rPr>
              <a:t>Deming</a:t>
            </a:r>
            <a:endParaRPr lang="it-IT" sz="3200" i="1" dirty="0">
              <a:solidFill>
                <a:srgbClr val="FF6600"/>
              </a:solidFill>
              <a:latin typeface="+mj-lt"/>
              <a:ea typeface="+mn-ea"/>
              <a:cs typeface="+mn-cs"/>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ChangeArrowheads="1"/>
          </p:cNvSpPr>
          <p:nvPr/>
        </p:nvSpPr>
        <p:spPr bwMode="auto">
          <a:xfrm>
            <a:off x="262618" y="1049695"/>
            <a:ext cx="8686800" cy="3556241"/>
          </a:xfrm>
          <a:prstGeom prst="rect">
            <a:avLst/>
          </a:prstGeom>
          <a:noFill/>
          <a:ln w="9525">
            <a:noFill/>
            <a:miter lim="800000"/>
            <a:headEnd/>
            <a:tailEnd/>
          </a:ln>
          <a:effectLst/>
        </p:spPr>
        <p:txBody>
          <a:bodyPr wrap="square" lIns="80655" tIns="40328" rIns="80655" bIns="40328">
            <a:spAutoFit/>
          </a:bodyPr>
          <a:lstStyle/>
          <a:p>
            <a:pPr marL="874006" indent="-16808" algn="ctr">
              <a:lnSpc>
                <a:spcPct val="160000"/>
              </a:lnSpc>
            </a:pPr>
            <a:r>
              <a:rPr lang="it-IT" sz="1600" b="1" dirty="0" smtClean="0">
                <a:ea typeface="Verdana" pitchFamily="34" charset="0"/>
                <a:cs typeface="Verdana" pitchFamily="34" charset="0"/>
              </a:rPr>
              <a:t>Esiste anche una particolare  tipologia di rischi dovuti alla possibile compresenza di più attività</a:t>
            </a:r>
          </a:p>
          <a:p>
            <a:pPr marL="874006" indent="-16808" algn="ctr">
              <a:lnSpc>
                <a:spcPct val="160000"/>
              </a:lnSpc>
            </a:pPr>
            <a:endParaRPr lang="it-IT" sz="1600" b="1" dirty="0" smtClean="0">
              <a:ea typeface="Verdana" pitchFamily="34" charset="0"/>
              <a:cs typeface="Verdana" pitchFamily="34" charset="0"/>
            </a:endParaRPr>
          </a:p>
          <a:p>
            <a:pPr marL="874006" indent="-16808" algn="ctr">
              <a:lnSpc>
                <a:spcPct val="160000"/>
              </a:lnSpc>
            </a:pPr>
            <a:r>
              <a:rPr lang="it-IT" sz="2800" b="1" dirty="0" smtClean="0">
                <a:solidFill>
                  <a:srgbClr val="FF0000"/>
                </a:solidFill>
                <a:ea typeface="Verdana" pitchFamily="34" charset="0"/>
                <a:cs typeface="Verdana" pitchFamily="34" charset="0"/>
              </a:rPr>
              <a:t>RISCHI DA INTERFERENZE</a:t>
            </a:r>
          </a:p>
          <a:p>
            <a:pPr marL="268288" indent="-15875" algn="just">
              <a:lnSpc>
                <a:spcPct val="160000"/>
              </a:lnSpc>
            </a:pPr>
            <a:r>
              <a:rPr lang="it-IT" sz="1600" b="1" dirty="0" smtClean="0">
                <a:ea typeface="Verdana" pitchFamily="34" charset="0"/>
                <a:cs typeface="Verdana" pitchFamily="34" charset="0"/>
              </a:rPr>
              <a:t>ART. 26 del </a:t>
            </a:r>
            <a:r>
              <a:rPr lang="it-IT" sz="1600" b="1" dirty="0" err="1" smtClean="0">
                <a:ea typeface="Verdana" pitchFamily="34" charset="0"/>
                <a:cs typeface="Verdana" pitchFamily="34" charset="0"/>
              </a:rPr>
              <a:t>D.Lgs</a:t>
            </a:r>
            <a:r>
              <a:rPr lang="it-IT" sz="1600" b="1" dirty="0" smtClean="0">
                <a:ea typeface="Verdana" pitchFamily="34" charset="0"/>
                <a:cs typeface="Verdana" pitchFamily="34" charset="0"/>
              </a:rPr>
              <a:t> 81/2008  (</a:t>
            </a:r>
            <a:r>
              <a:rPr lang="it-IT" sz="1600" b="1" dirty="0" smtClean="0">
                <a:solidFill>
                  <a:srgbClr val="FF0000"/>
                </a:solidFill>
                <a:ea typeface="Verdana" pitchFamily="34" charset="0"/>
                <a:cs typeface="Verdana" pitchFamily="34" charset="0"/>
              </a:rPr>
              <a:t>DUVRI</a:t>
            </a:r>
            <a:r>
              <a:rPr lang="it-IT" sz="1600" b="1" dirty="0" smtClean="0">
                <a:ea typeface="Verdana" pitchFamily="34" charset="0"/>
                <a:cs typeface="Verdana" pitchFamily="34" charset="0"/>
              </a:rPr>
              <a:t>)</a:t>
            </a:r>
          </a:p>
          <a:p>
            <a:pPr marL="268288" indent="-15875" algn="just">
              <a:lnSpc>
                <a:spcPct val="160000"/>
              </a:lnSpc>
            </a:pPr>
            <a:r>
              <a:rPr lang="it-IT" sz="1600" b="1" dirty="0" smtClean="0">
                <a:ea typeface="Verdana" pitchFamily="34" charset="0"/>
                <a:cs typeface="Verdana" pitchFamily="34" charset="0"/>
              </a:rPr>
              <a:t>TITOLO IV (CANTIERI EDILI) + Allegato XV del </a:t>
            </a:r>
            <a:r>
              <a:rPr lang="it-IT" sz="1600" b="1" dirty="0" err="1" smtClean="0">
                <a:ea typeface="Verdana" pitchFamily="34" charset="0"/>
                <a:cs typeface="Verdana" pitchFamily="34" charset="0"/>
              </a:rPr>
              <a:t>D.L.gs</a:t>
            </a:r>
            <a:r>
              <a:rPr lang="it-IT" sz="1600" b="1" dirty="0" smtClean="0">
                <a:ea typeface="Verdana" pitchFamily="34" charset="0"/>
                <a:cs typeface="Verdana" pitchFamily="34" charset="0"/>
              </a:rPr>
              <a:t> 81/2008 (</a:t>
            </a:r>
            <a:r>
              <a:rPr lang="it-IT" sz="1600" b="1" dirty="0" smtClean="0">
                <a:solidFill>
                  <a:srgbClr val="FF0000"/>
                </a:solidFill>
                <a:ea typeface="Verdana" pitchFamily="34" charset="0"/>
                <a:cs typeface="Verdana" pitchFamily="34" charset="0"/>
              </a:rPr>
              <a:t>PSC</a:t>
            </a:r>
            <a:r>
              <a:rPr lang="it-IT" sz="1600" b="1" dirty="0" smtClean="0">
                <a:ea typeface="Verdana" pitchFamily="34" charset="0"/>
                <a:cs typeface="Verdana" pitchFamily="34" charset="0"/>
              </a:rPr>
              <a:t>)</a:t>
            </a:r>
          </a:p>
          <a:p>
            <a:pPr marL="874006" indent="-16808"/>
            <a:endParaRPr lang="it-IT" sz="5300" dirty="0">
              <a:solidFill>
                <a:schemeClr val="hlink"/>
              </a:solidFill>
              <a:latin typeface="Frutiger 45 Light"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502103" y="332656"/>
            <a:ext cx="8641897" cy="1052736"/>
          </a:xfrm>
        </p:spPr>
        <p:txBody>
          <a:bodyPr/>
          <a:lstStyle/>
          <a:p>
            <a:pPr defTabSz="806271">
              <a:lnSpc>
                <a:spcPct val="120000"/>
              </a:lnSpc>
              <a:spcBef>
                <a:spcPct val="45000"/>
              </a:spcBef>
            </a:pPr>
            <a:r>
              <a:rPr lang="it-IT" sz="2400" i="1" dirty="0" smtClean="0">
                <a:latin typeface="+mn-lt"/>
              </a:rPr>
              <a:t>LAVORI </a:t>
            </a:r>
            <a:r>
              <a:rPr lang="it-IT" sz="2400" i="1" dirty="0" err="1" smtClean="0">
                <a:latin typeface="+mn-lt"/>
              </a:rPr>
              <a:t>DI</a:t>
            </a:r>
            <a:r>
              <a:rPr lang="it-IT" sz="2400" i="1" dirty="0" smtClean="0">
                <a:latin typeface="+mn-lt"/>
              </a:rPr>
              <a:t> UFFICIO -  F</a:t>
            </a:r>
            <a:r>
              <a:rPr lang="it-IT" sz="2400" dirty="0" smtClean="0">
                <a:latin typeface="+mn-lt"/>
              </a:rPr>
              <a:t>ATTORI </a:t>
            </a:r>
            <a:r>
              <a:rPr lang="it-IT" sz="2400" dirty="0" err="1" smtClean="0">
                <a:latin typeface="+mn-lt"/>
              </a:rPr>
              <a:t>DI</a:t>
            </a:r>
            <a:r>
              <a:rPr lang="it-IT" sz="2400" dirty="0" smtClean="0">
                <a:latin typeface="+mn-lt"/>
              </a:rPr>
              <a:t> RISCHIO</a:t>
            </a:r>
            <a:r>
              <a:rPr lang="it-IT" sz="3200" b="0" dirty="0" smtClean="0"/>
              <a:t/>
            </a:r>
            <a:br>
              <a:rPr lang="it-IT" sz="3200" b="0" dirty="0" smtClean="0"/>
            </a:br>
            <a:r>
              <a:rPr lang="it-IT" sz="2500" dirty="0" smtClean="0">
                <a:solidFill>
                  <a:srgbClr val="FF0000"/>
                </a:solidFill>
              </a:rPr>
              <a:t> </a:t>
            </a:r>
          </a:p>
        </p:txBody>
      </p:sp>
      <p:sp>
        <p:nvSpPr>
          <p:cNvPr id="29699" name="Rectangle 3"/>
          <p:cNvSpPr>
            <a:spLocks noGrp="1" noChangeArrowheads="1"/>
          </p:cNvSpPr>
          <p:nvPr>
            <p:ph type="subTitle" idx="1"/>
          </p:nvPr>
        </p:nvSpPr>
        <p:spPr>
          <a:xfrm>
            <a:off x="498405" y="1577366"/>
            <a:ext cx="7920718" cy="3939866"/>
          </a:xfrm>
          <a:solidFill>
            <a:srgbClr val="FFFF99"/>
          </a:solidFill>
        </p:spPr>
        <p:txBody>
          <a:bodyPr/>
          <a:lstStyle/>
          <a:p>
            <a:pPr algn="l" defTabSz="806271">
              <a:lnSpc>
                <a:spcPct val="135000"/>
              </a:lnSpc>
              <a:spcBef>
                <a:spcPts val="529"/>
              </a:spcBef>
            </a:pPr>
            <a:r>
              <a:rPr lang="it-IT" sz="1800" b="1" dirty="0" smtClean="0">
                <a:solidFill>
                  <a:srgbClr val="D60093"/>
                </a:solidFill>
                <a:latin typeface="Verdana" pitchFamily="34" charset="0"/>
                <a:ea typeface="Verdana" pitchFamily="34" charset="0"/>
                <a:cs typeface="Verdana" pitchFamily="34" charset="0"/>
              </a:rPr>
              <a:t>URTI E SCIVOLAMENTI</a:t>
            </a:r>
          </a:p>
          <a:p>
            <a:pPr algn="l" defTabSz="806271">
              <a:lnSpc>
                <a:spcPct val="135000"/>
              </a:lnSpc>
              <a:spcBef>
                <a:spcPts val="529"/>
              </a:spcBef>
            </a:pPr>
            <a:r>
              <a:rPr lang="it-IT" sz="1800" b="1" dirty="0" smtClean="0">
                <a:latin typeface="Verdana" pitchFamily="34" charset="0"/>
                <a:ea typeface="Verdana" pitchFamily="34" charset="0"/>
                <a:cs typeface="Verdana" pitchFamily="34" charset="0"/>
              </a:rPr>
              <a:t>UTILIZZO IMPROPRIO </a:t>
            </a:r>
            <a:r>
              <a:rPr lang="it-IT" sz="1800" b="1" dirty="0" err="1" smtClean="0">
                <a:latin typeface="Verdana" pitchFamily="34" charset="0"/>
                <a:ea typeface="Verdana" pitchFamily="34" charset="0"/>
                <a:cs typeface="Verdana" pitchFamily="34" charset="0"/>
              </a:rPr>
              <a:t>DI</a:t>
            </a:r>
            <a:r>
              <a:rPr lang="it-IT" sz="1800" b="1" dirty="0" smtClean="0">
                <a:latin typeface="Verdana" pitchFamily="34" charset="0"/>
                <a:ea typeface="Verdana" pitchFamily="34" charset="0"/>
                <a:cs typeface="Verdana" pitchFamily="34" charset="0"/>
              </a:rPr>
              <a:t> FORBICI, TAGLIACARTE, OGGETTI APPUNTITI</a:t>
            </a:r>
          </a:p>
          <a:p>
            <a:pPr algn="l" defTabSz="806271">
              <a:lnSpc>
                <a:spcPct val="135000"/>
              </a:lnSpc>
              <a:spcBef>
                <a:spcPts val="529"/>
              </a:spcBef>
            </a:pPr>
            <a:r>
              <a:rPr lang="it-IT" sz="1800" b="1" dirty="0" smtClean="0">
                <a:solidFill>
                  <a:srgbClr val="A50021"/>
                </a:solidFill>
                <a:latin typeface="Verdana" pitchFamily="34" charset="0"/>
                <a:ea typeface="Verdana" pitchFamily="34" charset="0"/>
                <a:cs typeface="Verdana" pitchFamily="34" charset="0"/>
              </a:rPr>
              <a:t>ACCESSO A RIPIANI ALTI </a:t>
            </a:r>
            <a:r>
              <a:rPr lang="it-IT" sz="1800" b="1" dirty="0" err="1" smtClean="0">
                <a:solidFill>
                  <a:srgbClr val="A50021"/>
                </a:solidFill>
                <a:latin typeface="Verdana" pitchFamily="34" charset="0"/>
                <a:ea typeface="Verdana" pitchFamily="34" charset="0"/>
                <a:cs typeface="Verdana" pitchFamily="34" charset="0"/>
              </a:rPr>
              <a:t>DI</a:t>
            </a:r>
            <a:r>
              <a:rPr lang="it-IT" sz="1800" b="1" dirty="0" smtClean="0">
                <a:solidFill>
                  <a:srgbClr val="A50021"/>
                </a:solidFill>
                <a:latin typeface="Verdana" pitchFamily="34" charset="0"/>
                <a:ea typeface="Verdana" pitchFamily="34" charset="0"/>
                <a:cs typeface="Verdana" pitchFamily="34" charset="0"/>
              </a:rPr>
              <a:t> ARMADI UTILIZZANDO MEZZI </a:t>
            </a:r>
            <a:r>
              <a:rPr lang="it-IT" sz="1800" b="1" dirty="0" err="1" smtClean="0">
                <a:solidFill>
                  <a:srgbClr val="A50021"/>
                </a:solidFill>
                <a:latin typeface="Verdana" pitchFamily="34" charset="0"/>
                <a:ea typeface="Verdana" pitchFamily="34" charset="0"/>
                <a:cs typeface="Verdana" pitchFamily="34" charset="0"/>
              </a:rPr>
              <a:t>DI</a:t>
            </a:r>
            <a:r>
              <a:rPr lang="it-IT" sz="1800" b="1" dirty="0" smtClean="0">
                <a:solidFill>
                  <a:srgbClr val="A50021"/>
                </a:solidFill>
                <a:latin typeface="Verdana" pitchFamily="34" charset="0"/>
                <a:ea typeface="Verdana" pitchFamily="34" charset="0"/>
                <a:cs typeface="Verdana" pitchFamily="34" charset="0"/>
              </a:rPr>
              <a:t> FORTUNA  (SEGGIOLE, SCATOLONI)</a:t>
            </a:r>
          </a:p>
          <a:p>
            <a:pPr algn="l" defTabSz="806271">
              <a:lnSpc>
                <a:spcPct val="135000"/>
              </a:lnSpc>
              <a:spcBef>
                <a:spcPts val="529"/>
              </a:spcBef>
            </a:pPr>
            <a:r>
              <a:rPr lang="it-IT" sz="1800" b="1" dirty="0" smtClean="0">
                <a:latin typeface="Verdana" pitchFamily="34" charset="0"/>
                <a:ea typeface="Verdana" pitchFamily="34" charset="0"/>
                <a:cs typeface="Verdana" pitchFamily="34" charset="0"/>
              </a:rPr>
              <a:t>UTILIZZO </a:t>
            </a:r>
            <a:r>
              <a:rPr lang="it-IT" sz="1800" b="1" dirty="0" err="1" smtClean="0">
                <a:latin typeface="Verdana" pitchFamily="34" charset="0"/>
                <a:ea typeface="Verdana" pitchFamily="34" charset="0"/>
                <a:cs typeface="Verdana" pitchFamily="34" charset="0"/>
              </a:rPr>
              <a:t>DI</a:t>
            </a:r>
            <a:r>
              <a:rPr lang="it-IT" sz="1800" b="1" dirty="0" smtClean="0">
                <a:latin typeface="Verdana" pitchFamily="34" charset="0"/>
                <a:ea typeface="Verdana" pitchFamily="34" charset="0"/>
                <a:cs typeface="Verdana" pitchFamily="34" charset="0"/>
              </a:rPr>
              <a:t> SCALE PORTATILI INADATTE, NON INTEGRE, IN MODO IMPROPRIO</a:t>
            </a:r>
          </a:p>
          <a:p>
            <a:pPr algn="l" defTabSz="806271">
              <a:lnSpc>
                <a:spcPct val="135000"/>
              </a:lnSpc>
              <a:spcBef>
                <a:spcPts val="529"/>
              </a:spcBef>
            </a:pPr>
            <a:r>
              <a:rPr lang="it-IT" sz="1800" b="1" dirty="0" smtClean="0">
                <a:solidFill>
                  <a:srgbClr val="A50021"/>
                </a:solidFill>
                <a:latin typeface="Verdana" pitchFamily="34" charset="0"/>
                <a:ea typeface="Verdana" pitchFamily="34" charset="0"/>
                <a:cs typeface="Verdana" pitchFamily="34" charset="0"/>
              </a:rPr>
              <a:t>CASSETTI NON RICHIUSI</a:t>
            </a:r>
          </a:p>
          <a:p>
            <a:pPr algn="l" defTabSz="806271">
              <a:lnSpc>
                <a:spcPct val="135000"/>
              </a:lnSpc>
              <a:spcBef>
                <a:spcPts val="529"/>
              </a:spcBef>
            </a:pPr>
            <a:r>
              <a:rPr lang="it-IT" sz="1800" b="1" dirty="0" smtClean="0">
                <a:solidFill>
                  <a:srgbClr val="00B0F0"/>
                </a:solidFill>
                <a:latin typeface="Verdana" pitchFamily="34" charset="0"/>
                <a:ea typeface="Verdana" pitchFamily="34" charset="0"/>
                <a:cs typeface="Verdana" pitchFamily="34" charset="0"/>
              </a:rPr>
              <a:t>ECCESSO DI MATERIALI COMBUSTIBILI</a:t>
            </a:r>
            <a:endParaRPr lang="it-IT" sz="1800" b="1" dirty="0" smtClean="0">
              <a:solidFill>
                <a:srgbClr val="A50021"/>
              </a:solidFill>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179512" y="548680"/>
            <a:ext cx="8826953" cy="847044"/>
          </a:xfrm>
        </p:spPr>
        <p:txBody>
          <a:bodyPr/>
          <a:lstStyle/>
          <a:p>
            <a:pPr defTabSz="806775">
              <a:lnSpc>
                <a:spcPct val="120000"/>
              </a:lnSpc>
              <a:spcBef>
                <a:spcPct val="45000"/>
              </a:spcBef>
            </a:pPr>
            <a:r>
              <a:rPr lang="it-IT" sz="2500" i="1" dirty="0" smtClean="0"/>
              <a:t>LAVORI </a:t>
            </a:r>
            <a:r>
              <a:rPr lang="it-IT" sz="2500" i="1" dirty="0" err="1" smtClean="0"/>
              <a:t>DI</a:t>
            </a:r>
            <a:r>
              <a:rPr lang="it-IT" sz="2500" i="1" dirty="0" smtClean="0"/>
              <a:t> UFFICIO/SCUOLA    F</a:t>
            </a:r>
            <a:r>
              <a:rPr lang="it-IT" sz="2500" dirty="0" smtClean="0"/>
              <a:t>ATTORI </a:t>
            </a:r>
            <a:r>
              <a:rPr lang="it-IT" sz="2500" dirty="0" err="1" smtClean="0"/>
              <a:t>DI</a:t>
            </a:r>
            <a:r>
              <a:rPr lang="it-IT" sz="2500" dirty="0" smtClean="0"/>
              <a:t> RISCHIO</a:t>
            </a:r>
            <a:r>
              <a:rPr lang="it-IT" sz="3200" b="0" dirty="0" smtClean="0"/>
              <a:t/>
            </a:r>
            <a:br>
              <a:rPr lang="it-IT" sz="3200" b="0" dirty="0" smtClean="0"/>
            </a:br>
            <a:r>
              <a:rPr lang="it-IT" sz="2500" dirty="0" smtClean="0">
                <a:solidFill>
                  <a:srgbClr val="FF0000"/>
                </a:solidFill>
              </a:rPr>
              <a:t> </a:t>
            </a:r>
          </a:p>
        </p:txBody>
      </p:sp>
      <p:sp>
        <p:nvSpPr>
          <p:cNvPr id="28675" name="Rectangle 3"/>
          <p:cNvSpPr>
            <a:spLocks noGrp="1" noChangeArrowheads="1"/>
          </p:cNvSpPr>
          <p:nvPr>
            <p:ph type="subTitle" idx="1"/>
          </p:nvPr>
        </p:nvSpPr>
        <p:spPr>
          <a:xfrm>
            <a:off x="1300843" y="1444787"/>
            <a:ext cx="6789964" cy="3306536"/>
          </a:xfrm>
          <a:solidFill>
            <a:srgbClr val="FFFF00"/>
          </a:solidFill>
          <a:ln>
            <a:solidFill>
              <a:schemeClr val="tx1"/>
            </a:solidFill>
          </a:ln>
        </p:spPr>
        <p:txBody>
          <a:bodyPr/>
          <a:lstStyle/>
          <a:p>
            <a:pPr algn="l" defTabSz="806775">
              <a:lnSpc>
                <a:spcPct val="90000"/>
              </a:lnSpc>
              <a:spcBef>
                <a:spcPct val="60000"/>
              </a:spcBef>
              <a:spcAft>
                <a:spcPct val="60000"/>
              </a:spcAft>
            </a:pPr>
            <a:r>
              <a:rPr lang="it-IT" sz="2100" b="1" dirty="0" smtClean="0">
                <a:solidFill>
                  <a:srgbClr val="800080"/>
                </a:solidFill>
              </a:rPr>
              <a:t>MOVIMENTAZIONE MANUALE DEI CARICHI</a:t>
            </a:r>
          </a:p>
          <a:p>
            <a:pPr algn="l" defTabSz="806775">
              <a:lnSpc>
                <a:spcPct val="90000"/>
              </a:lnSpc>
              <a:spcBef>
                <a:spcPct val="60000"/>
              </a:spcBef>
              <a:spcAft>
                <a:spcPct val="60000"/>
              </a:spcAft>
            </a:pPr>
            <a:r>
              <a:rPr lang="it-IT" sz="2100" b="1" dirty="0" smtClean="0"/>
              <a:t>ATTIVITA’ AL VIDEOTERMINALE</a:t>
            </a:r>
          </a:p>
          <a:p>
            <a:pPr algn="l" defTabSz="806775">
              <a:lnSpc>
                <a:spcPct val="90000"/>
              </a:lnSpc>
              <a:spcBef>
                <a:spcPct val="60000"/>
              </a:spcBef>
              <a:spcAft>
                <a:spcPct val="60000"/>
              </a:spcAft>
            </a:pPr>
            <a:r>
              <a:rPr lang="it-IT" sz="2100" b="1" dirty="0" smtClean="0">
                <a:solidFill>
                  <a:srgbClr val="D60093"/>
                </a:solidFill>
              </a:rPr>
              <a:t>RISCHIO INCENDIO/ESPLOSIONE</a:t>
            </a:r>
          </a:p>
          <a:p>
            <a:pPr algn="l" defTabSz="806775">
              <a:lnSpc>
                <a:spcPct val="90000"/>
              </a:lnSpc>
              <a:spcBef>
                <a:spcPct val="60000"/>
              </a:spcBef>
              <a:spcAft>
                <a:spcPct val="60000"/>
              </a:spcAft>
            </a:pPr>
            <a:r>
              <a:rPr lang="it-IT" sz="2100" b="1" dirty="0" smtClean="0">
                <a:solidFill>
                  <a:srgbClr val="CC0000"/>
                </a:solidFill>
              </a:rPr>
              <a:t>RISCHIO CHIMICO</a:t>
            </a:r>
          </a:p>
          <a:p>
            <a:pPr algn="l" defTabSz="806775">
              <a:lnSpc>
                <a:spcPct val="90000"/>
              </a:lnSpc>
              <a:spcBef>
                <a:spcPct val="60000"/>
              </a:spcBef>
              <a:spcAft>
                <a:spcPct val="60000"/>
              </a:spcAft>
            </a:pPr>
            <a:r>
              <a:rPr lang="it-IT" sz="2100" b="1" dirty="0" smtClean="0">
                <a:solidFill>
                  <a:srgbClr val="CC0000"/>
                </a:solidFill>
              </a:rPr>
              <a:t>RISCHIO ELETTRICO</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610961" y="333862"/>
            <a:ext cx="7772400" cy="714375"/>
          </a:xfrm>
        </p:spPr>
        <p:txBody>
          <a:bodyPr/>
          <a:lstStyle/>
          <a:p>
            <a:pPr defTabSz="806775">
              <a:lnSpc>
                <a:spcPct val="120000"/>
              </a:lnSpc>
              <a:spcBef>
                <a:spcPct val="45000"/>
              </a:spcBef>
            </a:pPr>
            <a:r>
              <a:rPr lang="it-IT" sz="2800" i="1" dirty="0" smtClean="0"/>
              <a:t>infortuni ....   </a:t>
            </a:r>
            <a:r>
              <a:rPr lang="it-IT" sz="2800" i="1" dirty="0" smtClean="0">
                <a:solidFill>
                  <a:srgbClr val="D60093"/>
                </a:solidFill>
              </a:rPr>
              <a:t>GRAVI </a:t>
            </a:r>
            <a:r>
              <a:rPr lang="it-IT" sz="2800" i="1" dirty="0" smtClean="0"/>
              <a:t>  ............recenti   </a:t>
            </a:r>
            <a:endParaRPr lang="it-IT" sz="2800" dirty="0" smtClean="0">
              <a:solidFill>
                <a:srgbClr val="FF0000"/>
              </a:solidFill>
            </a:endParaRPr>
          </a:p>
        </p:txBody>
      </p:sp>
      <p:sp>
        <p:nvSpPr>
          <p:cNvPr id="27651" name="Rectangle 3"/>
          <p:cNvSpPr>
            <a:spLocks noGrp="1" noChangeArrowheads="1"/>
          </p:cNvSpPr>
          <p:nvPr>
            <p:ph type="subTitle" idx="1"/>
          </p:nvPr>
        </p:nvSpPr>
        <p:spPr>
          <a:xfrm>
            <a:off x="251732" y="1775732"/>
            <a:ext cx="8703129" cy="3768693"/>
          </a:xfrm>
          <a:solidFill>
            <a:srgbClr val="CCFFCC"/>
          </a:solidFill>
          <a:ln>
            <a:solidFill>
              <a:srgbClr val="D60093"/>
            </a:solidFill>
          </a:ln>
        </p:spPr>
        <p:txBody>
          <a:bodyPr/>
          <a:lstStyle/>
          <a:p>
            <a:pPr algn="l" defTabSz="806775">
              <a:lnSpc>
                <a:spcPct val="115000"/>
              </a:lnSpc>
              <a:spcBef>
                <a:spcPct val="115000"/>
              </a:spcBef>
            </a:pPr>
            <a:r>
              <a:rPr lang="it-IT" b="1" dirty="0" smtClean="0"/>
              <a:t>IL DIPENDENTE APPOGIAVA A MURO LA SCALA PORTATILE E SALIVA </a:t>
            </a:r>
            <a:r>
              <a:rPr lang="it-IT" b="1" dirty="0" err="1" smtClean="0"/>
              <a:t>DI</a:t>
            </a:r>
            <a:r>
              <a:rPr lang="it-IT" b="1" dirty="0" smtClean="0"/>
              <a:t> DUE GRADINI</a:t>
            </a:r>
          </a:p>
          <a:p>
            <a:pPr algn="l" defTabSz="806775">
              <a:lnSpc>
                <a:spcPct val="115000"/>
              </a:lnSpc>
              <a:spcBef>
                <a:spcPct val="115000"/>
              </a:spcBef>
            </a:pPr>
            <a:r>
              <a:rPr lang="it-IT" b="1" dirty="0" smtClean="0">
                <a:solidFill>
                  <a:srgbClr val="D60093"/>
                </a:solidFill>
              </a:rPr>
              <a:t>IL COLLABORATORE SCOLASTICO SALIVA SULLA SEGGIOLA CHE SI “SFASCIAVA”</a:t>
            </a:r>
          </a:p>
          <a:p>
            <a:pPr algn="l" defTabSz="806775">
              <a:lnSpc>
                <a:spcPct val="115000"/>
              </a:lnSpc>
              <a:spcBef>
                <a:spcPct val="115000"/>
              </a:spcBef>
            </a:pPr>
            <a:r>
              <a:rPr lang="it-IT" b="1" dirty="0" smtClean="0"/>
              <a:t>NELL’APRIRE UN ARMADIO QUESTI CADEVA ADDOSSO AL COLLABORATORE</a:t>
            </a:r>
          </a:p>
          <a:p>
            <a:pPr algn="l" defTabSz="806775">
              <a:lnSpc>
                <a:spcPct val="115000"/>
              </a:lnSpc>
              <a:spcBef>
                <a:spcPct val="115000"/>
              </a:spcBef>
            </a:pPr>
            <a:r>
              <a:rPr lang="it-IT" b="1" dirty="0" smtClean="0">
                <a:solidFill>
                  <a:srgbClr val="D60093"/>
                </a:solidFill>
              </a:rPr>
              <a:t>PER ACCEDERE AL SOFFITTO DEL LOCALE SALIVA SU UNA SEGGIOLA COLLOCATA SOPRA UN TAVOLO E ..................</a:t>
            </a:r>
          </a:p>
          <a:p>
            <a:pPr algn="l" defTabSz="806775">
              <a:lnSpc>
                <a:spcPct val="115000"/>
              </a:lnSpc>
              <a:spcBef>
                <a:spcPct val="115000"/>
              </a:spcBef>
            </a:pPr>
            <a:endParaRPr lang="it-IT" b="1"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ctrTitle"/>
          </p:nvPr>
        </p:nvSpPr>
        <p:spPr>
          <a:xfrm>
            <a:off x="930735" y="255140"/>
            <a:ext cx="7896225" cy="847044"/>
          </a:xfrm>
        </p:spPr>
        <p:txBody>
          <a:bodyPr lIns="80603" tIns="40303" rIns="80603" bIns="40303"/>
          <a:lstStyle/>
          <a:p>
            <a:pPr algn="ctr" defTabSz="806343">
              <a:lnSpc>
                <a:spcPct val="120000"/>
              </a:lnSpc>
              <a:spcBef>
                <a:spcPct val="45000"/>
              </a:spcBef>
            </a:pPr>
            <a:r>
              <a:rPr lang="it-IT" sz="1800" dirty="0" smtClean="0"/>
              <a:t>MISURE </a:t>
            </a:r>
            <a:r>
              <a:rPr lang="it-IT" sz="1800" dirty="0" err="1" smtClean="0"/>
              <a:t>DI</a:t>
            </a:r>
            <a:r>
              <a:rPr lang="it-IT" sz="1800" dirty="0" smtClean="0"/>
              <a:t> PREVENZIONE E PROTEZIONE</a:t>
            </a:r>
            <a:br>
              <a:rPr lang="it-IT" sz="1800" dirty="0" smtClean="0"/>
            </a:br>
            <a:r>
              <a:rPr lang="it-IT" sz="1800" dirty="0" smtClean="0"/>
              <a:t>REGOLE GENERALI</a:t>
            </a:r>
          </a:p>
        </p:txBody>
      </p:sp>
      <p:sp>
        <p:nvSpPr>
          <p:cNvPr id="33795" name="Rectangle 3"/>
          <p:cNvSpPr>
            <a:spLocks noChangeArrowheads="1"/>
          </p:cNvSpPr>
          <p:nvPr/>
        </p:nvSpPr>
        <p:spPr bwMode="auto">
          <a:xfrm>
            <a:off x="1979843" y="1511855"/>
            <a:ext cx="6048375" cy="3984030"/>
          </a:xfrm>
          <a:prstGeom prst="rect">
            <a:avLst/>
          </a:prstGeom>
          <a:solidFill>
            <a:srgbClr val="CCFFFF"/>
          </a:solidFill>
          <a:ln w="57150" cmpd="thinThick">
            <a:solidFill>
              <a:schemeClr val="tx2"/>
            </a:solidFill>
            <a:miter lim="800000"/>
            <a:headEnd/>
            <a:tailEnd/>
          </a:ln>
        </p:spPr>
        <p:txBody>
          <a:bodyPr lIns="80633" tIns="40318" rIns="80633" bIns="40318">
            <a:spAutoFit/>
          </a:bodyPr>
          <a:lstStyle/>
          <a:p>
            <a:pPr marL="2452625" indent="-2452625">
              <a:lnSpc>
                <a:spcPct val="145000"/>
              </a:lnSpc>
              <a:spcBef>
                <a:spcPct val="15000"/>
              </a:spcBef>
            </a:pPr>
            <a:r>
              <a:rPr lang="it-IT" sz="1600" b="1" dirty="0">
                <a:ea typeface="Verdana" pitchFamily="34" charset="0"/>
                <a:cs typeface="Verdana" pitchFamily="34" charset="0"/>
              </a:rPr>
              <a:t>ELIMINARE</a:t>
            </a:r>
          </a:p>
          <a:p>
            <a:pPr marL="2452625" indent="-2452625">
              <a:lnSpc>
                <a:spcPct val="145000"/>
              </a:lnSpc>
              <a:spcBef>
                <a:spcPct val="15000"/>
              </a:spcBef>
            </a:pPr>
            <a:r>
              <a:rPr lang="it-IT" sz="1600" b="1" dirty="0">
                <a:solidFill>
                  <a:srgbClr val="FF5050"/>
                </a:solidFill>
                <a:ea typeface="Verdana" pitchFamily="34" charset="0"/>
                <a:cs typeface="Verdana" pitchFamily="34" charset="0"/>
              </a:rPr>
              <a:t>SOSTITUIRE</a:t>
            </a:r>
          </a:p>
          <a:p>
            <a:pPr marL="2452625" indent="-2452625">
              <a:lnSpc>
                <a:spcPct val="145000"/>
              </a:lnSpc>
              <a:spcBef>
                <a:spcPct val="15000"/>
              </a:spcBef>
            </a:pPr>
            <a:r>
              <a:rPr lang="it-IT" sz="1600" b="1" dirty="0">
                <a:ea typeface="Verdana" pitchFamily="34" charset="0"/>
                <a:cs typeface="Verdana" pitchFamily="34" charset="0"/>
              </a:rPr>
              <a:t>SEPARARE</a:t>
            </a:r>
          </a:p>
          <a:p>
            <a:pPr marL="2452625" indent="-2452625">
              <a:lnSpc>
                <a:spcPct val="145000"/>
              </a:lnSpc>
              <a:spcBef>
                <a:spcPct val="15000"/>
              </a:spcBef>
            </a:pPr>
            <a:r>
              <a:rPr lang="it-IT" sz="1600" b="1" dirty="0">
                <a:solidFill>
                  <a:srgbClr val="FF5050"/>
                </a:solidFill>
                <a:ea typeface="Verdana" pitchFamily="34" charset="0"/>
                <a:cs typeface="Verdana" pitchFamily="34" charset="0"/>
              </a:rPr>
              <a:t>SEGNALARE/AVVERTIRE</a:t>
            </a:r>
          </a:p>
          <a:p>
            <a:pPr marL="2452625" indent="-2452625">
              <a:lnSpc>
                <a:spcPct val="145000"/>
              </a:lnSpc>
              <a:spcBef>
                <a:spcPct val="15000"/>
              </a:spcBef>
            </a:pPr>
            <a:r>
              <a:rPr lang="it-IT" sz="1600" b="1" dirty="0">
                <a:ea typeface="Verdana" pitchFamily="34" charset="0"/>
                <a:cs typeface="Verdana" pitchFamily="34" charset="0"/>
              </a:rPr>
              <a:t>VIETARE/PRESCRIVERE.......... </a:t>
            </a:r>
          </a:p>
          <a:p>
            <a:pPr marL="2452625" indent="-2452625">
              <a:lnSpc>
                <a:spcPct val="145000"/>
              </a:lnSpc>
              <a:spcBef>
                <a:spcPct val="15000"/>
              </a:spcBef>
            </a:pPr>
            <a:r>
              <a:rPr lang="it-IT" sz="1600" b="1" dirty="0">
                <a:solidFill>
                  <a:srgbClr val="FF5050"/>
                </a:solidFill>
                <a:ea typeface="Verdana" pitchFamily="34" charset="0"/>
                <a:cs typeface="Verdana" pitchFamily="34" charset="0"/>
              </a:rPr>
              <a:t>FORMAZIONE INFORMAZIONE ADDESTRAMENTO</a:t>
            </a:r>
          </a:p>
          <a:p>
            <a:pPr marL="2452625" indent="-2452625">
              <a:lnSpc>
                <a:spcPct val="145000"/>
              </a:lnSpc>
              <a:spcBef>
                <a:spcPct val="15000"/>
              </a:spcBef>
            </a:pPr>
            <a:r>
              <a:rPr lang="it-IT" sz="1600" b="1" dirty="0">
                <a:ea typeface="Verdana" pitchFamily="34" charset="0"/>
                <a:cs typeface="Verdana" pitchFamily="34" charset="0"/>
              </a:rPr>
              <a:t>PROCEDURE</a:t>
            </a:r>
          </a:p>
          <a:p>
            <a:pPr marL="2452625" indent="-2452625">
              <a:lnSpc>
                <a:spcPct val="145000"/>
              </a:lnSpc>
              <a:spcBef>
                <a:spcPct val="15000"/>
              </a:spcBef>
            </a:pPr>
            <a:r>
              <a:rPr lang="it-IT" sz="1600" b="1" dirty="0">
                <a:solidFill>
                  <a:srgbClr val="FF5050"/>
                </a:solidFill>
                <a:ea typeface="Verdana" pitchFamily="34" charset="0"/>
                <a:cs typeface="Verdana" pitchFamily="34" charset="0"/>
              </a:rPr>
              <a:t>DISPOSITIVI </a:t>
            </a:r>
            <a:r>
              <a:rPr lang="it-IT" sz="1600" b="1" dirty="0" err="1">
                <a:solidFill>
                  <a:srgbClr val="FF5050"/>
                </a:solidFill>
                <a:ea typeface="Verdana" pitchFamily="34" charset="0"/>
                <a:cs typeface="Verdana" pitchFamily="34" charset="0"/>
              </a:rPr>
              <a:t>DI</a:t>
            </a:r>
            <a:r>
              <a:rPr lang="it-IT" sz="1600" b="1" dirty="0">
                <a:solidFill>
                  <a:srgbClr val="FF5050"/>
                </a:solidFill>
                <a:ea typeface="Verdana" pitchFamily="34" charset="0"/>
                <a:cs typeface="Verdana" pitchFamily="34" charset="0"/>
              </a:rPr>
              <a:t> PROTEZIONE </a:t>
            </a:r>
            <a:r>
              <a:rPr lang="it-IT" sz="1600" b="1" dirty="0" smtClean="0">
                <a:solidFill>
                  <a:srgbClr val="FF5050"/>
                </a:solidFill>
                <a:ea typeface="Verdana" pitchFamily="34" charset="0"/>
                <a:cs typeface="Verdana" pitchFamily="34" charset="0"/>
              </a:rPr>
              <a:t>INDIVIDUALE</a:t>
            </a:r>
          </a:p>
          <a:p>
            <a:pPr marL="2452625" indent="-2452625">
              <a:lnSpc>
                <a:spcPct val="145000"/>
              </a:lnSpc>
              <a:spcBef>
                <a:spcPct val="15000"/>
              </a:spcBef>
            </a:pPr>
            <a:r>
              <a:rPr lang="it-IT" sz="1600" b="1" dirty="0" smtClean="0">
                <a:ea typeface="Verdana" pitchFamily="34" charset="0"/>
                <a:cs typeface="Verdana" pitchFamily="34" charset="0"/>
              </a:rPr>
              <a:t>SORVEGLIANZA SANITARIA</a:t>
            </a:r>
            <a:endParaRPr lang="it-IT" sz="1600" b="1" dirty="0">
              <a:ea typeface="Verdana" pitchFamily="34" charset="0"/>
              <a:cs typeface="Verdana" pitchFamily="34" charset="0"/>
            </a:endParaRPr>
          </a:p>
          <a:p>
            <a:pPr marL="2452625" indent="-2452625">
              <a:lnSpc>
                <a:spcPct val="145000"/>
              </a:lnSpc>
              <a:spcBef>
                <a:spcPct val="15000"/>
              </a:spcBef>
            </a:pPr>
            <a:r>
              <a:rPr lang="it-IT" sz="1600" b="1" dirty="0">
                <a:solidFill>
                  <a:srgbClr val="FF5050"/>
                </a:solidFill>
                <a:ea typeface="Verdana" pitchFamily="34" charset="0"/>
                <a:cs typeface="Verdana" pitchFamily="34" charset="0"/>
              </a:rPr>
              <a:t>..........................................................................</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0" y="1775732"/>
            <a:ext cx="9144000" cy="4347249"/>
          </a:xfrm>
          <a:prstGeom prst="rect">
            <a:avLst/>
          </a:prstGeom>
          <a:noFill/>
          <a:ln w="9525">
            <a:noFill/>
            <a:miter lim="800000"/>
            <a:headEnd/>
            <a:tailEnd/>
          </a:ln>
          <a:effectLst/>
        </p:spPr>
        <p:txBody>
          <a:bodyPr lIns="80678" tIns="40339" rIns="80678" bIns="40339">
            <a:spAutoFit/>
          </a:bodyPr>
          <a:lstStyle/>
          <a:p>
            <a:pPr marL="319348" indent="-319348" defTabSz="638697">
              <a:lnSpc>
                <a:spcPct val="120000"/>
              </a:lnSpc>
              <a:spcBef>
                <a:spcPct val="30000"/>
              </a:spcBef>
            </a:pPr>
            <a:r>
              <a:rPr lang="it-IT" sz="1600" b="1" dirty="0"/>
              <a:t>Principali misure generali di tutela:</a:t>
            </a:r>
            <a:endParaRPr lang="it-IT" sz="1600" b="1" i="1" dirty="0"/>
          </a:p>
          <a:p>
            <a:pPr marL="319348" indent="-319348" defTabSz="638697">
              <a:lnSpc>
                <a:spcPct val="120000"/>
              </a:lnSpc>
              <a:spcBef>
                <a:spcPct val="30000"/>
              </a:spcBef>
            </a:pPr>
            <a:r>
              <a:rPr lang="it-IT" sz="1600" b="1" i="1" dirty="0"/>
              <a:t>a) </a:t>
            </a:r>
            <a:r>
              <a:rPr lang="it-IT" sz="1600" b="1" dirty="0">
                <a:solidFill>
                  <a:srgbClr val="A50021"/>
                </a:solidFill>
              </a:rPr>
              <a:t>la valutazione di tutti i rischi per la salute e sicurezza;</a:t>
            </a:r>
            <a:endParaRPr lang="it-IT" sz="1600" b="1" i="1" dirty="0">
              <a:solidFill>
                <a:srgbClr val="A50021"/>
              </a:solidFill>
            </a:endParaRPr>
          </a:p>
          <a:p>
            <a:pPr marL="319348" indent="-319348" defTabSz="638697">
              <a:lnSpc>
                <a:spcPct val="120000"/>
              </a:lnSpc>
              <a:spcBef>
                <a:spcPct val="30000"/>
              </a:spcBef>
            </a:pPr>
            <a:r>
              <a:rPr lang="it-IT" sz="1600" b="1" i="1" dirty="0"/>
              <a:t>b) </a:t>
            </a:r>
            <a:r>
              <a:rPr lang="it-IT" sz="1600" b="1" dirty="0"/>
              <a:t>la programmazione della prevenzione</a:t>
            </a:r>
            <a:endParaRPr lang="it-IT" sz="1600" b="1" i="1" dirty="0"/>
          </a:p>
          <a:p>
            <a:pPr marL="319348" indent="-319348" defTabSz="638697">
              <a:lnSpc>
                <a:spcPct val="120000"/>
              </a:lnSpc>
              <a:spcBef>
                <a:spcPct val="30000"/>
              </a:spcBef>
            </a:pPr>
            <a:r>
              <a:rPr lang="it-IT" sz="1600" b="1" i="1" dirty="0"/>
              <a:t>c) </a:t>
            </a:r>
            <a:r>
              <a:rPr lang="it-IT" sz="1600" b="1" dirty="0">
                <a:solidFill>
                  <a:srgbClr val="A50021"/>
                </a:solidFill>
              </a:rPr>
              <a:t>l’eliminazione dei rischi e, ove ciò non sia possibile, la loro riduzione al minimo</a:t>
            </a:r>
            <a:endParaRPr lang="it-IT" sz="1600" b="1" i="1" dirty="0">
              <a:solidFill>
                <a:srgbClr val="A50021"/>
              </a:solidFill>
            </a:endParaRPr>
          </a:p>
          <a:p>
            <a:pPr marL="319348" indent="-319348" defTabSz="638697">
              <a:lnSpc>
                <a:spcPct val="120000"/>
              </a:lnSpc>
              <a:spcBef>
                <a:spcPct val="30000"/>
              </a:spcBef>
            </a:pPr>
            <a:r>
              <a:rPr lang="it-IT" sz="1600" b="1" i="1" dirty="0"/>
              <a:t>e) </a:t>
            </a:r>
            <a:r>
              <a:rPr lang="it-IT" sz="1600" b="1" dirty="0"/>
              <a:t>la riduzione dei rischi alla fonte;</a:t>
            </a:r>
            <a:endParaRPr lang="it-IT" sz="1600" b="1" i="1" dirty="0"/>
          </a:p>
          <a:p>
            <a:pPr marL="319348" indent="-319348" defTabSz="638697">
              <a:lnSpc>
                <a:spcPct val="120000"/>
              </a:lnSpc>
              <a:spcBef>
                <a:spcPct val="30000"/>
              </a:spcBef>
            </a:pPr>
            <a:r>
              <a:rPr lang="it-IT" sz="1600" b="1" i="1" dirty="0"/>
              <a:t>f) </a:t>
            </a:r>
            <a:r>
              <a:rPr lang="it-IT" sz="1600" b="1" dirty="0">
                <a:solidFill>
                  <a:srgbClr val="A50021"/>
                </a:solidFill>
              </a:rPr>
              <a:t>la sostituzione di ciò che è pericoloso con ciò che non lo è, o è meno pericoloso</a:t>
            </a:r>
            <a:r>
              <a:rPr lang="it-IT" sz="1600" b="1" dirty="0"/>
              <a:t>;</a:t>
            </a:r>
            <a:endParaRPr lang="it-IT" sz="1600" b="1" i="1" dirty="0"/>
          </a:p>
          <a:p>
            <a:pPr marL="319348" indent="-319348" defTabSz="638697">
              <a:lnSpc>
                <a:spcPct val="120000"/>
              </a:lnSpc>
              <a:spcBef>
                <a:spcPct val="30000"/>
              </a:spcBef>
            </a:pPr>
            <a:r>
              <a:rPr lang="it-IT" sz="1600" b="1" i="1" dirty="0"/>
              <a:t>h) </a:t>
            </a:r>
            <a:r>
              <a:rPr lang="it-IT" sz="1600" b="1" dirty="0"/>
              <a:t>l’utilizzo limitato degli agenti chimici, fisici e biologici sui luoghi di lavoro;</a:t>
            </a:r>
            <a:endParaRPr lang="it-IT" sz="1600" b="1" i="1" dirty="0"/>
          </a:p>
          <a:p>
            <a:pPr marL="319348" indent="-319348" defTabSz="638697">
              <a:lnSpc>
                <a:spcPct val="120000"/>
              </a:lnSpc>
              <a:spcBef>
                <a:spcPct val="30000"/>
              </a:spcBef>
            </a:pPr>
            <a:r>
              <a:rPr lang="it-IT" sz="1600" b="1" i="1" dirty="0"/>
              <a:t>i) </a:t>
            </a:r>
            <a:r>
              <a:rPr lang="it-IT" sz="1600" b="1" dirty="0">
                <a:solidFill>
                  <a:srgbClr val="A50021"/>
                </a:solidFill>
              </a:rPr>
              <a:t>la priorità delle misure di protezione collettiva rispetto alle misure di protezione individuale;</a:t>
            </a:r>
            <a:endParaRPr lang="it-IT" sz="1600" b="1" i="1" dirty="0">
              <a:solidFill>
                <a:srgbClr val="A50021"/>
              </a:solidFill>
            </a:endParaRPr>
          </a:p>
          <a:p>
            <a:pPr marL="319348" indent="-319348" defTabSz="638697">
              <a:lnSpc>
                <a:spcPct val="120000"/>
              </a:lnSpc>
              <a:spcBef>
                <a:spcPct val="30000"/>
              </a:spcBef>
            </a:pPr>
            <a:r>
              <a:rPr lang="it-IT" sz="1600" b="1" i="1" dirty="0"/>
              <a:t>n) </a:t>
            </a:r>
            <a:r>
              <a:rPr lang="it-IT" sz="1600" b="1" dirty="0"/>
              <a:t>l'informazione e formazione adeguate per i lavoratori;</a:t>
            </a:r>
          </a:p>
        </p:txBody>
      </p:sp>
      <p:sp>
        <p:nvSpPr>
          <p:cNvPr id="55299" name="Rectangle 3"/>
          <p:cNvSpPr>
            <a:spLocks noChangeArrowheads="1"/>
          </p:cNvSpPr>
          <p:nvPr/>
        </p:nvSpPr>
        <p:spPr bwMode="auto">
          <a:xfrm>
            <a:off x="806904" y="386346"/>
            <a:ext cx="7822746" cy="463878"/>
          </a:xfrm>
          <a:prstGeom prst="rect">
            <a:avLst/>
          </a:prstGeom>
          <a:solidFill>
            <a:srgbClr val="FFFF99"/>
          </a:solidFill>
          <a:ln w="76200" cmpd="tri">
            <a:solidFill>
              <a:schemeClr val="bg2"/>
            </a:solidFill>
            <a:miter lim="800000"/>
            <a:headEnd/>
            <a:tailEnd/>
          </a:ln>
          <a:effectLst/>
        </p:spPr>
        <p:txBody>
          <a:bodyPr lIns="80678" tIns="40339" rIns="80678" bIns="40339">
            <a:spAutoFit/>
          </a:bodyPr>
          <a:lstStyle/>
          <a:p>
            <a:pPr algn="ctr">
              <a:lnSpc>
                <a:spcPct val="30000"/>
              </a:lnSpc>
              <a:spcBef>
                <a:spcPct val="55000"/>
              </a:spcBef>
              <a:spcAft>
                <a:spcPct val="15000"/>
              </a:spcAft>
              <a:buClr>
                <a:schemeClr val="accent1"/>
              </a:buClr>
              <a:buSzPct val="135000"/>
            </a:pPr>
            <a:endParaRPr lang="it-IT" sz="2500" b="1" dirty="0"/>
          </a:p>
          <a:p>
            <a:pPr algn="ctr">
              <a:lnSpc>
                <a:spcPct val="30000"/>
              </a:lnSpc>
              <a:spcBef>
                <a:spcPct val="55000"/>
              </a:spcBef>
              <a:spcAft>
                <a:spcPct val="15000"/>
              </a:spcAft>
              <a:buClr>
                <a:schemeClr val="accent1"/>
              </a:buClr>
              <a:buSzPct val="135000"/>
            </a:pPr>
            <a:r>
              <a:rPr lang="it-IT" sz="1600" b="1" dirty="0" err="1" smtClean="0">
                <a:solidFill>
                  <a:schemeClr val="tx1"/>
                </a:solidFill>
              </a:rPr>
              <a:t>D.Lgs</a:t>
            </a:r>
            <a:r>
              <a:rPr lang="it-IT" sz="1600" b="1" dirty="0" err="1">
                <a:solidFill>
                  <a:schemeClr val="tx1"/>
                </a:solidFill>
              </a:rPr>
              <a:t>.</a:t>
            </a:r>
            <a:r>
              <a:rPr lang="it-IT" sz="1600" b="1" dirty="0">
                <a:solidFill>
                  <a:schemeClr val="tx1"/>
                </a:solidFill>
              </a:rPr>
              <a:t> 81/2008 -  Articolo 15 - Misure generali di tutela</a:t>
            </a:r>
            <a:endParaRPr lang="it-IT" sz="1600" b="1" dirty="0">
              <a:solidFill>
                <a:srgbClr val="CC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0" y="332656"/>
            <a:ext cx="9144000" cy="648072"/>
          </a:xfrm>
        </p:spPr>
        <p:txBody>
          <a:bodyPr/>
          <a:lstStyle/>
          <a:p>
            <a:pPr algn="ctr" defTabSz="843241">
              <a:lnSpc>
                <a:spcPct val="130000"/>
              </a:lnSpc>
              <a:spcBef>
                <a:spcPct val="145000"/>
              </a:spcBef>
              <a:spcAft>
                <a:spcPct val="100000"/>
              </a:spcAft>
            </a:pPr>
            <a:r>
              <a:rPr lang="it-IT" sz="1600" dirty="0" smtClean="0"/>
              <a:t>Conferenza Permanente Rapporti Stato, Regioni e Province Autonome</a:t>
            </a:r>
            <a:br>
              <a:rPr lang="it-IT" sz="1600" dirty="0" smtClean="0"/>
            </a:br>
            <a:r>
              <a:rPr lang="it-IT" sz="1600" dirty="0" smtClean="0"/>
              <a:t>accordo del 21-12 2011</a:t>
            </a:r>
            <a:r>
              <a:rPr lang="it-IT" sz="2600" dirty="0" smtClean="0">
                <a:solidFill>
                  <a:srgbClr val="FF0000"/>
                </a:solidFill>
                <a:latin typeface="Verdana" pitchFamily="34" charset="0"/>
              </a:rPr>
              <a:t/>
            </a:r>
            <a:br>
              <a:rPr lang="it-IT" sz="2600" dirty="0" smtClean="0">
                <a:solidFill>
                  <a:srgbClr val="FF0000"/>
                </a:solidFill>
                <a:latin typeface="Verdana" pitchFamily="34" charset="0"/>
              </a:rPr>
            </a:br>
            <a:r>
              <a:rPr lang="it-IT" sz="1600" dirty="0" smtClean="0">
                <a:solidFill>
                  <a:srgbClr val="FF0000"/>
                </a:solidFill>
              </a:rPr>
              <a:t>Formazione Specifica</a:t>
            </a:r>
            <a:endParaRPr lang="it-IT" sz="1800" dirty="0" smtClean="0">
              <a:latin typeface="Verdana" pitchFamily="34" charset="0"/>
            </a:endParaRPr>
          </a:p>
        </p:txBody>
      </p:sp>
      <p:pic>
        <p:nvPicPr>
          <p:cNvPr id="57345" name="Picture 1"/>
          <p:cNvPicPr>
            <a:picLocks noChangeAspect="1" noChangeArrowheads="1"/>
          </p:cNvPicPr>
          <p:nvPr/>
        </p:nvPicPr>
        <p:blipFill>
          <a:blip r:embed="rId2" cstate="print"/>
          <a:srcRect/>
          <a:stretch>
            <a:fillRect/>
          </a:stretch>
        </p:blipFill>
        <p:spPr bwMode="auto">
          <a:xfrm>
            <a:off x="5024" y="1772816"/>
            <a:ext cx="9022239" cy="2770609"/>
          </a:xfrm>
          <a:prstGeom prst="rect">
            <a:avLst/>
          </a:prstGeom>
          <a:noFill/>
          <a:ln w="9525">
            <a:noFill/>
            <a:miter lim="800000"/>
            <a:headEnd/>
            <a:tailEnd/>
          </a:ln>
        </p:spPr>
      </p:pic>
      <p:sp>
        <p:nvSpPr>
          <p:cNvPr id="4" name="Rettangolo 3"/>
          <p:cNvSpPr/>
          <p:nvPr/>
        </p:nvSpPr>
        <p:spPr>
          <a:xfrm>
            <a:off x="2896777" y="6237312"/>
            <a:ext cx="6247223" cy="369332"/>
          </a:xfrm>
          <a:prstGeom prst="rect">
            <a:avLst/>
          </a:prstGeom>
        </p:spPr>
        <p:txBody>
          <a:bodyPr wrap="none">
            <a:spAutoFit/>
          </a:bodyPr>
          <a:lstStyle/>
          <a:p>
            <a:r>
              <a:rPr lang="it-IT" sz="1800" b="1" dirty="0" smtClean="0">
                <a:solidFill>
                  <a:srgbClr val="FF0000"/>
                </a:solidFill>
              </a:rPr>
              <a:t>Non si esauriscono così gli obblighi </a:t>
            </a:r>
            <a:r>
              <a:rPr lang="it-IT" sz="1800" b="1" dirty="0" err="1" smtClean="0">
                <a:solidFill>
                  <a:srgbClr val="FF0000"/>
                </a:solidFill>
              </a:rPr>
              <a:t>formativi…</a:t>
            </a:r>
            <a:endParaRPr lang="it-IT" sz="1800" b="1"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1115616" y="1484784"/>
            <a:ext cx="7652657" cy="3531092"/>
          </a:xfrm>
          <a:prstGeom prst="rect">
            <a:avLst/>
          </a:prstGeom>
          <a:noFill/>
          <a:ln w="9525">
            <a:noFill/>
            <a:miter lim="800000"/>
            <a:headEnd/>
            <a:tailEnd/>
          </a:ln>
        </p:spPr>
        <p:txBody>
          <a:bodyPr lIns="80640" tIns="40321" rIns="80640" bIns="40321">
            <a:spAutoFit/>
          </a:bodyPr>
          <a:lstStyle/>
          <a:p>
            <a:pPr algn="l">
              <a:lnSpc>
                <a:spcPct val="105000"/>
              </a:lnSpc>
              <a:spcBef>
                <a:spcPct val="45000"/>
              </a:spcBef>
            </a:pPr>
            <a:r>
              <a:rPr lang="it-IT" sz="1600" b="1" dirty="0">
                <a:solidFill>
                  <a:srgbClr val="CC0000"/>
                </a:solidFill>
                <a:ea typeface="Verdana" pitchFamily="34" charset="0"/>
                <a:cs typeface="Verdana" pitchFamily="34" charset="0"/>
              </a:rPr>
              <a:t>scale scivolose (particolarmente quelle esterne in presenza di pioggia, neve, gelo)</a:t>
            </a:r>
          </a:p>
          <a:p>
            <a:pPr algn="l">
              <a:lnSpc>
                <a:spcPct val="105000"/>
              </a:lnSpc>
              <a:spcBef>
                <a:spcPct val="45000"/>
              </a:spcBef>
            </a:pPr>
            <a:r>
              <a:rPr lang="it-IT" sz="1600" b="1" dirty="0">
                <a:ea typeface="Verdana" pitchFamily="34" charset="0"/>
                <a:cs typeface="Verdana" pitchFamily="34" charset="0"/>
              </a:rPr>
              <a:t>caloriferi sporgenti</a:t>
            </a:r>
          </a:p>
          <a:p>
            <a:pPr algn="l">
              <a:lnSpc>
                <a:spcPct val="105000"/>
              </a:lnSpc>
              <a:spcBef>
                <a:spcPct val="45000"/>
              </a:spcBef>
            </a:pPr>
            <a:r>
              <a:rPr lang="it-IT" sz="1600" b="1" dirty="0">
                <a:solidFill>
                  <a:srgbClr val="CC0000"/>
                </a:solidFill>
                <a:ea typeface="Verdana" pitchFamily="34" charset="0"/>
                <a:cs typeface="Verdana" pitchFamily="34" charset="0"/>
              </a:rPr>
              <a:t>spigoli "vivi" di pilastri, caloriferi, tavoli, arredi, attaccapanni</a:t>
            </a:r>
          </a:p>
          <a:p>
            <a:pPr algn="l">
              <a:lnSpc>
                <a:spcPct val="105000"/>
              </a:lnSpc>
              <a:spcBef>
                <a:spcPct val="45000"/>
              </a:spcBef>
            </a:pPr>
            <a:r>
              <a:rPr lang="it-IT" sz="1600" b="1" dirty="0">
                <a:ea typeface="Verdana" pitchFamily="34" charset="0"/>
                <a:cs typeface="Verdana" pitchFamily="34" charset="0"/>
              </a:rPr>
              <a:t>pavimenti bagnati</a:t>
            </a:r>
          </a:p>
          <a:p>
            <a:pPr algn="l">
              <a:lnSpc>
                <a:spcPct val="105000"/>
              </a:lnSpc>
              <a:spcBef>
                <a:spcPct val="45000"/>
              </a:spcBef>
            </a:pPr>
            <a:r>
              <a:rPr lang="it-IT" sz="1600" b="1" dirty="0">
                <a:solidFill>
                  <a:srgbClr val="CC0000"/>
                </a:solidFill>
                <a:ea typeface="Verdana" pitchFamily="34" charset="0"/>
                <a:cs typeface="Verdana" pitchFamily="34" charset="0"/>
              </a:rPr>
              <a:t>pavimenti con piastrelle rotte/mancanti</a:t>
            </a:r>
          </a:p>
          <a:p>
            <a:pPr algn="l">
              <a:lnSpc>
                <a:spcPct val="105000"/>
              </a:lnSpc>
              <a:spcBef>
                <a:spcPct val="45000"/>
              </a:spcBef>
            </a:pPr>
            <a:r>
              <a:rPr lang="it-IT" sz="1600" b="1" dirty="0">
                <a:ea typeface="Verdana" pitchFamily="34" charset="0"/>
                <a:cs typeface="Verdana" pitchFamily="34" charset="0"/>
              </a:rPr>
              <a:t>estintori, quadri, non correttamente fissati a parete</a:t>
            </a:r>
          </a:p>
          <a:p>
            <a:pPr algn="l">
              <a:lnSpc>
                <a:spcPct val="105000"/>
              </a:lnSpc>
              <a:spcBef>
                <a:spcPct val="45000"/>
              </a:spcBef>
            </a:pPr>
            <a:r>
              <a:rPr lang="it-IT" sz="1600" b="1" dirty="0">
                <a:solidFill>
                  <a:srgbClr val="CC0000"/>
                </a:solidFill>
                <a:ea typeface="Verdana" pitchFamily="34" charset="0"/>
                <a:cs typeface="Verdana" pitchFamily="34" charset="0"/>
              </a:rPr>
              <a:t>scaffali/armadi non fissati a parete</a:t>
            </a:r>
          </a:p>
          <a:p>
            <a:pPr algn="l">
              <a:lnSpc>
                <a:spcPct val="105000"/>
              </a:lnSpc>
              <a:spcBef>
                <a:spcPct val="45000"/>
              </a:spcBef>
            </a:pPr>
            <a:r>
              <a:rPr lang="it-IT" sz="1600" b="1" dirty="0">
                <a:ea typeface="Verdana" pitchFamily="34" charset="0"/>
                <a:cs typeface="Verdana" pitchFamily="34" charset="0"/>
              </a:rPr>
              <a:t>arredi in vetro</a:t>
            </a:r>
          </a:p>
          <a:p>
            <a:pPr algn="l">
              <a:lnSpc>
                <a:spcPct val="105000"/>
              </a:lnSpc>
              <a:spcBef>
                <a:spcPct val="45000"/>
              </a:spcBef>
            </a:pPr>
            <a:r>
              <a:rPr lang="it-IT" sz="1600" b="1" dirty="0">
                <a:solidFill>
                  <a:srgbClr val="CC0000"/>
                </a:solidFill>
                <a:ea typeface="Verdana" pitchFamily="34" charset="0"/>
                <a:cs typeface="Verdana" pitchFamily="34" charset="0"/>
              </a:rPr>
              <a:t>controsoffitti in fase di distacco</a:t>
            </a:r>
          </a:p>
        </p:txBody>
      </p:sp>
      <p:sp>
        <p:nvSpPr>
          <p:cNvPr id="35843" name="Rectangle 3"/>
          <p:cNvSpPr>
            <a:spLocks noChangeArrowheads="1"/>
          </p:cNvSpPr>
          <p:nvPr/>
        </p:nvSpPr>
        <p:spPr bwMode="auto">
          <a:xfrm>
            <a:off x="1907704" y="764704"/>
            <a:ext cx="4271352" cy="275329"/>
          </a:xfrm>
          <a:prstGeom prst="rect">
            <a:avLst/>
          </a:prstGeom>
          <a:solidFill>
            <a:srgbClr val="FFFF99"/>
          </a:solidFill>
          <a:ln w="9525">
            <a:noFill/>
            <a:miter lim="800000"/>
            <a:headEnd/>
            <a:tailEnd/>
          </a:ln>
        </p:spPr>
        <p:txBody>
          <a:bodyPr wrap="none" lIns="80640" tIns="40321" rIns="80640" bIns="40321">
            <a:spAutoFit/>
          </a:bodyPr>
          <a:lstStyle/>
          <a:p>
            <a:pPr>
              <a:lnSpc>
                <a:spcPct val="90000"/>
              </a:lnSpc>
              <a:spcBef>
                <a:spcPct val="60000"/>
              </a:spcBef>
              <a:spcAft>
                <a:spcPct val="60000"/>
              </a:spcAft>
              <a:buClr>
                <a:schemeClr val="accent1"/>
              </a:buClr>
              <a:buSzPct val="135000"/>
            </a:pPr>
            <a:r>
              <a:rPr lang="it-IT" b="1" dirty="0">
                <a:solidFill>
                  <a:schemeClr val="tx1"/>
                </a:solidFill>
                <a:latin typeface="Verdana" pitchFamily="34" charset="0"/>
                <a:ea typeface="Verdana" pitchFamily="34" charset="0"/>
                <a:cs typeface="Verdana" pitchFamily="34" charset="0"/>
              </a:rPr>
              <a:t>RISCHI RESIDUI </a:t>
            </a:r>
            <a:r>
              <a:rPr lang="it-IT" b="1" u="sng" dirty="0">
                <a:solidFill>
                  <a:srgbClr val="FF0000"/>
                </a:solidFill>
                <a:latin typeface="Verdana" pitchFamily="34" charset="0"/>
                <a:ea typeface="Verdana" pitchFamily="34" charset="0"/>
                <a:cs typeface="Verdana" pitchFamily="34" charset="0"/>
              </a:rPr>
              <a:t>TIPICI DELL'IMMOBILE</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12965" y="1048238"/>
            <a:ext cx="8455479" cy="3266404"/>
          </a:xfrm>
          <a:prstGeom prst="rect">
            <a:avLst/>
          </a:prstGeom>
          <a:noFill/>
          <a:ln w="9525">
            <a:noFill/>
            <a:miter lim="800000"/>
            <a:headEnd/>
            <a:tailEnd/>
          </a:ln>
        </p:spPr>
        <p:txBody>
          <a:bodyPr lIns="80640" tIns="40321" rIns="80640" bIns="40321">
            <a:spAutoFit/>
          </a:bodyPr>
          <a:lstStyle/>
          <a:p>
            <a:pPr marL="1600230" lvl="3">
              <a:lnSpc>
                <a:spcPct val="115000"/>
              </a:lnSpc>
              <a:spcBef>
                <a:spcPct val="45000"/>
              </a:spcBef>
            </a:pPr>
            <a:r>
              <a:rPr lang="it-IT" sz="1600" b="1" dirty="0">
                <a:ea typeface="Verdana" pitchFamily="34" charset="0"/>
                <a:cs typeface="Verdana" pitchFamily="34" charset="0"/>
              </a:rPr>
              <a:t>presenza di asperità (dossi, cunette, radici di alberi)</a:t>
            </a:r>
          </a:p>
          <a:p>
            <a:pPr marL="1600230" lvl="3">
              <a:lnSpc>
                <a:spcPct val="115000"/>
              </a:lnSpc>
              <a:spcBef>
                <a:spcPct val="45000"/>
              </a:spcBef>
            </a:pPr>
            <a:r>
              <a:rPr lang="it-IT" sz="1600" b="1" dirty="0">
                <a:solidFill>
                  <a:srgbClr val="CC0000"/>
                </a:solidFill>
                <a:ea typeface="Verdana" pitchFamily="34" charset="0"/>
                <a:cs typeface="Verdana" pitchFamily="34" charset="0"/>
              </a:rPr>
              <a:t>coperture di tombini, pozzetti, accessi a vani interrati assenti o rotti</a:t>
            </a:r>
          </a:p>
          <a:p>
            <a:pPr marL="1600230" lvl="3">
              <a:lnSpc>
                <a:spcPct val="115000"/>
              </a:lnSpc>
              <a:spcBef>
                <a:spcPct val="45000"/>
              </a:spcBef>
            </a:pPr>
            <a:r>
              <a:rPr lang="it-IT" sz="1600" b="1" dirty="0">
                <a:ea typeface="Verdana" pitchFamily="34" charset="0"/>
                <a:cs typeface="Verdana" pitchFamily="34" charset="0"/>
              </a:rPr>
              <a:t>accumuli di rifiuti o materiale di risulta</a:t>
            </a:r>
          </a:p>
          <a:p>
            <a:pPr marL="1600230" lvl="3">
              <a:lnSpc>
                <a:spcPct val="115000"/>
              </a:lnSpc>
              <a:spcBef>
                <a:spcPct val="45000"/>
              </a:spcBef>
            </a:pPr>
            <a:r>
              <a:rPr lang="it-IT" sz="1600" b="1" dirty="0" smtClean="0">
                <a:ea typeface="Verdana" pitchFamily="34" charset="0"/>
                <a:cs typeface="Verdana" pitchFamily="34" charset="0"/>
              </a:rPr>
              <a:t>presenza </a:t>
            </a:r>
            <a:r>
              <a:rPr lang="it-IT" sz="1600" b="1" dirty="0">
                <a:ea typeface="Verdana" pitchFamily="34" charset="0"/>
                <a:cs typeface="Verdana" pitchFamily="34" charset="0"/>
              </a:rPr>
              <a:t>di materiali taglienti sul terreno (vetri, elementi metallici, siringhe, materiale acuminato, ...)</a:t>
            </a:r>
          </a:p>
          <a:p>
            <a:pPr marL="1600230" lvl="3">
              <a:lnSpc>
                <a:spcPct val="115000"/>
              </a:lnSpc>
              <a:spcBef>
                <a:spcPct val="45000"/>
              </a:spcBef>
            </a:pPr>
            <a:r>
              <a:rPr lang="it-IT" sz="1600" b="1" dirty="0">
                <a:solidFill>
                  <a:srgbClr val="CC0000"/>
                </a:solidFill>
                <a:ea typeface="Verdana" pitchFamily="34" charset="0"/>
                <a:cs typeface="Verdana" pitchFamily="34" charset="0"/>
              </a:rPr>
              <a:t>recinzioni non integre, danneggiate, arrugginite</a:t>
            </a:r>
          </a:p>
          <a:p>
            <a:pPr marL="1600230" lvl="3">
              <a:lnSpc>
                <a:spcPct val="115000"/>
              </a:lnSpc>
              <a:spcBef>
                <a:spcPct val="45000"/>
              </a:spcBef>
            </a:pPr>
            <a:r>
              <a:rPr lang="it-IT" sz="1600" b="1" dirty="0">
                <a:ea typeface="Verdana" pitchFamily="34" charset="0"/>
                <a:cs typeface="Verdana" pitchFamily="34" charset="0"/>
              </a:rPr>
              <a:t>alberi e arbusti con rami in fase di distacco</a:t>
            </a:r>
          </a:p>
          <a:p>
            <a:pPr marL="1600230" lvl="3">
              <a:lnSpc>
                <a:spcPct val="115000"/>
              </a:lnSpc>
              <a:spcBef>
                <a:spcPct val="45000"/>
              </a:spcBef>
            </a:pPr>
            <a:r>
              <a:rPr lang="it-IT" sz="1600" b="1" dirty="0">
                <a:solidFill>
                  <a:srgbClr val="CC0000"/>
                </a:solidFill>
                <a:ea typeface="Verdana" pitchFamily="34" charset="0"/>
                <a:cs typeface="Verdana" pitchFamily="34" charset="0"/>
              </a:rPr>
              <a:t>presenza di insetti pericolosi ( vespe, calabroni, api, ....)</a:t>
            </a:r>
          </a:p>
        </p:txBody>
      </p:sp>
      <p:sp>
        <p:nvSpPr>
          <p:cNvPr id="36867" name="Rectangle 3"/>
          <p:cNvSpPr>
            <a:spLocks noChangeArrowheads="1"/>
          </p:cNvSpPr>
          <p:nvPr/>
        </p:nvSpPr>
        <p:spPr bwMode="auto">
          <a:xfrm>
            <a:off x="3282049" y="453414"/>
            <a:ext cx="3514735" cy="303029"/>
          </a:xfrm>
          <a:prstGeom prst="rect">
            <a:avLst/>
          </a:prstGeom>
          <a:solidFill>
            <a:srgbClr val="FFFF99"/>
          </a:solidFill>
          <a:ln w="9525">
            <a:noFill/>
            <a:miter lim="800000"/>
            <a:headEnd/>
            <a:tailEnd/>
          </a:ln>
        </p:spPr>
        <p:txBody>
          <a:bodyPr wrap="none" lIns="80640" tIns="40321" rIns="80640" bIns="40321">
            <a:spAutoFit/>
          </a:bodyPr>
          <a:lstStyle/>
          <a:p>
            <a:pPr>
              <a:lnSpc>
                <a:spcPct val="90000"/>
              </a:lnSpc>
              <a:spcBef>
                <a:spcPct val="60000"/>
              </a:spcBef>
              <a:spcAft>
                <a:spcPct val="60000"/>
              </a:spcAft>
              <a:buClr>
                <a:schemeClr val="accent1"/>
              </a:buClr>
              <a:buSzPct val="135000"/>
            </a:pPr>
            <a:r>
              <a:rPr lang="it-IT" sz="1600" b="1" dirty="0">
                <a:solidFill>
                  <a:schemeClr val="tx1"/>
                </a:solidFill>
              </a:rPr>
              <a:t>Rischi residui </a:t>
            </a:r>
            <a:r>
              <a:rPr lang="it-IT" sz="1600" b="1" dirty="0">
                <a:solidFill>
                  <a:srgbClr val="FF0000"/>
                </a:solidFill>
              </a:rPr>
              <a:t>tipici dei cortili</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323850" y="405299"/>
            <a:ext cx="8458200" cy="661890"/>
          </a:xfrm>
        </p:spPr>
        <p:txBody>
          <a:bodyPr/>
          <a:lstStyle/>
          <a:p>
            <a:pPr algn="ctr" defTabSz="844291"/>
            <a:r>
              <a:rPr lang="it-IT" dirty="0" err="1" smtClean="0"/>
              <a:t>perchè</a:t>
            </a:r>
            <a:r>
              <a:rPr lang="it-IT" dirty="0" smtClean="0"/>
              <a:t>  </a:t>
            </a:r>
            <a:r>
              <a:rPr lang="it-IT" dirty="0" err="1" smtClean="0"/>
              <a:t>D.Lgs</a:t>
            </a:r>
            <a:r>
              <a:rPr lang="it-IT" dirty="0" smtClean="0"/>
              <a:t> 81/2008 (</a:t>
            </a:r>
            <a:r>
              <a:rPr lang="it-IT" sz="1800" dirty="0" smtClean="0"/>
              <a:t>ex </a:t>
            </a:r>
            <a:r>
              <a:rPr lang="it-IT" sz="1800" dirty="0" err="1" smtClean="0"/>
              <a:t>D.Lgs.</a:t>
            </a:r>
            <a:r>
              <a:rPr lang="it-IT" sz="1800" dirty="0" smtClean="0"/>
              <a:t> 626/94</a:t>
            </a:r>
            <a:r>
              <a:rPr lang="it-IT" sz="2800" dirty="0" smtClean="0"/>
              <a:t>)</a:t>
            </a:r>
            <a:r>
              <a:rPr lang="it-IT" dirty="0" smtClean="0"/>
              <a:t> ?</a:t>
            </a:r>
          </a:p>
        </p:txBody>
      </p:sp>
      <p:sp>
        <p:nvSpPr>
          <p:cNvPr id="7171" name="Rectangle 4"/>
          <p:cNvSpPr>
            <a:spLocks noChangeArrowheads="1"/>
          </p:cNvSpPr>
          <p:nvPr/>
        </p:nvSpPr>
        <p:spPr bwMode="auto">
          <a:xfrm>
            <a:off x="683572" y="1577457"/>
            <a:ext cx="7592297" cy="4034032"/>
          </a:xfrm>
          <a:prstGeom prst="rect">
            <a:avLst/>
          </a:prstGeom>
          <a:solidFill>
            <a:srgbClr val="FFFF99"/>
          </a:solidFill>
          <a:ln w="9525">
            <a:solidFill>
              <a:srgbClr val="FF00FF"/>
            </a:solidFill>
            <a:miter lim="800000"/>
            <a:headEnd/>
            <a:tailEnd/>
          </a:ln>
        </p:spPr>
        <p:txBody>
          <a:bodyPr lIns="91347" tIns="45673" rIns="91347" bIns="45673" anchor="ctr"/>
          <a:lstStyle/>
          <a:p>
            <a:pPr algn="ctr" defTabSz="844291">
              <a:spcBef>
                <a:spcPct val="100000"/>
              </a:spcBef>
            </a:pPr>
            <a:r>
              <a:rPr lang="it-IT" sz="2000" b="1" dirty="0">
                <a:ea typeface="Verdana" pitchFamily="34" charset="0"/>
                <a:cs typeface="Verdana" pitchFamily="34" charset="0"/>
              </a:rPr>
              <a:t>DALL’IMPROVVISAZIONE ALL’ORGANIZZAZIONE:</a:t>
            </a:r>
          </a:p>
          <a:p>
            <a:pPr algn="ctr" defTabSz="844291">
              <a:spcBef>
                <a:spcPct val="100000"/>
              </a:spcBef>
            </a:pPr>
            <a:r>
              <a:rPr lang="it-IT" sz="1800" b="1" dirty="0">
                <a:ea typeface="Verdana" pitchFamily="34" charset="0"/>
                <a:cs typeface="Verdana" pitchFamily="34" charset="0"/>
              </a:rPr>
              <a:t>Pensare in anticipo (valutazione dei rischi)</a:t>
            </a:r>
          </a:p>
          <a:p>
            <a:pPr algn="ctr" defTabSz="844291">
              <a:spcBef>
                <a:spcPct val="100000"/>
              </a:spcBef>
            </a:pPr>
            <a:r>
              <a:rPr lang="it-IT" sz="1800" b="1" dirty="0">
                <a:solidFill>
                  <a:srgbClr val="CC0000"/>
                </a:solidFill>
                <a:ea typeface="Verdana" pitchFamily="34" charset="0"/>
                <a:cs typeface="Verdana" pitchFamily="34" charset="0"/>
              </a:rPr>
              <a:t>Definizione delle competenze (</a:t>
            </a:r>
            <a:r>
              <a:rPr lang="it-IT" sz="1800" b="1" dirty="0" err="1">
                <a:solidFill>
                  <a:srgbClr val="CC0000"/>
                </a:solidFill>
                <a:ea typeface="Verdana" pitchFamily="34" charset="0"/>
                <a:cs typeface="Verdana" pitchFamily="34" charset="0"/>
              </a:rPr>
              <a:t>DL</a:t>
            </a:r>
            <a:r>
              <a:rPr lang="it-IT" sz="1800" b="1" dirty="0">
                <a:solidFill>
                  <a:srgbClr val="CC0000"/>
                </a:solidFill>
                <a:ea typeface="Verdana" pitchFamily="34" charset="0"/>
                <a:cs typeface="Verdana" pitchFamily="34" charset="0"/>
              </a:rPr>
              <a:t>, DD, SPP, </a:t>
            </a:r>
            <a:r>
              <a:rPr lang="it-IT" sz="1800" b="1" dirty="0" err="1">
                <a:solidFill>
                  <a:srgbClr val="CC0000"/>
                </a:solidFill>
                <a:ea typeface="Verdana" pitchFamily="34" charset="0"/>
                <a:cs typeface="Verdana" pitchFamily="34" charset="0"/>
              </a:rPr>
              <a:t>MC</a:t>
            </a:r>
            <a:r>
              <a:rPr lang="it-IT" sz="1800" b="1" dirty="0">
                <a:solidFill>
                  <a:srgbClr val="CC0000"/>
                </a:solidFill>
                <a:ea typeface="Verdana" pitchFamily="34" charset="0"/>
                <a:cs typeface="Verdana" pitchFamily="34" charset="0"/>
              </a:rPr>
              <a:t>, </a:t>
            </a:r>
            <a:r>
              <a:rPr lang="it-IT" sz="1800" b="1" dirty="0" err="1">
                <a:solidFill>
                  <a:srgbClr val="CC0000"/>
                </a:solidFill>
                <a:ea typeface="Verdana" pitchFamily="34" charset="0"/>
                <a:cs typeface="Verdana" pitchFamily="34" charset="0"/>
              </a:rPr>
              <a:t>add</a:t>
            </a:r>
            <a:r>
              <a:rPr lang="it-IT" sz="1800" b="1" dirty="0">
                <a:solidFill>
                  <a:srgbClr val="CC0000"/>
                </a:solidFill>
                <a:ea typeface="Verdana" pitchFamily="34" charset="0"/>
                <a:cs typeface="Verdana" pitchFamily="34" charset="0"/>
              </a:rPr>
              <a:t> </a:t>
            </a:r>
            <a:r>
              <a:rPr lang="it-IT" sz="1800" b="1" dirty="0" err="1">
                <a:solidFill>
                  <a:srgbClr val="CC0000"/>
                </a:solidFill>
                <a:ea typeface="Verdana" pitchFamily="34" charset="0"/>
                <a:cs typeface="Verdana" pitchFamily="34" charset="0"/>
              </a:rPr>
              <a:t>Em</a:t>
            </a:r>
            <a:r>
              <a:rPr lang="it-IT" sz="1800" b="1" dirty="0">
                <a:solidFill>
                  <a:srgbClr val="CC0000"/>
                </a:solidFill>
                <a:ea typeface="Verdana" pitchFamily="34" charset="0"/>
                <a:cs typeface="Verdana" pitchFamily="34" charset="0"/>
              </a:rPr>
              <a:t>, </a:t>
            </a:r>
            <a:r>
              <a:rPr lang="it-IT" sz="1800" b="1" dirty="0" err="1">
                <a:solidFill>
                  <a:srgbClr val="CC0000"/>
                </a:solidFill>
                <a:ea typeface="Verdana" pitchFamily="34" charset="0"/>
                <a:cs typeface="Verdana" pitchFamily="34" charset="0"/>
              </a:rPr>
              <a:t>Add</a:t>
            </a:r>
            <a:r>
              <a:rPr lang="it-IT" sz="1800" b="1" dirty="0">
                <a:solidFill>
                  <a:srgbClr val="CC0000"/>
                </a:solidFill>
                <a:ea typeface="Verdana" pitchFamily="34" charset="0"/>
                <a:cs typeface="Verdana" pitchFamily="34" charset="0"/>
              </a:rPr>
              <a:t> PS, Preposto, Lavoratori, </a:t>
            </a:r>
            <a:r>
              <a:rPr lang="it-IT" sz="1800" b="1" dirty="0" err="1">
                <a:solidFill>
                  <a:srgbClr val="CC0000"/>
                </a:solidFill>
                <a:ea typeface="Verdana" pitchFamily="34" charset="0"/>
                <a:cs typeface="Verdana" pitchFamily="34" charset="0"/>
              </a:rPr>
              <a:t>……</a:t>
            </a:r>
            <a:endParaRPr lang="it-IT" sz="1800" b="1" dirty="0">
              <a:solidFill>
                <a:srgbClr val="CC0000"/>
              </a:solidFill>
              <a:ea typeface="Verdana" pitchFamily="34" charset="0"/>
              <a:cs typeface="Verdana" pitchFamily="34" charset="0"/>
            </a:endParaRPr>
          </a:p>
          <a:p>
            <a:pPr algn="ctr" defTabSz="844291">
              <a:spcBef>
                <a:spcPct val="100000"/>
              </a:spcBef>
            </a:pPr>
            <a:r>
              <a:rPr lang="it-IT" sz="1800" b="1" dirty="0">
                <a:solidFill>
                  <a:srgbClr val="CC0000"/>
                </a:solidFill>
                <a:ea typeface="Verdana" pitchFamily="34" charset="0"/>
                <a:cs typeface="Verdana" pitchFamily="34" charset="0"/>
              </a:rPr>
              <a:t>Creazione di competenze in funzione degli incarichi:</a:t>
            </a:r>
            <a:br>
              <a:rPr lang="it-IT" sz="1800" b="1" dirty="0">
                <a:solidFill>
                  <a:srgbClr val="CC0000"/>
                </a:solidFill>
                <a:ea typeface="Verdana" pitchFamily="34" charset="0"/>
                <a:cs typeface="Verdana" pitchFamily="34" charset="0"/>
              </a:rPr>
            </a:br>
            <a:r>
              <a:rPr lang="it-IT" sz="1800" b="1" dirty="0">
                <a:solidFill>
                  <a:srgbClr val="CC0000"/>
                </a:solidFill>
                <a:ea typeface="Verdana" pitchFamily="34" charset="0"/>
                <a:cs typeface="Verdana" pitchFamily="34" charset="0"/>
              </a:rPr>
              <a:t> (informazione  formazione  addestramento)</a:t>
            </a:r>
          </a:p>
          <a:p>
            <a:pPr algn="ctr" defTabSz="844291">
              <a:spcBef>
                <a:spcPct val="100000"/>
              </a:spcBef>
            </a:pPr>
            <a:r>
              <a:rPr lang="it-IT" sz="1800" b="1" dirty="0">
                <a:ea typeface="Verdana" pitchFamily="34" charset="0"/>
                <a:cs typeface="Verdana" pitchFamily="34" charset="0"/>
              </a:rPr>
              <a:t> La Sicurezza deve essere garantita nel tempo (verifiche </a:t>
            </a:r>
            <a:r>
              <a:rPr lang="it-IT" sz="1800" b="1" dirty="0" smtClean="0">
                <a:ea typeface="Verdana" pitchFamily="34" charset="0"/>
                <a:cs typeface="Verdana" pitchFamily="34" charset="0"/>
              </a:rPr>
              <a:t>periodiche, aggiornamento periodico,….)</a:t>
            </a:r>
            <a:endParaRPr lang="it-IT" sz="1800" b="1" dirty="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7" name="Rectangle 2"/>
          <p:cNvSpPr>
            <a:spLocks noGrp="1" noChangeArrowheads="1"/>
          </p:cNvSpPr>
          <p:nvPr>
            <p:ph type="title" idx="4294967295"/>
          </p:nvPr>
        </p:nvSpPr>
        <p:spPr>
          <a:xfrm>
            <a:off x="611188" y="301625"/>
            <a:ext cx="7772400" cy="679450"/>
          </a:xfrm>
        </p:spPr>
        <p:txBody>
          <a:bodyPr/>
          <a:lstStyle/>
          <a:p>
            <a:pPr eaLnBrk="1" hangingPunct="1"/>
            <a:r>
              <a:rPr lang="it-IT" dirty="0" smtClean="0"/>
              <a:t>Organismi di controllo</a:t>
            </a:r>
          </a:p>
        </p:txBody>
      </p:sp>
      <p:sp>
        <p:nvSpPr>
          <p:cNvPr id="6" name="Oval 3"/>
          <p:cNvSpPr>
            <a:spLocks noChangeArrowheads="1"/>
          </p:cNvSpPr>
          <p:nvPr/>
        </p:nvSpPr>
        <p:spPr bwMode="auto">
          <a:xfrm>
            <a:off x="467544" y="2132856"/>
            <a:ext cx="3888432" cy="3384376"/>
          </a:xfrm>
          <a:prstGeom prst="roundRect">
            <a:avLst/>
          </a:prstGeom>
          <a:solidFill>
            <a:schemeClr val="bg1">
              <a:lumMod val="95000"/>
            </a:schemeClr>
          </a:solidFill>
          <a:ln w="9525">
            <a:noFill/>
            <a:round/>
            <a:headEnd/>
            <a:tailEnd/>
          </a:ln>
          <a:effectLst/>
          <a:scene3d>
            <a:camera prst="orthographicFront"/>
            <a:lightRig rig="threePt" dir="t"/>
          </a:scene3d>
          <a:sp3d>
            <a:bevelT/>
          </a:sp3d>
        </p:spPr>
        <p:txBody>
          <a:bodyPr lIns="91295" tIns="45646" rIns="91295" bIns="45646" anchor="ctr"/>
          <a:lstStyle/>
          <a:p>
            <a:pPr algn="just">
              <a:defRPr/>
            </a:pPr>
            <a:r>
              <a:rPr lang="it-IT" dirty="0"/>
              <a:t>La funzione di esame e verifica dei corretti comportamenti aziendali è un compito istituzionalmente riservato ad </a:t>
            </a:r>
            <a:r>
              <a:rPr lang="it-IT" dirty="0">
                <a:solidFill>
                  <a:srgbClr val="FF9933"/>
                </a:solidFill>
                <a:effectLst>
                  <a:outerShdw blurRad="38100" dist="38100" dir="2700000" algn="tl">
                    <a:srgbClr val="000000">
                      <a:alpha val="43137"/>
                    </a:srgbClr>
                  </a:outerShdw>
                </a:effectLst>
              </a:rPr>
              <a:t>organi</a:t>
            </a:r>
            <a:r>
              <a:rPr lang="it-IT" dirty="0">
                <a:effectLst>
                  <a:outerShdw blurRad="38100" dist="38100" dir="2700000" algn="tl">
                    <a:srgbClr val="000000">
                      <a:alpha val="43137"/>
                    </a:srgbClr>
                  </a:outerShdw>
                </a:effectLst>
              </a:rPr>
              <a:t> </a:t>
            </a:r>
            <a:r>
              <a:rPr lang="it-IT" dirty="0"/>
              <a:t>con </a:t>
            </a:r>
            <a:r>
              <a:rPr lang="it-IT" dirty="0">
                <a:solidFill>
                  <a:srgbClr val="FF9933"/>
                </a:solidFill>
                <a:effectLst>
                  <a:outerShdw blurRad="38100" dist="38100" dir="2700000" algn="tl">
                    <a:srgbClr val="000000">
                      <a:alpha val="43137"/>
                    </a:srgbClr>
                  </a:outerShdw>
                </a:effectLst>
              </a:rPr>
              <a:t>funzioni pubbliche</a:t>
            </a:r>
            <a:r>
              <a:rPr lang="it-IT" dirty="0"/>
              <a:t>.</a:t>
            </a:r>
          </a:p>
          <a:p>
            <a:pPr algn="just">
              <a:defRPr/>
            </a:pPr>
            <a:endParaRPr lang="it-IT" dirty="0"/>
          </a:p>
          <a:p>
            <a:pPr algn="just">
              <a:defRPr/>
            </a:pPr>
            <a:r>
              <a:rPr lang="it-IT" dirty="0"/>
              <a:t>I principali organismi attualmente preposti alla vigilanza in materia di sicurezza e salute sui luoghi di lavoro sono:</a:t>
            </a:r>
          </a:p>
        </p:txBody>
      </p:sp>
      <p:sp>
        <p:nvSpPr>
          <p:cNvPr id="7" name="Oval 3"/>
          <p:cNvSpPr>
            <a:spLocks noChangeArrowheads="1"/>
          </p:cNvSpPr>
          <p:nvPr/>
        </p:nvSpPr>
        <p:spPr bwMode="auto">
          <a:xfrm>
            <a:off x="5292080" y="1084362"/>
            <a:ext cx="2592288" cy="360040"/>
          </a:xfrm>
          <a:prstGeom prst="roundRect">
            <a:avLst/>
          </a:prstGeom>
          <a:solidFill>
            <a:schemeClr val="accent2">
              <a:lumMod val="60000"/>
              <a:lumOff val="40000"/>
            </a:schemeClr>
          </a:solidFill>
          <a:ln w="9525">
            <a:noFill/>
            <a:round/>
            <a:headEnd/>
            <a:tailEnd/>
          </a:ln>
          <a:effectLst/>
          <a:scene3d>
            <a:camera prst="orthographicFront"/>
            <a:lightRig rig="threePt" dir="t"/>
          </a:scene3d>
          <a:sp3d>
            <a:bevelT/>
          </a:sp3d>
        </p:spPr>
        <p:txBody>
          <a:bodyPr wrap="none" lIns="91295" tIns="45646" rIns="91295" bIns="45646" anchor="ctr"/>
          <a:lstStyle/>
          <a:p>
            <a:pPr algn="ctr">
              <a:defRPr/>
            </a:pPr>
            <a:r>
              <a:rPr lang="it-IT" dirty="0">
                <a:solidFill>
                  <a:schemeClr val="bg1"/>
                </a:solidFill>
                <a:effectLst>
                  <a:outerShdw blurRad="38100" dist="38100" dir="2700000" algn="tl">
                    <a:srgbClr val="000000">
                      <a:alpha val="43137"/>
                    </a:srgbClr>
                  </a:outerShdw>
                </a:effectLst>
                <a:ea typeface="+mn-ea"/>
              </a:rPr>
              <a:t>ASL</a:t>
            </a:r>
            <a:endParaRPr lang="it-IT" dirty="0">
              <a:solidFill>
                <a:schemeClr val="bg1"/>
              </a:solidFill>
              <a:ea typeface="+mn-ea"/>
            </a:endParaRPr>
          </a:p>
        </p:txBody>
      </p:sp>
      <p:sp>
        <p:nvSpPr>
          <p:cNvPr id="19" name="Oval 3"/>
          <p:cNvSpPr>
            <a:spLocks noChangeArrowheads="1"/>
          </p:cNvSpPr>
          <p:nvPr/>
        </p:nvSpPr>
        <p:spPr bwMode="auto">
          <a:xfrm>
            <a:off x="5292080" y="1482314"/>
            <a:ext cx="2592288" cy="360040"/>
          </a:xfrm>
          <a:prstGeom prst="roundRect">
            <a:avLst/>
          </a:prstGeom>
          <a:solidFill>
            <a:schemeClr val="accent2">
              <a:lumMod val="60000"/>
              <a:lumOff val="40000"/>
            </a:schemeClr>
          </a:solidFill>
          <a:ln w="9525">
            <a:noFill/>
            <a:round/>
            <a:headEnd/>
            <a:tailEnd/>
          </a:ln>
          <a:effectLst/>
          <a:scene3d>
            <a:camera prst="orthographicFront"/>
            <a:lightRig rig="threePt" dir="t"/>
          </a:scene3d>
          <a:sp3d>
            <a:bevelT/>
          </a:sp3d>
        </p:spPr>
        <p:txBody>
          <a:bodyPr wrap="none" lIns="91295" tIns="45646" rIns="91295" bIns="45646" anchor="ctr"/>
          <a:lstStyle/>
          <a:p>
            <a:pPr algn="ctr">
              <a:defRPr/>
            </a:pPr>
            <a:r>
              <a:rPr lang="it-IT" dirty="0" smtClean="0">
                <a:solidFill>
                  <a:schemeClr val="bg1"/>
                </a:solidFill>
                <a:effectLst>
                  <a:outerShdw blurRad="38100" dist="38100" dir="2700000" algn="tl">
                    <a:srgbClr val="000000">
                      <a:alpha val="43137"/>
                    </a:srgbClr>
                  </a:outerShdw>
                </a:effectLst>
                <a:ea typeface="+mn-ea"/>
              </a:rPr>
              <a:t>DTL </a:t>
            </a:r>
            <a:r>
              <a:rPr lang="it-IT" dirty="0">
                <a:solidFill>
                  <a:schemeClr val="bg1"/>
                </a:solidFill>
                <a:effectLst>
                  <a:outerShdw blurRad="38100" dist="38100" dir="2700000" algn="tl">
                    <a:srgbClr val="000000">
                      <a:alpha val="43137"/>
                    </a:srgbClr>
                  </a:outerShdw>
                </a:effectLst>
                <a:ea typeface="+mn-ea"/>
              </a:rPr>
              <a:t>(Ministero del Lavoro)</a:t>
            </a:r>
            <a:endParaRPr lang="it-IT" dirty="0">
              <a:solidFill>
                <a:schemeClr val="bg1"/>
              </a:solidFill>
              <a:ea typeface="+mn-ea"/>
            </a:endParaRPr>
          </a:p>
        </p:txBody>
      </p:sp>
      <p:sp>
        <p:nvSpPr>
          <p:cNvPr id="20" name="Oval 3"/>
          <p:cNvSpPr>
            <a:spLocks noChangeArrowheads="1"/>
          </p:cNvSpPr>
          <p:nvPr/>
        </p:nvSpPr>
        <p:spPr bwMode="auto">
          <a:xfrm>
            <a:off x="5292080" y="1881407"/>
            <a:ext cx="2592288" cy="360040"/>
          </a:xfrm>
          <a:prstGeom prst="roundRect">
            <a:avLst/>
          </a:prstGeom>
          <a:solidFill>
            <a:schemeClr val="accent2">
              <a:lumMod val="60000"/>
              <a:lumOff val="40000"/>
            </a:schemeClr>
          </a:solidFill>
          <a:ln w="9525">
            <a:noFill/>
            <a:round/>
            <a:headEnd/>
            <a:tailEnd/>
          </a:ln>
          <a:effectLst/>
          <a:scene3d>
            <a:camera prst="orthographicFront"/>
            <a:lightRig rig="threePt" dir="t"/>
          </a:scene3d>
          <a:sp3d>
            <a:bevelT/>
          </a:sp3d>
        </p:spPr>
        <p:txBody>
          <a:bodyPr wrap="none" lIns="91295" tIns="45646" rIns="91295" bIns="45646" anchor="ctr"/>
          <a:lstStyle/>
          <a:p>
            <a:pPr algn="ctr">
              <a:defRPr/>
            </a:pPr>
            <a:r>
              <a:rPr lang="it-IT" dirty="0">
                <a:solidFill>
                  <a:schemeClr val="bg1"/>
                </a:solidFill>
                <a:effectLst>
                  <a:outerShdw blurRad="38100" dist="38100" dir="2700000" algn="tl">
                    <a:srgbClr val="000000">
                      <a:alpha val="43137"/>
                    </a:srgbClr>
                  </a:outerShdw>
                </a:effectLst>
                <a:ea typeface="+mn-ea"/>
              </a:rPr>
              <a:t>INAIL-ISPESL</a:t>
            </a:r>
            <a:endParaRPr lang="it-IT" dirty="0">
              <a:solidFill>
                <a:schemeClr val="bg1"/>
              </a:solidFill>
              <a:ea typeface="+mn-ea"/>
            </a:endParaRPr>
          </a:p>
        </p:txBody>
      </p:sp>
      <p:sp>
        <p:nvSpPr>
          <p:cNvPr id="21" name="Oval 3"/>
          <p:cNvSpPr>
            <a:spLocks noChangeArrowheads="1"/>
          </p:cNvSpPr>
          <p:nvPr/>
        </p:nvSpPr>
        <p:spPr bwMode="auto">
          <a:xfrm>
            <a:off x="5292080" y="2270975"/>
            <a:ext cx="2592288" cy="360040"/>
          </a:xfrm>
          <a:prstGeom prst="roundRect">
            <a:avLst/>
          </a:prstGeom>
          <a:solidFill>
            <a:schemeClr val="accent2">
              <a:lumMod val="60000"/>
              <a:lumOff val="40000"/>
            </a:schemeClr>
          </a:solidFill>
          <a:ln w="9525">
            <a:noFill/>
            <a:round/>
            <a:headEnd/>
            <a:tailEnd/>
          </a:ln>
          <a:effectLst/>
          <a:scene3d>
            <a:camera prst="orthographicFront"/>
            <a:lightRig rig="threePt" dir="t"/>
          </a:scene3d>
          <a:sp3d>
            <a:bevelT/>
          </a:sp3d>
        </p:spPr>
        <p:txBody>
          <a:bodyPr wrap="none" lIns="91295" tIns="45646" rIns="91295" bIns="45646" anchor="ctr"/>
          <a:lstStyle/>
          <a:p>
            <a:pPr algn="ctr">
              <a:defRPr/>
            </a:pPr>
            <a:r>
              <a:rPr lang="it-IT" dirty="0">
                <a:solidFill>
                  <a:schemeClr val="bg1"/>
                </a:solidFill>
                <a:effectLst>
                  <a:outerShdw blurRad="38100" dist="38100" dir="2700000" algn="tl">
                    <a:srgbClr val="000000">
                      <a:alpha val="43137"/>
                    </a:srgbClr>
                  </a:outerShdw>
                </a:effectLst>
                <a:ea typeface="+mn-ea"/>
              </a:rPr>
              <a:t>Vigili del fuoco</a:t>
            </a:r>
            <a:endParaRPr lang="it-IT" dirty="0">
              <a:solidFill>
                <a:schemeClr val="bg1"/>
              </a:solidFill>
              <a:ea typeface="+mn-ea"/>
            </a:endParaRPr>
          </a:p>
        </p:txBody>
      </p:sp>
      <p:sp>
        <p:nvSpPr>
          <p:cNvPr id="22" name="Oval 3"/>
          <p:cNvSpPr>
            <a:spLocks noChangeArrowheads="1"/>
          </p:cNvSpPr>
          <p:nvPr/>
        </p:nvSpPr>
        <p:spPr bwMode="auto">
          <a:xfrm>
            <a:off x="5292080" y="4333115"/>
            <a:ext cx="2592288" cy="360040"/>
          </a:xfrm>
          <a:prstGeom prst="roundRect">
            <a:avLst/>
          </a:prstGeom>
          <a:solidFill>
            <a:schemeClr val="bg1">
              <a:lumMod val="65000"/>
            </a:schemeClr>
          </a:solidFill>
          <a:ln w="9525">
            <a:noFill/>
            <a:round/>
            <a:headEnd/>
            <a:tailEnd/>
          </a:ln>
          <a:effectLst/>
          <a:scene3d>
            <a:camera prst="orthographicFront"/>
            <a:lightRig rig="threePt" dir="t"/>
          </a:scene3d>
          <a:sp3d>
            <a:bevelT/>
          </a:sp3d>
        </p:spPr>
        <p:txBody>
          <a:bodyPr wrap="none" lIns="91295" tIns="45646" rIns="91295" bIns="45646" anchor="ctr"/>
          <a:lstStyle/>
          <a:p>
            <a:pPr algn="ctr">
              <a:defRPr/>
            </a:pPr>
            <a:r>
              <a:rPr lang="it-IT" dirty="0">
                <a:solidFill>
                  <a:schemeClr val="bg1"/>
                </a:solidFill>
                <a:effectLst>
                  <a:outerShdw blurRad="38100" dist="38100" dir="2700000" algn="tl">
                    <a:srgbClr val="000000">
                      <a:alpha val="43137"/>
                    </a:srgbClr>
                  </a:outerShdw>
                </a:effectLst>
                <a:ea typeface="+mn-ea"/>
              </a:rPr>
              <a:t>Corpo delle miniere</a:t>
            </a:r>
            <a:endParaRPr lang="it-IT" dirty="0">
              <a:solidFill>
                <a:schemeClr val="bg1"/>
              </a:solidFill>
              <a:ea typeface="+mn-ea"/>
            </a:endParaRPr>
          </a:p>
        </p:txBody>
      </p:sp>
      <p:sp>
        <p:nvSpPr>
          <p:cNvPr id="23" name="Oval 3"/>
          <p:cNvSpPr>
            <a:spLocks noChangeArrowheads="1"/>
          </p:cNvSpPr>
          <p:nvPr/>
        </p:nvSpPr>
        <p:spPr bwMode="auto">
          <a:xfrm>
            <a:off x="5292080" y="3164411"/>
            <a:ext cx="2592288" cy="360040"/>
          </a:xfrm>
          <a:prstGeom prst="roundRect">
            <a:avLst/>
          </a:prstGeom>
          <a:solidFill>
            <a:schemeClr val="bg1">
              <a:lumMod val="65000"/>
            </a:schemeClr>
          </a:solidFill>
          <a:ln w="9525">
            <a:noFill/>
            <a:round/>
            <a:headEnd/>
            <a:tailEnd/>
          </a:ln>
          <a:effectLst/>
          <a:scene3d>
            <a:camera prst="orthographicFront"/>
            <a:lightRig rig="threePt" dir="t"/>
          </a:scene3d>
          <a:sp3d>
            <a:bevelT/>
          </a:sp3d>
        </p:spPr>
        <p:txBody>
          <a:bodyPr wrap="none" lIns="91295" tIns="45646" rIns="91295" bIns="45646" anchor="ctr"/>
          <a:lstStyle/>
          <a:p>
            <a:pPr algn="ctr">
              <a:defRPr/>
            </a:pPr>
            <a:r>
              <a:rPr lang="it-IT" dirty="0">
                <a:solidFill>
                  <a:schemeClr val="bg1"/>
                </a:solidFill>
                <a:effectLst>
                  <a:outerShdw blurRad="38100" dist="38100" dir="2700000" algn="tl">
                    <a:srgbClr val="000000">
                      <a:alpha val="43137"/>
                    </a:srgbClr>
                  </a:outerShdw>
                </a:effectLst>
                <a:ea typeface="+mn-ea"/>
              </a:rPr>
              <a:t>Arpa</a:t>
            </a:r>
            <a:endParaRPr lang="it-IT" dirty="0">
              <a:solidFill>
                <a:schemeClr val="bg1"/>
              </a:solidFill>
              <a:ea typeface="+mn-ea"/>
            </a:endParaRPr>
          </a:p>
        </p:txBody>
      </p:sp>
      <p:sp>
        <p:nvSpPr>
          <p:cNvPr id="24" name="Oval 3"/>
          <p:cNvSpPr>
            <a:spLocks noChangeArrowheads="1"/>
          </p:cNvSpPr>
          <p:nvPr/>
        </p:nvSpPr>
        <p:spPr bwMode="auto">
          <a:xfrm>
            <a:off x="5292080" y="3544454"/>
            <a:ext cx="2592288" cy="360040"/>
          </a:xfrm>
          <a:prstGeom prst="roundRect">
            <a:avLst/>
          </a:prstGeom>
          <a:solidFill>
            <a:schemeClr val="bg1">
              <a:lumMod val="65000"/>
            </a:schemeClr>
          </a:solidFill>
          <a:ln w="9525">
            <a:noFill/>
            <a:round/>
            <a:headEnd/>
            <a:tailEnd/>
          </a:ln>
          <a:effectLst/>
          <a:scene3d>
            <a:camera prst="orthographicFront"/>
            <a:lightRig rig="threePt" dir="t"/>
          </a:scene3d>
          <a:sp3d>
            <a:bevelT/>
          </a:sp3d>
        </p:spPr>
        <p:txBody>
          <a:bodyPr wrap="none" lIns="91295" tIns="45646" rIns="91295" bIns="45646" anchor="ctr"/>
          <a:lstStyle/>
          <a:p>
            <a:pPr algn="ctr">
              <a:defRPr/>
            </a:pPr>
            <a:r>
              <a:rPr lang="it-IT" dirty="0" err="1">
                <a:solidFill>
                  <a:schemeClr val="bg1"/>
                </a:solidFill>
                <a:effectLst>
                  <a:outerShdw blurRad="38100" dist="38100" dir="2700000" algn="tl">
                    <a:srgbClr val="000000">
                      <a:alpha val="43137"/>
                    </a:srgbClr>
                  </a:outerShdw>
                </a:effectLst>
                <a:ea typeface="+mn-ea"/>
              </a:rPr>
              <a:t>Anpa</a:t>
            </a:r>
            <a:endParaRPr lang="it-IT" dirty="0">
              <a:solidFill>
                <a:schemeClr val="bg1"/>
              </a:solidFill>
              <a:ea typeface="+mn-ea"/>
            </a:endParaRPr>
          </a:p>
        </p:txBody>
      </p:sp>
      <p:sp>
        <p:nvSpPr>
          <p:cNvPr id="25" name="Oval 3"/>
          <p:cNvSpPr>
            <a:spLocks noChangeArrowheads="1"/>
          </p:cNvSpPr>
          <p:nvPr/>
        </p:nvSpPr>
        <p:spPr bwMode="auto">
          <a:xfrm>
            <a:off x="5292080" y="2670068"/>
            <a:ext cx="2592288" cy="360040"/>
          </a:xfrm>
          <a:prstGeom prst="roundRect">
            <a:avLst/>
          </a:prstGeom>
          <a:solidFill>
            <a:schemeClr val="accent2">
              <a:lumMod val="60000"/>
              <a:lumOff val="40000"/>
            </a:schemeClr>
          </a:solidFill>
          <a:ln w="9525">
            <a:noFill/>
            <a:round/>
            <a:headEnd/>
            <a:tailEnd/>
          </a:ln>
          <a:effectLst/>
          <a:scene3d>
            <a:camera prst="orthographicFront"/>
            <a:lightRig rig="threePt" dir="t"/>
          </a:scene3d>
          <a:sp3d>
            <a:bevelT/>
          </a:sp3d>
        </p:spPr>
        <p:txBody>
          <a:bodyPr wrap="none" lIns="91295" tIns="45646" rIns="91295" bIns="45646" anchor="ctr"/>
          <a:lstStyle/>
          <a:p>
            <a:pPr algn="ctr">
              <a:defRPr/>
            </a:pPr>
            <a:r>
              <a:rPr lang="it-IT" dirty="0">
                <a:solidFill>
                  <a:schemeClr val="bg1"/>
                </a:solidFill>
                <a:effectLst>
                  <a:outerShdw blurRad="38100" dist="38100" dir="2700000" algn="tl">
                    <a:srgbClr val="000000">
                      <a:alpha val="43137"/>
                    </a:srgbClr>
                  </a:outerShdw>
                </a:effectLst>
                <a:ea typeface="+mn-ea"/>
              </a:rPr>
              <a:t>Carabinieri</a:t>
            </a:r>
            <a:endParaRPr lang="it-IT" dirty="0">
              <a:solidFill>
                <a:schemeClr val="bg1"/>
              </a:solidFill>
              <a:ea typeface="+mn-ea"/>
            </a:endParaRPr>
          </a:p>
        </p:txBody>
      </p:sp>
      <p:sp>
        <p:nvSpPr>
          <p:cNvPr id="26" name="Oval 3"/>
          <p:cNvSpPr>
            <a:spLocks noChangeArrowheads="1"/>
          </p:cNvSpPr>
          <p:nvPr/>
        </p:nvSpPr>
        <p:spPr bwMode="auto">
          <a:xfrm>
            <a:off x="5292080" y="4732208"/>
            <a:ext cx="2592288" cy="360040"/>
          </a:xfrm>
          <a:prstGeom prst="roundRect">
            <a:avLst/>
          </a:prstGeom>
          <a:solidFill>
            <a:schemeClr val="bg1">
              <a:lumMod val="65000"/>
            </a:schemeClr>
          </a:solidFill>
          <a:ln w="9525">
            <a:noFill/>
            <a:round/>
            <a:headEnd/>
            <a:tailEnd/>
          </a:ln>
          <a:effectLst/>
          <a:scene3d>
            <a:camera prst="orthographicFront"/>
            <a:lightRig rig="threePt" dir="t"/>
          </a:scene3d>
          <a:sp3d>
            <a:bevelT/>
          </a:sp3d>
        </p:spPr>
        <p:txBody>
          <a:bodyPr wrap="none" lIns="91295" tIns="45646" rIns="91295" bIns="45646" anchor="ctr"/>
          <a:lstStyle/>
          <a:p>
            <a:pPr algn="ctr">
              <a:defRPr/>
            </a:pPr>
            <a:r>
              <a:rPr lang="it-IT" dirty="0">
                <a:solidFill>
                  <a:schemeClr val="bg1"/>
                </a:solidFill>
                <a:effectLst>
                  <a:outerShdw blurRad="38100" dist="38100" dir="2700000" algn="tl">
                    <a:srgbClr val="000000">
                      <a:alpha val="43137"/>
                    </a:srgbClr>
                  </a:outerShdw>
                </a:effectLst>
                <a:ea typeface="+mn-ea"/>
              </a:rPr>
              <a:t>Vigili urbani</a:t>
            </a:r>
            <a:endParaRPr lang="it-IT" dirty="0">
              <a:solidFill>
                <a:schemeClr val="bg1"/>
              </a:solidFill>
              <a:ea typeface="+mn-ea"/>
            </a:endParaRPr>
          </a:p>
        </p:txBody>
      </p:sp>
      <p:sp>
        <p:nvSpPr>
          <p:cNvPr id="27" name="Oval 3"/>
          <p:cNvSpPr>
            <a:spLocks noChangeArrowheads="1"/>
          </p:cNvSpPr>
          <p:nvPr/>
        </p:nvSpPr>
        <p:spPr bwMode="auto">
          <a:xfrm>
            <a:off x="5292080" y="5140826"/>
            <a:ext cx="2592288" cy="360040"/>
          </a:xfrm>
          <a:prstGeom prst="roundRect">
            <a:avLst/>
          </a:prstGeom>
          <a:solidFill>
            <a:schemeClr val="bg1">
              <a:lumMod val="65000"/>
            </a:schemeClr>
          </a:solidFill>
          <a:ln w="9525">
            <a:noFill/>
            <a:round/>
            <a:headEnd/>
            <a:tailEnd/>
          </a:ln>
          <a:effectLst/>
          <a:scene3d>
            <a:camera prst="orthographicFront"/>
            <a:lightRig rig="threePt" dir="t"/>
          </a:scene3d>
          <a:sp3d>
            <a:bevelT/>
          </a:sp3d>
        </p:spPr>
        <p:txBody>
          <a:bodyPr wrap="none" lIns="91295" tIns="45646" rIns="91295" bIns="45646" anchor="ctr"/>
          <a:lstStyle/>
          <a:p>
            <a:pPr algn="ctr">
              <a:defRPr/>
            </a:pPr>
            <a:r>
              <a:rPr lang="it-IT" dirty="0">
                <a:solidFill>
                  <a:schemeClr val="bg1"/>
                </a:solidFill>
                <a:effectLst>
                  <a:outerShdw blurRad="38100" dist="38100" dir="2700000" algn="tl">
                    <a:srgbClr val="000000">
                      <a:alpha val="43137"/>
                    </a:srgbClr>
                  </a:outerShdw>
                </a:effectLst>
                <a:ea typeface="+mn-ea"/>
              </a:rPr>
              <a:t>Uffici sanità </a:t>
            </a:r>
            <a:r>
              <a:rPr lang="it-IT" dirty="0" err="1">
                <a:solidFill>
                  <a:schemeClr val="bg1"/>
                </a:solidFill>
                <a:effectLst>
                  <a:outerShdw blurRad="38100" dist="38100" dir="2700000" algn="tl">
                    <a:srgbClr val="000000">
                      <a:alpha val="43137"/>
                    </a:srgbClr>
                  </a:outerShdw>
                </a:effectLst>
                <a:ea typeface="+mn-ea"/>
              </a:rPr>
              <a:t>aerea-marittima</a:t>
            </a:r>
            <a:r>
              <a:rPr lang="it-IT" dirty="0">
                <a:solidFill>
                  <a:schemeClr val="bg1"/>
                </a:solidFill>
                <a:effectLst>
                  <a:outerShdw blurRad="38100" dist="38100" dir="2700000" algn="tl">
                    <a:srgbClr val="000000">
                      <a:alpha val="43137"/>
                    </a:srgbClr>
                  </a:outerShdw>
                </a:effectLst>
                <a:ea typeface="+mn-ea"/>
              </a:rPr>
              <a:t> </a:t>
            </a:r>
            <a:endParaRPr lang="it-IT" dirty="0">
              <a:solidFill>
                <a:schemeClr val="bg1"/>
              </a:solidFill>
              <a:ea typeface="+mn-ea"/>
            </a:endParaRPr>
          </a:p>
        </p:txBody>
      </p:sp>
      <p:sp>
        <p:nvSpPr>
          <p:cNvPr id="28" name="Oval 3"/>
          <p:cNvSpPr>
            <a:spLocks noChangeArrowheads="1"/>
          </p:cNvSpPr>
          <p:nvPr/>
        </p:nvSpPr>
        <p:spPr bwMode="auto">
          <a:xfrm>
            <a:off x="5292080" y="5549449"/>
            <a:ext cx="2592288" cy="360040"/>
          </a:xfrm>
          <a:prstGeom prst="roundRect">
            <a:avLst/>
          </a:prstGeom>
          <a:solidFill>
            <a:schemeClr val="bg1">
              <a:lumMod val="65000"/>
            </a:schemeClr>
          </a:solidFill>
          <a:ln w="9525">
            <a:noFill/>
            <a:round/>
            <a:headEnd/>
            <a:tailEnd/>
          </a:ln>
          <a:effectLst/>
          <a:scene3d>
            <a:camera prst="orthographicFront"/>
            <a:lightRig rig="threePt" dir="t"/>
          </a:scene3d>
          <a:sp3d>
            <a:bevelT/>
          </a:sp3d>
        </p:spPr>
        <p:txBody>
          <a:bodyPr wrap="none" lIns="91295" tIns="45646" rIns="91295" bIns="45646" anchor="ctr"/>
          <a:lstStyle/>
          <a:p>
            <a:pPr algn="ctr">
              <a:defRPr/>
            </a:pPr>
            <a:r>
              <a:rPr lang="it-IT" dirty="0">
                <a:solidFill>
                  <a:schemeClr val="bg1"/>
                </a:solidFill>
                <a:effectLst>
                  <a:outerShdw blurRad="38100" dist="38100" dir="2700000" algn="tl">
                    <a:srgbClr val="000000">
                      <a:alpha val="43137"/>
                    </a:srgbClr>
                  </a:outerShdw>
                </a:effectLst>
                <a:ea typeface="+mn-ea"/>
              </a:rPr>
              <a:t>Autorità </a:t>
            </a:r>
            <a:r>
              <a:rPr lang="it-IT" dirty="0" err="1">
                <a:solidFill>
                  <a:schemeClr val="bg1"/>
                </a:solidFill>
                <a:effectLst>
                  <a:outerShdw blurRad="38100" dist="38100" dir="2700000" algn="tl">
                    <a:srgbClr val="000000">
                      <a:alpha val="43137"/>
                    </a:srgbClr>
                  </a:outerShdw>
                </a:effectLst>
                <a:ea typeface="+mn-ea"/>
              </a:rPr>
              <a:t>mar-port-aeroport</a:t>
            </a:r>
            <a:endParaRPr lang="it-IT" dirty="0">
              <a:solidFill>
                <a:schemeClr val="bg1"/>
              </a:solidFill>
              <a:ea typeface="+mn-ea"/>
            </a:endParaRPr>
          </a:p>
        </p:txBody>
      </p:sp>
      <p:sp>
        <p:nvSpPr>
          <p:cNvPr id="30" name="Oval 3"/>
          <p:cNvSpPr>
            <a:spLocks noChangeArrowheads="1"/>
          </p:cNvSpPr>
          <p:nvPr/>
        </p:nvSpPr>
        <p:spPr bwMode="auto">
          <a:xfrm>
            <a:off x="5292080" y="3934022"/>
            <a:ext cx="2592288" cy="360040"/>
          </a:xfrm>
          <a:prstGeom prst="roundRect">
            <a:avLst/>
          </a:prstGeom>
          <a:solidFill>
            <a:schemeClr val="bg1">
              <a:lumMod val="65000"/>
            </a:schemeClr>
          </a:solidFill>
          <a:ln w="9525">
            <a:noFill/>
            <a:round/>
            <a:headEnd/>
            <a:tailEnd/>
          </a:ln>
          <a:effectLst/>
          <a:scene3d>
            <a:camera prst="orthographicFront"/>
            <a:lightRig rig="threePt" dir="t"/>
          </a:scene3d>
          <a:sp3d>
            <a:bevelT/>
          </a:sp3d>
        </p:spPr>
        <p:txBody>
          <a:bodyPr wrap="none" lIns="91295" tIns="45646" rIns="91295" bIns="45646" anchor="ctr"/>
          <a:lstStyle/>
          <a:p>
            <a:pPr algn="ctr">
              <a:defRPr/>
            </a:pPr>
            <a:r>
              <a:rPr lang="it-IT" dirty="0">
                <a:solidFill>
                  <a:schemeClr val="bg1"/>
                </a:solidFill>
                <a:effectLst>
                  <a:outerShdw blurRad="38100" dist="38100" dir="2700000" algn="tl">
                    <a:srgbClr val="000000">
                      <a:alpha val="43137"/>
                    </a:srgbClr>
                  </a:outerShdw>
                </a:effectLst>
                <a:ea typeface="+mn-ea"/>
              </a:rPr>
              <a:t>Polizia di Stato</a:t>
            </a:r>
            <a:endParaRPr lang="it-IT" dirty="0">
              <a:solidFill>
                <a:schemeClr val="bg1"/>
              </a:solidFill>
              <a:ea typeface="+mn-ea"/>
            </a:endParaRPr>
          </a:p>
        </p:txBody>
      </p:sp>
      <p:sp>
        <p:nvSpPr>
          <p:cNvPr id="36907" name="Parentesi graffa aperta 31"/>
          <p:cNvSpPr>
            <a:spLocks/>
          </p:cNvSpPr>
          <p:nvPr/>
        </p:nvSpPr>
        <p:spPr bwMode="auto">
          <a:xfrm>
            <a:off x="4500575" y="981093"/>
            <a:ext cx="719137" cy="5040313"/>
          </a:xfrm>
          <a:prstGeom prst="leftBrace">
            <a:avLst>
              <a:gd name="adj1" fmla="val 8339"/>
              <a:gd name="adj2" fmla="val 53977"/>
            </a:avLst>
          </a:prstGeom>
          <a:noFill/>
          <a:ln w="76200" algn="ctr">
            <a:solidFill>
              <a:srgbClr val="FF9933"/>
            </a:solidFill>
            <a:round/>
            <a:headEnd/>
            <a:tailEnd/>
          </a:ln>
        </p:spPr>
        <p:txBody>
          <a:bodyPr lIns="91295" tIns="45646" rIns="91295" bIns="45646"/>
          <a:lstStyle/>
          <a:p>
            <a:endParaRPr lang="it-IT"/>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1124744"/>
            <a:ext cx="8208912" cy="4616648"/>
          </a:xfrm>
          <a:prstGeom prst="rect">
            <a:avLst/>
          </a:prstGeom>
        </p:spPr>
        <p:txBody>
          <a:bodyPr wrap="square">
            <a:spAutoFit/>
          </a:bodyPr>
          <a:lstStyle/>
          <a:p>
            <a:pPr>
              <a:lnSpc>
                <a:spcPct val="150000"/>
              </a:lnSpc>
            </a:pPr>
            <a:r>
              <a:rPr lang="it-IT" b="1" dirty="0" smtClean="0"/>
              <a:t>Le ASL fanno parte del </a:t>
            </a:r>
            <a:r>
              <a:rPr lang="it-IT" b="1" dirty="0" smtClean="0">
                <a:hlinkClick r:id="rId2" action="ppaction://hlinkfile" tooltip="Servizio sanitario nazionale"/>
              </a:rPr>
              <a:t>Servizio sanitario nazionale</a:t>
            </a:r>
            <a:r>
              <a:rPr lang="it-IT" b="1" dirty="0" smtClean="0"/>
              <a:t>.</a:t>
            </a:r>
          </a:p>
          <a:p>
            <a:pPr>
              <a:lnSpc>
                <a:spcPct val="150000"/>
              </a:lnSpc>
            </a:pPr>
            <a:r>
              <a:rPr lang="it-IT" b="1" dirty="0" smtClean="0"/>
              <a:t>Le ASL sono aziende con </a:t>
            </a:r>
            <a:r>
              <a:rPr lang="it-IT" b="1" dirty="0" smtClean="0">
                <a:hlinkClick r:id="rId3" action="ppaction://hlinkfile" tooltip="Persona giuridica"/>
              </a:rPr>
              <a:t>personalità giuridica</a:t>
            </a:r>
            <a:r>
              <a:rPr lang="it-IT" b="1" dirty="0" smtClean="0"/>
              <a:t> pubblica e sono centri di imputazione di autonomia imprenditoriale. Con la legge di riforma la precedente </a:t>
            </a:r>
            <a:r>
              <a:rPr lang="it-IT" b="1" i="1" dirty="0" smtClean="0"/>
              <a:t>unità sanitaria locale</a:t>
            </a:r>
            <a:r>
              <a:rPr lang="it-IT" b="1" dirty="0" smtClean="0"/>
              <a:t> (USL) è divenuta azienda dotata di autonomia organizzativa, gestionale, tecnica, amministrativa, patrimoniale e contabile.</a:t>
            </a:r>
          </a:p>
          <a:p>
            <a:pPr>
              <a:lnSpc>
                <a:spcPct val="150000"/>
              </a:lnSpc>
            </a:pPr>
            <a:r>
              <a:rPr lang="it-IT" b="1" dirty="0" smtClean="0"/>
              <a:t>Nelle ASL sono quindi presenti:</a:t>
            </a:r>
          </a:p>
          <a:p>
            <a:pPr>
              <a:lnSpc>
                <a:spcPct val="150000"/>
              </a:lnSpc>
              <a:buFont typeface="Arial" pitchFamily="34" charset="0"/>
              <a:buChar char="•"/>
            </a:pPr>
            <a:r>
              <a:rPr lang="it-IT" b="1" dirty="0" smtClean="0"/>
              <a:t>il </a:t>
            </a:r>
            <a:r>
              <a:rPr lang="it-IT" b="1" dirty="0" smtClean="0">
                <a:hlinkClick r:id="rId4" action="ppaction://hlinkfile" tooltip="Direttore generale"/>
              </a:rPr>
              <a:t>direttore generale</a:t>
            </a:r>
            <a:r>
              <a:rPr lang="it-IT" b="1" dirty="0" smtClean="0"/>
              <a:t>;</a:t>
            </a:r>
          </a:p>
          <a:p>
            <a:pPr>
              <a:lnSpc>
                <a:spcPct val="150000"/>
              </a:lnSpc>
              <a:buFont typeface="Arial" pitchFamily="34" charset="0"/>
              <a:buChar char="•"/>
            </a:pPr>
            <a:r>
              <a:rPr lang="it-IT" b="1" dirty="0" smtClean="0"/>
              <a:t>il </a:t>
            </a:r>
            <a:r>
              <a:rPr lang="it-IT" b="1" dirty="0" smtClean="0">
                <a:hlinkClick r:id="rId5" action="ppaction://hlinkfile" tooltip="Collegio sindacale"/>
              </a:rPr>
              <a:t>collegio sindacale</a:t>
            </a:r>
            <a:r>
              <a:rPr lang="it-IT" b="1" dirty="0" smtClean="0"/>
              <a:t>.</a:t>
            </a:r>
          </a:p>
          <a:p>
            <a:pPr>
              <a:lnSpc>
                <a:spcPct val="150000"/>
              </a:lnSpc>
              <a:buFont typeface="Arial" pitchFamily="34" charset="0"/>
              <a:buChar char="•"/>
            </a:pPr>
            <a:endParaRPr lang="it-IT" b="1" dirty="0" smtClean="0"/>
          </a:p>
          <a:p>
            <a:pPr>
              <a:lnSpc>
                <a:spcPct val="150000"/>
              </a:lnSpc>
            </a:pPr>
            <a:r>
              <a:rPr lang="it-IT" b="1" dirty="0" smtClean="0">
                <a:solidFill>
                  <a:srgbClr val="FF0000"/>
                </a:solidFill>
              </a:rPr>
              <a:t>Della ASL fa parte il dipartimento di prevenzione, che si occupa, tra le altre cose della   tutela della </a:t>
            </a:r>
            <a:r>
              <a:rPr lang="it-IT" b="1" u="sng" dirty="0" smtClean="0">
                <a:solidFill>
                  <a:srgbClr val="FF0000"/>
                </a:solidFill>
              </a:rPr>
              <a:t>collettività e dei singoli </a:t>
            </a:r>
            <a:r>
              <a:rPr lang="it-IT" b="1" dirty="0" smtClean="0">
                <a:solidFill>
                  <a:srgbClr val="FF0000"/>
                </a:solidFill>
              </a:rPr>
              <a:t>dai rischi infortunistici e sanitari connessi all' attività lavorativa nei diversi luoghi di lavoro;</a:t>
            </a:r>
          </a:p>
          <a:p>
            <a:pPr>
              <a:lnSpc>
                <a:spcPct val="150000"/>
              </a:lnSpc>
            </a:pPr>
            <a:endParaRPr lang="it-IT" b="1" dirty="0" smtClean="0">
              <a:solidFill>
                <a:srgbClr val="FF0000"/>
              </a:solidFill>
            </a:endParaRPr>
          </a:p>
          <a:p>
            <a:pPr>
              <a:lnSpc>
                <a:spcPct val="150000"/>
              </a:lnSpc>
            </a:pPr>
            <a:endParaRPr lang="it-IT" b="1" dirty="0" smtClean="0">
              <a:solidFill>
                <a:srgbClr val="FF0000"/>
              </a:solidFill>
            </a:endParaRPr>
          </a:p>
        </p:txBody>
      </p:sp>
      <p:sp>
        <p:nvSpPr>
          <p:cNvPr id="3" name="Rectangle 2"/>
          <p:cNvSpPr txBox="1">
            <a:spLocks noChangeArrowheads="1"/>
          </p:cNvSpPr>
          <p:nvPr/>
        </p:nvSpPr>
        <p:spPr bwMode="auto">
          <a:xfrm>
            <a:off x="611188" y="301625"/>
            <a:ext cx="7772400" cy="679450"/>
          </a:xfrm>
          <a:prstGeom prst="rect">
            <a:avLst/>
          </a:prstGeom>
          <a:noFill/>
          <a:ln w="12700">
            <a:noFill/>
            <a:miter lim="800000"/>
            <a:headEnd/>
            <a:tailEnd/>
          </a:ln>
        </p:spPr>
        <p:txBody>
          <a:bodyPr vert="horz" wrap="square" lIns="49276" tIns="49276" rIns="88696" bIns="49276" numCol="1" anchor="b" anchorCtr="0" compatLnSpc="1">
            <a:prstTxWarp prst="textNoShape">
              <a:avLst/>
            </a:prstTxWarp>
          </a:bodyPr>
          <a:lstStyle/>
          <a:p>
            <a:pPr marL="38038" marR="0" lvl="0" indent="-38038" algn="ctr" defTabSz="887573" rtl="0" eaLnBrk="1" fontAlgn="base" latinLnBrk="0" hangingPunct="1">
              <a:lnSpc>
                <a:spcPct val="100000"/>
              </a:lnSpc>
              <a:spcBef>
                <a:spcPct val="0"/>
              </a:spcBef>
              <a:spcAft>
                <a:spcPct val="0"/>
              </a:spcAft>
              <a:buClrTx/>
              <a:buSzTx/>
              <a:buFontTx/>
              <a:buNone/>
              <a:tabLst/>
              <a:defRPr/>
            </a:pPr>
            <a:r>
              <a:rPr lang="it-IT" sz="2100" b="1" kern="0" dirty="0" smtClean="0">
                <a:latin typeface="+mj-lt"/>
                <a:ea typeface="+mj-ea"/>
                <a:cs typeface="ヒラギノ角ゴ Pro W6"/>
              </a:rPr>
              <a:t>ASL – azienda sanitaria locale</a:t>
            </a:r>
            <a:endPar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endParaRP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1412776"/>
            <a:ext cx="8352928" cy="3970318"/>
          </a:xfrm>
          <a:prstGeom prst="rect">
            <a:avLst/>
          </a:prstGeom>
        </p:spPr>
        <p:txBody>
          <a:bodyPr wrap="square">
            <a:spAutoFit/>
          </a:bodyPr>
          <a:lstStyle/>
          <a:p>
            <a:pPr>
              <a:lnSpc>
                <a:spcPct val="150000"/>
              </a:lnSpc>
            </a:pPr>
            <a:r>
              <a:rPr lang="it-IT" b="1" dirty="0" smtClean="0"/>
              <a:t>I professionisti sanitari del Dipartimento di Prevenzione che esplicano funzioni di ispezione e vigilanza svolgono attività di </a:t>
            </a:r>
            <a:r>
              <a:rPr lang="it-IT" b="1" dirty="0" smtClean="0">
                <a:solidFill>
                  <a:srgbClr val="FF0000"/>
                </a:solidFill>
              </a:rPr>
              <a:t>polizia amministrativa </a:t>
            </a:r>
            <a:r>
              <a:rPr lang="it-IT" b="1" dirty="0" smtClean="0"/>
              <a:t>e, se delegati dalle Autorità competenti, di </a:t>
            </a:r>
            <a:r>
              <a:rPr lang="it-IT" b="1" dirty="0" smtClean="0">
                <a:solidFill>
                  <a:srgbClr val="FF0000"/>
                </a:solidFill>
              </a:rPr>
              <a:t>polizia giudiziaria</a:t>
            </a:r>
            <a:r>
              <a:rPr lang="it-IT" b="1" dirty="0" smtClean="0"/>
              <a:t>, quest'ultima al fine </a:t>
            </a:r>
            <a:r>
              <a:rPr lang="it-IT" b="1" u="sng" dirty="0" smtClean="0"/>
              <a:t>di rilevare e denunciare la presenza di reati e pericoli per la salute umana e animale</a:t>
            </a:r>
            <a:r>
              <a:rPr lang="it-IT" b="1" dirty="0" smtClean="0"/>
              <a:t>.</a:t>
            </a:r>
          </a:p>
          <a:p>
            <a:pPr>
              <a:lnSpc>
                <a:spcPct val="150000"/>
              </a:lnSpc>
            </a:pPr>
            <a:endParaRPr lang="it-IT" b="1" dirty="0" smtClean="0"/>
          </a:p>
          <a:p>
            <a:pPr>
              <a:lnSpc>
                <a:spcPct val="150000"/>
              </a:lnSpc>
            </a:pPr>
            <a:r>
              <a:rPr lang="it-IT" b="1" dirty="0" smtClean="0"/>
              <a:t>In particolare lo SPSAL (Servizio Prevenzione Igiene e Sicurezza negli Ambienti di Lavoro) è uno degli organi di individuati nell'art. 13 del Decreto legislativo 81/08. Le attività di controllo e vigilanza dello SPSAL, </a:t>
            </a:r>
            <a:r>
              <a:rPr lang="it-IT" b="1" u="sng" dirty="0" smtClean="0"/>
              <a:t>programmate o su richiesta dell'Autorità Giudiziaria</a:t>
            </a:r>
            <a:r>
              <a:rPr lang="it-IT" b="1" dirty="0" smtClean="0"/>
              <a:t>, prevedono principalmente la </a:t>
            </a:r>
            <a:r>
              <a:rPr lang="it-IT" b="1" dirty="0" smtClean="0">
                <a:solidFill>
                  <a:srgbClr val="FF0000"/>
                </a:solidFill>
              </a:rPr>
              <a:t>verifica dell'applicazione delle norme in materia di igiene e sicurezza nei luoghi di lavoro</a:t>
            </a:r>
            <a:r>
              <a:rPr lang="it-IT" b="1" dirty="0" smtClean="0"/>
              <a:t>, la misurazione dei fattori di rischio chimici o fisici, il riconoscimento delle cause e delle responsabilità </a:t>
            </a:r>
            <a:r>
              <a:rPr lang="it-IT" b="1" dirty="0" smtClean="0">
                <a:solidFill>
                  <a:srgbClr val="FF0000"/>
                </a:solidFill>
              </a:rPr>
              <a:t>nei casi di infortunio e di malattia professionale</a:t>
            </a:r>
            <a:r>
              <a:rPr lang="it-IT" b="1" dirty="0" smtClean="0"/>
              <a:t>. </a:t>
            </a:r>
            <a:endParaRPr lang="it-IT" b="1" dirty="0"/>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611188" y="301625"/>
            <a:ext cx="7772400" cy="679450"/>
          </a:xfrm>
          <a:prstGeom prst="rect">
            <a:avLst/>
          </a:prstGeom>
          <a:noFill/>
          <a:ln w="12700">
            <a:noFill/>
            <a:miter lim="800000"/>
            <a:headEnd/>
            <a:tailEnd/>
          </a:ln>
        </p:spPr>
        <p:txBody>
          <a:bodyPr vert="horz" wrap="square" lIns="49276" tIns="49276" rIns="88696" bIns="49276" numCol="1" anchor="b" anchorCtr="0" compatLnSpc="1">
            <a:prstTxWarp prst="textNoShape">
              <a:avLst/>
            </a:prstTxWarp>
          </a:bodyPr>
          <a:lstStyle/>
          <a:p>
            <a:pPr marL="38038" marR="0" lvl="0" indent="-38038" algn="ctr" defTabSz="887573" rtl="0" eaLnBrk="1" fontAlgn="base" latinLnBrk="0" hangingPunct="1">
              <a:lnSpc>
                <a:spcPct val="100000"/>
              </a:lnSpc>
              <a:spcBef>
                <a:spcPct val="0"/>
              </a:spcBef>
              <a:spcAft>
                <a:spcPct val="0"/>
              </a:spcAft>
              <a:buClrTx/>
              <a:buSzTx/>
              <a:buFontTx/>
              <a:buNone/>
              <a:tabLst/>
              <a:defRPr/>
            </a:pPr>
            <a:r>
              <a:rPr lang="it-IT" sz="2100" b="1" kern="0" dirty="0" smtClean="0">
                <a:latin typeface="+mj-lt"/>
                <a:ea typeface="+mj-ea"/>
                <a:cs typeface="ヒラギノ角ゴ Pro W6"/>
              </a:rPr>
              <a:t>DTL – direzione territoriale del lavoro</a:t>
            </a:r>
            <a:endPar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endParaRPr>
          </a:p>
        </p:txBody>
      </p:sp>
      <p:sp>
        <p:nvSpPr>
          <p:cNvPr id="3" name="Rettangolo 2"/>
          <p:cNvSpPr/>
          <p:nvPr/>
        </p:nvSpPr>
        <p:spPr>
          <a:xfrm>
            <a:off x="251520" y="1196752"/>
            <a:ext cx="8568952" cy="3323987"/>
          </a:xfrm>
          <a:prstGeom prst="rect">
            <a:avLst/>
          </a:prstGeom>
        </p:spPr>
        <p:txBody>
          <a:bodyPr wrap="square">
            <a:spAutoFit/>
          </a:bodyPr>
          <a:lstStyle/>
          <a:p>
            <a:pPr>
              <a:lnSpc>
                <a:spcPct val="150000"/>
              </a:lnSpc>
            </a:pPr>
            <a:r>
              <a:rPr lang="it-IT" b="1" dirty="0" smtClean="0"/>
              <a:t>L'art. 14, comma 5, DPR n. 144/2011 fissa le competenze delle DTL;</a:t>
            </a:r>
          </a:p>
          <a:p>
            <a:pPr>
              <a:lnSpc>
                <a:spcPct val="150000"/>
              </a:lnSpc>
            </a:pPr>
            <a:r>
              <a:rPr lang="it-IT" b="1" dirty="0" smtClean="0"/>
              <a:t>Le principali inerenti la sicurezza sono:</a:t>
            </a:r>
          </a:p>
          <a:p>
            <a:pPr>
              <a:lnSpc>
                <a:spcPct val="150000"/>
              </a:lnSpc>
            </a:pPr>
            <a:endParaRPr lang="it-IT" b="1" dirty="0" smtClean="0"/>
          </a:p>
          <a:p>
            <a:pPr>
              <a:lnSpc>
                <a:spcPct val="150000"/>
              </a:lnSpc>
              <a:buFont typeface="Arial" pitchFamily="34" charset="0"/>
              <a:buChar char="•"/>
            </a:pPr>
            <a:r>
              <a:rPr lang="it-IT" b="1" dirty="0" smtClean="0"/>
              <a:t>tutela anche civilistica delle condizioni di lavoro;</a:t>
            </a:r>
          </a:p>
          <a:p>
            <a:pPr>
              <a:lnSpc>
                <a:spcPct val="150000"/>
              </a:lnSpc>
              <a:buFont typeface="Arial" pitchFamily="34" charset="0"/>
              <a:buChar char="•"/>
            </a:pPr>
            <a:r>
              <a:rPr lang="it-IT" b="1" dirty="0" smtClean="0"/>
              <a:t>prevenzione, promozione e informazione per la corretta applicazione della  normativa </a:t>
            </a:r>
            <a:r>
              <a:rPr lang="it-IT" b="1" dirty="0" err="1" smtClean="0"/>
              <a:t>lavoristica</a:t>
            </a:r>
            <a:r>
              <a:rPr lang="it-IT" b="1" dirty="0" smtClean="0"/>
              <a:t> e previdenziale;</a:t>
            </a:r>
          </a:p>
          <a:p>
            <a:pPr>
              <a:lnSpc>
                <a:spcPct val="150000"/>
              </a:lnSpc>
              <a:buFont typeface="Arial" pitchFamily="34" charset="0"/>
              <a:buChar char="•"/>
            </a:pPr>
            <a:r>
              <a:rPr lang="it-IT" b="1" dirty="0" smtClean="0"/>
              <a:t> vigilanza sull’applicazione della normativa in materia di salute e sicurezza nei luoghi di lavoro, ai sensi del DPCM 14 ottobre 1997, n. 412 e dell’articolo 13, comma 2, del D. </a:t>
            </a:r>
            <a:r>
              <a:rPr lang="it-IT" b="1" dirty="0" err="1" smtClean="0"/>
              <a:t>Lgs</a:t>
            </a:r>
            <a:r>
              <a:rPr lang="it-IT" b="1" dirty="0" smtClean="0"/>
              <a:t>. 9 aprile 2008, n. 81, il c.d. Testo Unico sulla sicurezza sul lavoro;</a:t>
            </a:r>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0" y="1340768"/>
            <a:ext cx="9144000" cy="3647152"/>
          </a:xfrm>
          <a:prstGeom prst="rect">
            <a:avLst/>
          </a:prstGeom>
        </p:spPr>
        <p:txBody>
          <a:bodyPr wrap="square">
            <a:spAutoFit/>
          </a:bodyPr>
          <a:lstStyle/>
          <a:p>
            <a:pPr>
              <a:lnSpc>
                <a:spcPct val="150000"/>
              </a:lnSpc>
            </a:pPr>
            <a:r>
              <a:rPr lang="it-IT" b="1" dirty="0" smtClean="0"/>
              <a:t>        Servizio Politiche del lavoro</a:t>
            </a:r>
            <a:r>
              <a:rPr lang="it-IT" dirty="0" smtClean="0"/>
              <a:t>, che svolge principalmente servizi di:</a:t>
            </a:r>
          </a:p>
          <a:p>
            <a:pPr>
              <a:lnSpc>
                <a:spcPct val="150000"/>
              </a:lnSpc>
            </a:pPr>
            <a:endParaRPr lang="it-IT" dirty="0" smtClean="0"/>
          </a:p>
          <a:p>
            <a:pPr lvl="1">
              <a:lnSpc>
                <a:spcPct val="150000"/>
              </a:lnSpc>
            </a:pPr>
            <a:r>
              <a:rPr lang="it-IT" b="1" dirty="0" smtClean="0"/>
              <a:t>Autorizzazioni per il lavoro</a:t>
            </a:r>
            <a:r>
              <a:rPr lang="it-IT" dirty="0" smtClean="0"/>
              <a:t>, con compiti relativi alle autorizzazioni per </a:t>
            </a:r>
            <a:r>
              <a:rPr lang="it-IT" dirty="0" smtClean="0">
                <a:solidFill>
                  <a:srgbClr val="FF0000"/>
                </a:solidFill>
              </a:rPr>
              <a:t>astensione anticipata per gravidanza</a:t>
            </a:r>
            <a:r>
              <a:rPr lang="it-IT" dirty="0" smtClean="0"/>
              <a:t>, in materia di immigrazione, quali flussi, e pareri di competenza dell’ufficio, nonché rapporti con lo Sportello Unico per l’Immigrazione, ove istituito, oppure con la prefettura.</a:t>
            </a:r>
            <a:endParaRPr lang="it-IT" dirty="0"/>
          </a:p>
          <a:p>
            <a:pPr lvl="1">
              <a:lnSpc>
                <a:spcPct val="150000"/>
              </a:lnSpc>
            </a:pPr>
            <a:endParaRPr lang="it-IT" dirty="0" smtClean="0"/>
          </a:p>
          <a:p>
            <a:pPr lvl="1">
              <a:lnSpc>
                <a:spcPct val="150000"/>
              </a:lnSpc>
            </a:pPr>
            <a:r>
              <a:rPr lang="it-IT" b="1" dirty="0" smtClean="0"/>
              <a:t>Relazioni Sindacali e Conflitti di Lavoro</a:t>
            </a:r>
            <a:r>
              <a:rPr lang="it-IT" dirty="0" smtClean="0"/>
              <a:t> con compiti in materia di conciliazione controversie individuali e plurime del settore pubblico e privato, collegi di conciliazione e arbitrato, convalida trasformazioni rapporti di lavoro, raccolta di </a:t>
            </a:r>
            <a:r>
              <a:rPr lang="it-IT" dirty="0" err="1" smtClean="0"/>
              <a:t>CCL</a:t>
            </a:r>
            <a:r>
              <a:rPr lang="it-IT" dirty="0" smtClean="0"/>
              <a:t> e accordi collettivi di lavoro, nonché consulenza in materia di contratti collettivi di lavoro.</a:t>
            </a:r>
            <a:endParaRPr lang="it-IT" dirty="0"/>
          </a:p>
        </p:txBody>
      </p:sp>
      <p:sp>
        <p:nvSpPr>
          <p:cNvPr id="3" name="Rectangle 4"/>
          <p:cNvSpPr>
            <a:spLocks noChangeArrowheads="1"/>
          </p:cNvSpPr>
          <p:nvPr/>
        </p:nvSpPr>
        <p:spPr bwMode="auto">
          <a:xfrm>
            <a:off x="685800" y="0"/>
            <a:ext cx="7772400" cy="979488"/>
          </a:xfrm>
          <a:prstGeom prst="rect">
            <a:avLst/>
          </a:prstGeom>
          <a:noFill/>
          <a:ln w="12700">
            <a:noFill/>
            <a:miter lim="800000"/>
            <a:headEnd/>
            <a:tailEnd/>
          </a:ln>
        </p:spPr>
        <p:txBody>
          <a:bodyPr lIns="50696" tIns="50696" rIns="131817" bIns="50696" anchor="b"/>
          <a:lstStyle/>
          <a:p>
            <a:pPr marL="38038" defTabSz="911341"/>
            <a:r>
              <a:rPr lang="it-IT" sz="2100" b="1" dirty="0" smtClean="0">
                <a:ea typeface="ヒラギノ角ゴ Pro W6"/>
                <a:cs typeface="ヒラギノ角ゴ Pro W6"/>
              </a:rPr>
              <a:t>Fa parte delle </a:t>
            </a:r>
            <a:r>
              <a:rPr lang="it-IT" sz="2100" b="1" dirty="0" err="1" smtClean="0">
                <a:ea typeface="ヒラギノ角ゴ Pro W6"/>
                <a:cs typeface="ヒラギノ角ゴ Pro W6"/>
              </a:rPr>
              <a:t>DTL………</a:t>
            </a:r>
            <a:r>
              <a:rPr lang="it-IT" sz="2100" b="1" dirty="0" smtClean="0">
                <a:ea typeface="ヒラギノ角ゴ Pro W6"/>
                <a:cs typeface="ヒラギノ角ゴ Pro W6"/>
              </a:rPr>
              <a:t>..</a:t>
            </a:r>
            <a:endParaRPr lang="it-IT" sz="2100" b="1" dirty="0">
              <a:ea typeface="ヒラギノ角ゴ Pro W6"/>
              <a:cs typeface="ヒラギノ角ゴ Pro W6"/>
            </a:endParaRPr>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948690"/>
            <a:ext cx="8136904" cy="5909310"/>
          </a:xfrm>
          <a:prstGeom prst="rect">
            <a:avLst/>
          </a:prstGeom>
        </p:spPr>
        <p:txBody>
          <a:bodyPr wrap="square">
            <a:spAutoFit/>
          </a:bodyPr>
          <a:lstStyle/>
          <a:p>
            <a:pPr>
              <a:lnSpc>
                <a:spcPct val="150000"/>
              </a:lnSpc>
            </a:pPr>
            <a:r>
              <a:rPr lang="it-IT" b="1" dirty="0" smtClean="0"/>
              <a:t>L’INAIL, è titolare di un potere di vigilanza teso a prevenire ed impedire atti illeciti contrari ai suoi scopi istituzionali. Gli ispettori dell’Istituto agiscono in veste di </a:t>
            </a:r>
            <a:r>
              <a:rPr lang="it-IT" b="1" dirty="0" smtClean="0">
                <a:solidFill>
                  <a:srgbClr val="FF0000"/>
                </a:solidFill>
              </a:rPr>
              <a:t>pubblici ufficiali </a:t>
            </a:r>
            <a:r>
              <a:rPr lang="it-IT" b="1" dirty="0" smtClean="0"/>
              <a:t>(titolari di poteri di ispezione, accertamento, diffida e contestazione, </a:t>
            </a:r>
            <a:r>
              <a:rPr lang="it-IT" b="1" u="sng" dirty="0" smtClean="0"/>
              <a:t>ma anche di specifici doveri, la cui inosservanza li rende soggetti anche a sanzioni penali</a:t>
            </a:r>
            <a:r>
              <a:rPr lang="it-IT" b="1" dirty="0" smtClean="0"/>
              <a:t>).</a:t>
            </a:r>
          </a:p>
          <a:p>
            <a:pPr>
              <a:lnSpc>
                <a:spcPct val="150000"/>
              </a:lnSpc>
            </a:pPr>
            <a:r>
              <a:rPr lang="it-IT" b="1" dirty="0" smtClean="0"/>
              <a:t>I loro compiti, in parte assimilabili a quelli svolti da ispettori di altri Enti, sono di: </a:t>
            </a:r>
          </a:p>
          <a:p>
            <a:pPr>
              <a:lnSpc>
                <a:spcPct val="150000"/>
              </a:lnSpc>
            </a:pPr>
            <a:r>
              <a:rPr lang="it-IT" b="1" dirty="0" smtClean="0"/>
              <a:t>	- verifica della regolarità contributiva, mediante esame dei libri paga 	e matricola e di ogni altro utile documento;</a:t>
            </a:r>
          </a:p>
          <a:p>
            <a:pPr>
              <a:lnSpc>
                <a:spcPct val="150000"/>
              </a:lnSpc>
            </a:pPr>
            <a:r>
              <a:rPr lang="it-IT" b="1" dirty="0" smtClean="0"/>
              <a:t>	- individuazione del lavoro sommerso o irregolare. </a:t>
            </a:r>
          </a:p>
          <a:p>
            <a:pPr>
              <a:lnSpc>
                <a:spcPct val="150000"/>
              </a:lnSpc>
            </a:pPr>
            <a:r>
              <a:rPr lang="it-IT" b="1" dirty="0" smtClean="0"/>
              <a:t>La loro attività è inoltre correlata alla funzione assicurativa dell’Istituto, con lo svolgimento di accertamenti: </a:t>
            </a:r>
          </a:p>
          <a:p>
            <a:pPr>
              <a:lnSpc>
                <a:spcPct val="150000"/>
              </a:lnSpc>
            </a:pPr>
            <a:r>
              <a:rPr lang="it-IT" b="1" dirty="0" smtClean="0"/>
              <a:t>	- sui processi produttivi aziendali ai fini dell’applicazione delle Tariffe 	dei premi; </a:t>
            </a:r>
          </a:p>
          <a:p>
            <a:pPr>
              <a:lnSpc>
                <a:spcPct val="150000"/>
              </a:lnSpc>
            </a:pPr>
            <a:r>
              <a:rPr lang="it-IT" b="1" dirty="0" smtClean="0"/>
              <a:t>	- </a:t>
            </a:r>
            <a:r>
              <a:rPr lang="it-IT" b="1" u="sng" dirty="0" smtClean="0"/>
              <a:t>sulla </a:t>
            </a:r>
            <a:r>
              <a:rPr lang="it-IT" b="1" u="sng" dirty="0" err="1" smtClean="0"/>
              <a:t>indennizzabilità</a:t>
            </a:r>
            <a:r>
              <a:rPr lang="it-IT" b="1" u="sng" dirty="0" smtClean="0"/>
              <a:t> degli infortuni e delle malattie professionali </a:t>
            </a:r>
            <a:r>
              <a:rPr lang="it-IT" b="1" dirty="0" smtClean="0"/>
              <a:t>	</a:t>
            </a:r>
            <a:r>
              <a:rPr lang="it-IT" b="1" u="sng" dirty="0" smtClean="0"/>
              <a:t>denunciati</a:t>
            </a:r>
            <a:r>
              <a:rPr lang="it-IT" b="1" dirty="0" smtClean="0"/>
              <a:t>; </a:t>
            </a:r>
          </a:p>
          <a:p>
            <a:pPr>
              <a:lnSpc>
                <a:spcPct val="150000"/>
              </a:lnSpc>
            </a:pPr>
            <a:r>
              <a:rPr lang="it-IT" b="1" dirty="0" smtClean="0"/>
              <a:t>	- </a:t>
            </a:r>
            <a:r>
              <a:rPr lang="it-IT" b="1" u="sng" dirty="0" smtClean="0"/>
              <a:t>sulle eventuali responsabilità del datore di lavoro o di terzi per reati </a:t>
            </a:r>
            <a:r>
              <a:rPr lang="it-IT" b="1" dirty="0" smtClean="0"/>
              <a:t>	</a:t>
            </a:r>
            <a:r>
              <a:rPr lang="it-IT" b="1" u="sng" dirty="0" smtClean="0"/>
              <a:t>connessi in violazione delle norme di prevenzione ed igiene sul lavoro.</a:t>
            </a:r>
            <a:endParaRPr lang="it-IT" b="1" u="sng" dirty="0"/>
          </a:p>
        </p:txBody>
      </p:sp>
      <p:sp>
        <p:nvSpPr>
          <p:cNvPr id="3" name="Rectangle 2"/>
          <p:cNvSpPr txBox="1">
            <a:spLocks noChangeArrowheads="1"/>
          </p:cNvSpPr>
          <p:nvPr/>
        </p:nvSpPr>
        <p:spPr bwMode="auto">
          <a:xfrm>
            <a:off x="611188" y="301625"/>
            <a:ext cx="7772400" cy="679450"/>
          </a:xfrm>
          <a:prstGeom prst="rect">
            <a:avLst/>
          </a:prstGeom>
          <a:noFill/>
          <a:ln w="12700">
            <a:noFill/>
            <a:miter lim="800000"/>
            <a:headEnd/>
            <a:tailEnd/>
          </a:ln>
        </p:spPr>
        <p:txBody>
          <a:bodyPr vert="horz" wrap="square" lIns="49276" tIns="49276" rIns="88696" bIns="49276" numCol="1" anchor="b" anchorCtr="0" compatLnSpc="1">
            <a:prstTxWarp prst="textNoShape">
              <a:avLst/>
            </a:prstTxWarp>
          </a:bodyPr>
          <a:lstStyle/>
          <a:p>
            <a:pPr marL="38038" marR="0" lvl="0" indent="-38038" algn="ctr" defTabSz="887573" rtl="0" eaLnBrk="1" fontAlgn="base" latinLnBrk="0" hangingPunct="1">
              <a:lnSpc>
                <a:spcPct val="100000"/>
              </a:lnSpc>
              <a:spcBef>
                <a:spcPct val="0"/>
              </a:spcBef>
              <a:spcAft>
                <a:spcPct val="0"/>
              </a:spcAft>
              <a:buClrTx/>
              <a:buSzTx/>
              <a:buFontTx/>
              <a:buNone/>
              <a:tabLst/>
              <a:defRPr/>
            </a:pPr>
            <a:r>
              <a:rPr lang="it-IT" sz="2100" b="1" kern="0" dirty="0" smtClean="0">
                <a:latin typeface="+mj-lt"/>
                <a:ea typeface="+mj-ea"/>
                <a:cs typeface="ヒラギノ角ゴ Pro W6"/>
              </a:rPr>
              <a:t>INAIL- istituto nazionale assicurazione infortuni sul lavoro</a:t>
            </a:r>
            <a:endPar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endParaRPr>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611188" y="301625"/>
            <a:ext cx="7772400" cy="679450"/>
          </a:xfrm>
          <a:prstGeom prst="rect">
            <a:avLst/>
          </a:prstGeom>
          <a:noFill/>
          <a:ln w="12700">
            <a:noFill/>
            <a:miter lim="800000"/>
            <a:headEnd/>
            <a:tailEnd/>
          </a:ln>
        </p:spPr>
        <p:txBody>
          <a:bodyPr vert="horz" wrap="square" lIns="49276" tIns="49276" rIns="88696" bIns="49276" numCol="1" anchor="b" anchorCtr="0" compatLnSpc="1">
            <a:prstTxWarp prst="textNoShape">
              <a:avLst/>
            </a:prstTxWarp>
          </a:bodyPr>
          <a:lstStyle/>
          <a:p>
            <a:pPr marL="38038" marR="0" lvl="0" indent="-38038" algn="ctr" defTabSz="887573" rtl="0" eaLnBrk="1" fontAlgn="base" latinLnBrk="0" hangingPunct="1">
              <a:lnSpc>
                <a:spcPct val="100000"/>
              </a:lnSpc>
              <a:spcBef>
                <a:spcPct val="0"/>
              </a:spcBef>
              <a:spcAft>
                <a:spcPct val="0"/>
              </a:spcAft>
              <a:buClrTx/>
              <a:buSzTx/>
              <a:buFontTx/>
              <a:buNone/>
              <a:tabLst/>
              <a:defRPr/>
            </a:pPr>
            <a:r>
              <a:rPr lang="it-IT" sz="2100" b="1" kern="0" dirty="0" smtClean="0">
                <a:latin typeface="+mj-lt"/>
                <a:ea typeface="+mj-ea"/>
                <a:cs typeface="ヒラギノ角ゴ Pro W6"/>
              </a:rPr>
              <a:t>Ex ISPESL- istituto superiore prevenzione e sicurezza sul lavoro (ora settore di ricerca INAIL)</a:t>
            </a:r>
            <a:endParaRPr kumimoji="0" lang="it-IT" sz="2100" b="1" i="0" u="none" strike="noStrike" kern="0" cap="none" spc="0" normalizeH="0" baseline="0" noProof="0" dirty="0" smtClean="0">
              <a:ln>
                <a:noFill/>
              </a:ln>
              <a:solidFill>
                <a:schemeClr val="tx1"/>
              </a:solidFill>
              <a:effectLst/>
              <a:uLnTx/>
              <a:uFillTx/>
              <a:latin typeface="+mj-lt"/>
              <a:ea typeface="+mj-ea"/>
              <a:cs typeface="ヒラギノ角ゴ Pro W6"/>
            </a:endParaRPr>
          </a:p>
        </p:txBody>
      </p:sp>
      <p:sp>
        <p:nvSpPr>
          <p:cNvPr id="3" name="Rettangolo 2"/>
          <p:cNvSpPr/>
          <p:nvPr/>
        </p:nvSpPr>
        <p:spPr>
          <a:xfrm>
            <a:off x="683568" y="1196752"/>
            <a:ext cx="7992888" cy="3323987"/>
          </a:xfrm>
          <a:prstGeom prst="rect">
            <a:avLst/>
          </a:prstGeom>
        </p:spPr>
        <p:txBody>
          <a:bodyPr wrap="square">
            <a:spAutoFit/>
          </a:bodyPr>
          <a:lstStyle/>
          <a:p>
            <a:pPr>
              <a:lnSpc>
                <a:spcPct val="150000"/>
              </a:lnSpc>
            </a:pPr>
            <a:r>
              <a:rPr lang="it-IT" b="1" dirty="0" smtClean="0"/>
              <a:t>L'Istituto Superiore per la Prevenzione e la Sicurezza del Lavoro - ISPESL - è ente di diritto pubblico, nel settore della ricerca, dotato di autonomia scientifica, organizzativa, patrimoniale, gestionale e tecnica. E’ organo tecnico-scientifico del </a:t>
            </a:r>
            <a:r>
              <a:rPr lang="it-IT" b="1" dirty="0" smtClean="0">
                <a:solidFill>
                  <a:srgbClr val="FF0000"/>
                </a:solidFill>
              </a:rPr>
              <a:t>Servizio Sanitario Nazionale </a:t>
            </a:r>
            <a:r>
              <a:rPr lang="it-IT" b="1" dirty="0" smtClean="0"/>
              <a:t>per quanto riguarda:</a:t>
            </a:r>
          </a:p>
          <a:p>
            <a:pPr>
              <a:lnSpc>
                <a:spcPct val="150000"/>
              </a:lnSpc>
              <a:buFontTx/>
              <a:buChar char="-"/>
            </a:pPr>
            <a:r>
              <a:rPr lang="it-IT" b="1" dirty="0" smtClean="0"/>
              <a:t>Ricerca e sperimentazione</a:t>
            </a:r>
          </a:p>
          <a:p>
            <a:pPr>
              <a:lnSpc>
                <a:spcPct val="150000"/>
              </a:lnSpc>
              <a:buFontTx/>
              <a:buChar char="-"/>
            </a:pPr>
            <a:r>
              <a:rPr lang="it-IT" b="1" dirty="0" smtClean="0"/>
              <a:t> controllo,</a:t>
            </a:r>
          </a:p>
          <a:p>
            <a:pPr>
              <a:lnSpc>
                <a:spcPct val="150000"/>
              </a:lnSpc>
              <a:buFontTx/>
              <a:buChar char="-"/>
            </a:pPr>
            <a:r>
              <a:rPr lang="it-IT" b="1" dirty="0" smtClean="0"/>
              <a:t> consulenza, assistenza, alta formazione ed informazione,</a:t>
            </a:r>
          </a:p>
          <a:p>
            <a:pPr>
              <a:lnSpc>
                <a:spcPct val="150000"/>
              </a:lnSpc>
              <a:buFontTx/>
              <a:buChar char="-"/>
            </a:pPr>
            <a:r>
              <a:rPr lang="it-IT" b="1" dirty="0" smtClean="0"/>
              <a:t> documentazione in materia di prevenzione degli infortuni e delle malattie   professionali, sicurezza sul lavoro,</a:t>
            </a:r>
          </a:p>
          <a:p>
            <a:pPr>
              <a:lnSpc>
                <a:spcPct val="150000"/>
              </a:lnSpc>
              <a:buFontTx/>
              <a:buChar char="-"/>
            </a:pPr>
            <a:r>
              <a:rPr lang="it-IT" b="1" dirty="0" smtClean="0"/>
              <a:t> promozione e tutela della salute negli ambienti di vita e di lavor</a:t>
            </a:r>
            <a:r>
              <a:rPr lang="it-IT" dirty="0" smtClean="0"/>
              <a:t>o</a:t>
            </a:r>
            <a:endParaRPr lang="it-IT"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0" y="332656"/>
            <a:ext cx="9144000" cy="1368152"/>
          </a:xfrm>
        </p:spPr>
        <p:txBody>
          <a:bodyPr/>
          <a:lstStyle/>
          <a:p>
            <a:pPr algn="ctr" defTabSz="843241">
              <a:lnSpc>
                <a:spcPct val="130000"/>
              </a:lnSpc>
              <a:spcBef>
                <a:spcPct val="145000"/>
              </a:spcBef>
              <a:spcAft>
                <a:spcPct val="100000"/>
              </a:spcAft>
            </a:pPr>
            <a:r>
              <a:rPr lang="it-IT" sz="1600" dirty="0" smtClean="0"/>
              <a:t>Conferenza Permanente Rapporti Stato, Regioni e Province Autonome</a:t>
            </a:r>
            <a:br>
              <a:rPr lang="it-IT" sz="1600" dirty="0" smtClean="0"/>
            </a:br>
            <a:r>
              <a:rPr lang="it-IT" sz="1600" dirty="0" smtClean="0"/>
              <a:t>accordo del 21-12 2011</a:t>
            </a:r>
            <a:r>
              <a:rPr lang="it-IT" sz="2600" dirty="0" smtClean="0">
                <a:solidFill>
                  <a:srgbClr val="FF0000"/>
                </a:solidFill>
                <a:latin typeface="Verdana" pitchFamily="34" charset="0"/>
              </a:rPr>
              <a:t/>
            </a:r>
            <a:br>
              <a:rPr lang="it-IT" sz="2600" dirty="0" smtClean="0">
                <a:solidFill>
                  <a:srgbClr val="FF0000"/>
                </a:solidFill>
                <a:latin typeface="Verdana" pitchFamily="34" charset="0"/>
              </a:rPr>
            </a:br>
            <a:r>
              <a:rPr lang="it-IT" sz="1600" dirty="0" smtClean="0">
                <a:solidFill>
                  <a:srgbClr val="FF0000"/>
                </a:solidFill>
              </a:rPr>
              <a:t>Formazione Specifica</a:t>
            </a:r>
            <a:r>
              <a:rPr lang="it-IT" sz="1600" dirty="0" smtClean="0"/>
              <a:t/>
            </a:r>
            <a:br>
              <a:rPr lang="it-IT" sz="1600" dirty="0" smtClean="0"/>
            </a:br>
            <a:r>
              <a:rPr lang="it-IT" sz="1400" dirty="0" smtClean="0"/>
              <a:t>Riferimento: lettera b) del comma 1 e comma 3 dell'articolo 37 del </a:t>
            </a:r>
            <a:r>
              <a:rPr lang="it-IT" sz="1400" dirty="0" err="1" smtClean="0"/>
              <a:t>D.Lgs.</a:t>
            </a:r>
            <a:r>
              <a:rPr lang="it-IT" sz="1400" dirty="0" smtClean="0"/>
              <a:t> n. 81/08</a:t>
            </a:r>
            <a:endParaRPr lang="it-IT" sz="1800" dirty="0" smtClean="0">
              <a:latin typeface="Verdana" pitchFamily="34" charset="0"/>
            </a:endParaRPr>
          </a:p>
        </p:txBody>
      </p:sp>
      <p:sp>
        <p:nvSpPr>
          <p:cNvPr id="4099" name="Rectangle 3"/>
          <p:cNvSpPr>
            <a:spLocks noGrp="1" noChangeArrowheads="1"/>
          </p:cNvSpPr>
          <p:nvPr>
            <p:ph type="subTitle" idx="4294967295"/>
          </p:nvPr>
        </p:nvSpPr>
        <p:spPr>
          <a:xfrm>
            <a:off x="323531" y="1916833"/>
            <a:ext cx="8568951" cy="2880319"/>
          </a:xfrm>
        </p:spPr>
        <p:txBody>
          <a:bodyPr/>
          <a:lstStyle/>
          <a:p>
            <a:pPr algn="just">
              <a:lnSpc>
                <a:spcPts val="2500"/>
              </a:lnSpc>
              <a:spcBef>
                <a:spcPts val="0"/>
              </a:spcBef>
            </a:pPr>
            <a:r>
              <a:rPr lang="it-IT" sz="1600" dirty="0" smtClean="0"/>
              <a:t/>
            </a:r>
            <a:br>
              <a:rPr lang="it-IT" sz="1600" dirty="0" smtClean="0"/>
            </a:br>
            <a:r>
              <a:rPr lang="it-IT" sz="1600" b="1" dirty="0" smtClean="0"/>
              <a:t>La trattazione dei rischi sopra indicati va declinata secondo la loro </a:t>
            </a:r>
            <a:r>
              <a:rPr lang="it-IT" sz="1600" b="1" dirty="0" smtClean="0">
                <a:solidFill>
                  <a:srgbClr val="FF0000"/>
                </a:solidFill>
              </a:rPr>
              <a:t>effettiva presenza nel settore di appartenenza </a:t>
            </a:r>
            <a:r>
              <a:rPr lang="it-IT" sz="1600" b="1" dirty="0" smtClean="0"/>
              <a:t>dell'azienda e </a:t>
            </a:r>
            <a:r>
              <a:rPr lang="it-IT" sz="1600" b="1" dirty="0" smtClean="0">
                <a:solidFill>
                  <a:srgbClr val="FF0000"/>
                </a:solidFill>
              </a:rPr>
              <a:t>della specificità del rischio</a:t>
            </a:r>
            <a:r>
              <a:rPr lang="it-IT" sz="1600" b="1" dirty="0" smtClean="0"/>
              <a:t> </a:t>
            </a:r>
            <a:r>
              <a:rPr lang="it-IT" sz="1600" b="1" dirty="0" err="1" smtClean="0"/>
              <a:t>……………………</a:t>
            </a:r>
            <a:r>
              <a:rPr lang="it-IT" sz="1600" b="1" dirty="0" smtClean="0"/>
              <a:t>.. I contenuti e la durata sono subordinati all'esito della valutazione dei rischi effettuata dal datore di lavoro, e deve essere erogata a gruppi di persone il </a:t>
            </a:r>
            <a:r>
              <a:rPr lang="it-IT" sz="1600" b="1" dirty="0" smtClean="0">
                <a:solidFill>
                  <a:srgbClr val="FF0000"/>
                </a:solidFill>
              </a:rPr>
              <a:t>più possibile omogenei</a:t>
            </a:r>
          </a:p>
          <a:p>
            <a:pPr algn="just">
              <a:lnSpc>
                <a:spcPts val="2500"/>
              </a:lnSpc>
              <a:spcBef>
                <a:spcPts val="0"/>
              </a:spcBef>
            </a:pPr>
            <a:endParaRPr lang="it-IT" b="1" dirty="0" smtClean="0">
              <a:latin typeface="Verdana" pitchFamily="34" charset="0"/>
            </a:endParaRPr>
          </a:p>
        </p:txBody>
      </p:sp>
      <p:sp>
        <p:nvSpPr>
          <p:cNvPr id="4" name="Rettangolo 3"/>
          <p:cNvSpPr/>
          <p:nvPr/>
        </p:nvSpPr>
        <p:spPr>
          <a:xfrm>
            <a:off x="539552" y="4725144"/>
            <a:ext cx="7956376" cy="1569519"/>
          </a:xfrm>
          <a:prstGeom prst="rect">
            <a:avLst/>
          </a:prstGeom>
        </p:spPr>
        <p:txBody>
          <a:bodyPr wrap="square" lIns="91303" tIns="45650" rIns="91303" bIns="45650">
            <a:spAutoFit/>
          </a:bodyPr>
          <a:lstStyle/>
          <a:p>
            <a:pPr algn="just"/>
            <a:endParaRPr lang="it-IT" sz="1600" b="1" dirty="0" smtClean="0">
              <a:latin typeface="+mn-lt"/>
              <a:ea typeface="+mn-ea"/>
            </a:endParaRPr>
          </a:p>
          <a:p>
            <a:pPr algn="just"/>
            <a:r>
              <a:rPr lang="it-IT" sz="1600" b="1" dirty="0" smtClean="0">
                <a:latin typeface="+mn-lt"/>
                <a:ea typeface="+mn-ea"/>
              </a:rPr>
              <a:t>I lavoratori di aziende, a prescindere dal settore di appartenenza, che non svolgano mansioni che comportino la loro presenza, anche saltuaria, nei reparti produttivi, possono frequentare i corsi individuati per il rischio basso. (es. chi svolge solo attività di ufficio)</a:t>
            </a:r>
            <a:endParaRPr lang="it-IT" sz="1600" b="1" dirty="0">
              <a:latin typeface="+mn-lt"/>
              <a:ea typeface="+mn-ea"/>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a:xfrm>
            <a:off x="914400" y="514350"/>
            <a:ext cx="8229600" cy="420688"/>
          </a:xfrm>
        </p:spPr>
        <p:txBody>
          <a:bodyPr lIns="80490" tIns="40247" rIns="80490" bIns="40247" anchor="ctr">
            <a:spAutoFit/>
          </a:bodyPr>
          <a:lstStyle/>
          <a:p>
            <a:pPr eaLnBrk="1" hangingPunct="1"/>
            <a:r>
              <a:rPr lang="it-IT" sz="2200" dirty="0" smtClean="0"/>
              <a:t>La gestione del rischio</a:t>
            </a:r>
            <a:endParaRPr lang="it-IT" sz="900" dirty="0" smtClean="0"/>
          </a:p>
        </p:txBody>
      </p:sp>
      <p:sp>
        <p:nvSpPr>
          <p:cNvPr id="69635" name="Text Box 3"/>
          <p:cNvSpPr txBox="1">
            <a:spLocks noChangeArrowheads="1"/>
          </p:cNvSpPr>
          <p:nvPr/>
        </p:nvSpPr>
        <p:spPr bwMode="auto">
          <a:xfrm>
            <a:off x="827088" y="1550389"/>
            <a:ext cx="3808412" cy="350450"/>
          </a:xfrm>
          <a:prstGeom prst="rect">
            <a:avLst/>
          </a:prstGeom>
          <a:noFill/>
          <a:ln w="9525">
            <a:noFill/>
            <a:miter lim="800000"/>
            <a:headEnd/>
            <a:tailEnd/>
          </a:ln>
        </p:spPr>
        <p:txBody>
          <a:bodyPr lIns="91260" tIns="45630" rIns="91260" bIns="45630" anchor="ctr">
            <a:spAutoFit/>
          </a:bodyPr>
          <a:lstStyle/>
          <a:p>
            <a:pPr marL="201289" indent="-201289" eaLnBrk="0" hangingPunct="0">
              <a:spcBef>
                <a:spcPct val="50000"/>
              </a:spcBef>
              <a:buClr>
                <a:srgbClr val="FF9600"/>
              </a:buClr>
            </a:pPr>
            <a:r>
              <a:rPr lang="it-IT" sz="1600" b="1" dirty="0">
                <a:solidFill>
                  <a:srgbClr val="FF6600"/>
                </a:solidFill>
              </a:rPr>
              <a:t>Criteri di priorità derivanti da:</a:t>
            </a:r>
          </a:p>
        </p:txBody>
      </p:sp>
      <p:grpSp>
        <p:nvGrpSpPr>
          <p:cNvPr id="69636" name="Group 4"/>
          <p:cNvGrpSpPr>
            <a:grpSpLocks/>
          </p:cNvGrpSpPr>
          <p:nvPr/>
        </p:nvGrpSpPr>
        <p:grpSpPr bwMode="auto">
          <a:xfrm rot="10800000">
            <a:off x="5505468" y="1839931"/>
            <a:ext cx="3438525" cy="3711575"/>
            <a:chOff x="1248" y="240"/>
            <a:chExt cx="4176" cy="3600"/>
          </a:xfrm>
        </p:grpSpPr>
        <p:sp>
          <p:nvSpPr>
            <p:cNvPr id="69649" name="Pyr1"/>
            <p:cNvSpPr>
              <a:spLocks noEditPoints="1" noChangeArrowheads="1"/>
            </p:cNvSpPr>
            <p:nvPr/>
          </p:nvSpPr>
          <p:spPr bwMode="auto">
            <a:xfrm>
              <a:off x="2873" y="240"/>
              <a:ext cx="936" cy="79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5400 w 21600"/>
                <a:gd name="T10" fmla="*/ 11802 h 21600"/>
                <a:gd name="T11" fmla="*/ 16200 w 21600"/>
                <a:gd name="T12" fmla="*/ 20598 h 21600"/>
              </a:gdLst>
              <a:ahLst/>
              <a:cxnLst>
                <a:cxn ang="T6">
                  <a:pos x="T0" y="T1"/>
                </a:cxn>
                <a:cxn ang="T7">
                  <a:pos x="T2" y="T3"/>
                </a:cxn>
                <a:cxn ang="T8">
                  <a:pos x="T4" y="T5"/>
                </a:cxn>
              </a:cxnLst>
              <a:rect l="T9" t="T10" r="T11" b="T12"/>
              <a:pathLst>
                <a:path w="21600" h="21600">
                  <a:moveTo>
                    <a:pt x="10800" y="0"/>
                  </a:moveTo>
                  <a:lnTo>
                    <a:pt x="21600" y="21600"/>
                  </a:lnTo>
                  <a:lnTo>
                    <a:pt x="0" y="21600"/>
                  </a:lnTo>
                  <a:lnTo>
                    <a:pt x="10800" y="0"/>
                  </a:lnTo>
                  <a:close/>
                </a:path>
              </a:pathLst>
            </a:custGeom>
            <a:solidFill>
              <a:srgbClr val="D8EBB3"/>
            </a:solidFill>
            <a:ln w="9525">
              <a:solidFill>
                <a:srgbClr val="000000"/>
              </a:solidFill>
              <a:miter lim="800000"/>
              <a:headEnd/>
              <a:tailEnd/>
            </a:ln>
          </p:spPr>
          <p:txBody>
            <a:bodyPr/>
            <a:lstStyle/>
            <a:p>
              <a:endParaRPr lang="it-IT"/>
            </a:p>
          </p:txBody>
        </p:sp>
        <p:sp>
          <p:nvSpPr>
            <p:cNvPr id="69650" name="Pyr2"/>
            <p:cNvSpPr>
              <a:spLocks noEditPoints="1" noChangeArrowheads="1"/>
            </p:cNvSpPr>
            <p:nvPr/>
          </p:nvSpPr>
          <p:spPr bwMode="auto">
            <a:xfrm>
              <a:off x="2331" y="1038"/>
              <a:ext cx="2015" cy="936"/>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5789 w 21600"/>
                <a:gd name="T13" fmla="*/ 508 h 21600"/>
                <a:gd name="T14" fmla="*/ 15811 w 21600"/>
                <a:gd name="T15" fmla="*/ 21092 h 21600"/>
              </a:gdLst>
              <a:ahLst/>
              <a:cxnLst>
                <a:cxn ang="T8">
                  <a:pos x="T0" y="T1"/>
                </a:cxn>
                <a:cxn ang="T9">
                  <a:pos x="T2" y="T3"/>
                </a:cxn>
                <a:cxn ang="T10">
                  <a:pos x="T4" y="T5"/>
                </a:cxn>
                <a:cxn ang="T11">
                  <a:pos x="T6" y="T7"/>
                </a:cxn>
              </a:cxnLst>
              <a:rect l="T12" t="T13" r="T14" b="T15"/>
              <a:pathLst>
                <a:path w="21600" h="21600">
                  <a:moveTo>
                    <a:pt x="5787" y="0"/>
                  </a:moveTo>
                  <a:lnTo>
                    <a:pt x="15812" y="0"/>
                  </a:lnTo>
                  <a:lnTo>
                    <a:pt x="21600" y="21600"/>
                  </a:lnTo>
                  <a:lnTo>
                    <a:pt x="0" y="21600"/>
                  </a:lnTo>
                  <a:lnTo>
                    <a:pt x="5787" y="0"/>
                  </a:lnTo>
                  <a:close/>
                </a:path>
              </a:pathLst>
            </a:custGeom>
            <a:solidFill>
              <a:srgbClr val="CCCCFF"/>
            </a:solidFill>
            <a:ln w="9525">
              <a:solidFill>
                <a:srgbClr val="000000"/>
              </a:solidFill>
              <a:miter lim="800000"/>
              <a:headEnd/>
              <a:tailEnd/>
            </a:ln>
          </p:spPr>
          <p:txBody>
            <a:bodyPr/>
            <a:lstStyle/>
            <a:p>
              <a:endParaRPr lang="it-IT"/>
            </a:p>
          </p:txBody>
        </p:sp>
        <p:sp>
          <p:nvSpPr>
            <p:cNvPr id="69651" name="Pyr3"/>
            <p:cNvSpPr>
              <a:spLocks noEditPoints="1" noChangeArrowheads="1"/>
            </p:cNvSpPr>
            <p:nvPr/>
          </p:nvSpPr>
          <p:spPr bwMode="auto">
            <a:xfrm>
              <a:off x="1795" y="1974"/>
              <a:ext cx="3087" cy="935"/>
            </a:xfrm>
            <a:custGeom>
              <a:avLst/>
              <a:gdLst>
                <a:gd name="T0" fmla="*/ 0 w 21600"/>
                <a:gd name="T1" fmla="*/ 0 h 21600"/>
                <a:gd name="T2" fmla="*/ 1 w 21600"/>
                <a:gd name="T3" fmla="*/ 0 h 21600"/>
                <a:gd name="T4" fmla="*/ 1 w 21600"/>
                <a:gd name="T5" fmla="*/ 0 h 21600"/>
                <a:gd name="T6" fmla="*/ 0 w 21600"/>
                <a:gd name="T7" fmla="*/ 0 h 21600"/>
                <a:gd name="T8" fmla="*/ 0 60000 65536"/>
                <a:gd name="T9" fmla="*/ 0 60000 65536"/>
                <a:gd name="T10" fmla="*/ 0 60000 65536"/>
                <a:gd name="T11" fmla="*/ 0 60000 65536"/>
                <a:gd name="T12" fmla="*/ 5290 w 21600"/>
                <a:gd name="T13" fmla="*/ 508 h 21600"/>
                <a:gd name="T14" fmla="*/ 16310 w 21600"/>
                <a:gd name="T15" fmla="*/ 21092 h 21600"/>
              </a:gdLst>
              <a:ahLst/>
              <a:cxnLst>
                <a:cxn ang="T8">
                  <a:pos x="T0" y="T1"/>
                </a:cxn>
                <a:cxn ang="T9">
                  <a:pos x="T2" y="T3"/>
                </a:cxn>
                <a:cxn ang="T10">
                  <a:pos x="T4" y="T5"/>
                </a:cxn>
                <a:cxn ang="T11">
                  <a:pos x="T6" y="T7"/>
                </a:cxn>
              </a:cxnLst>
              <a:rect l="T12" t="T13" r="T14" b="T15"/>
              <a:pathLst>
                <a:path w="21600" h="21600">
                  <a:moveTo>
                    <a:pt x="3768" y="0"/>
                  </a:moveTo>
                  <a:lnTo>
                    <a:pt x="17831" y="0"/>
                  </a:lnTo>
                  <a:lnTo>
                    <a:pt x="21600" y="21600"/>
                  </a:lnTo>
                  <a:lnTo>
                    <a:pt x="0" y="21600"/>
                  </a:lnTo>
                  <a:lnTo>
                    <a:pt x="3768" y="0"/>
                  </a:lnTo>
                  <a:close/>
                </a:path>
              </a:pathLst>
            </a:custGeom>
            <a:solidFill>
              <a:srgbClr val="FFBE7D"/>
            </a:solidFill>
            <a:ln w="9525">
              <a:solidFill>
                <a:srgbClr val="000000"/>
              </a:solidFill>
              <a:miter lim="800000"/>
              <a:headEnd/>
              <a:tailEnd/>
            </a:ln>
          </p:spPr>
          <p:txBody>
            <a:bodyPr/>
            <a:lstStyle/>
            <a:p>
              <a:endParaRPr lang="it-IT"/>
            </a:p>
          </p:txBody>
        </p:sp>
        <p:sp>
          <p:nvSpPr>
            <p:cNvPr id="69652" name="Pyr4"/>
            <p:cNvSpPr>
              <a:spLocks noEditPoints="1" noChangeArrowheads="1"/>
            </p:cNvSpPr>
            <p:nvPr/>
          </p:nvSpPr>
          <p:spPr bwMode="auto">
            <a:xfrm>
              <a:off x="1248" y="2904"/>
              <a:ext cx="4176" cy="936"/>
            </a:xfrm>
            <a:custGeom>
              <a:avLst/>
              <a:gdLst>
                <a:gd name="T0" fmla="*/ 1 w 21600"/>
                <a:gd name="T1" fmla="*/ 0 h 21600"/>
                <a:gd name="T2" fmla="*/ 5 w 21600"/>
                <a:gd name="T3" fmla="*/ 0 h 21600"/>
                <a:gd name="T4" fmla="*/ 6 w 21600"/>
                <a:gd name="T5" fmla="*/ 0 h 21600"/>
                <a:gd name="T6" fmla="*/ 0 w 21600"/>
                <a:gd name="T7" fmla="*/ 0 h 21600"/>
                <a:gd name="T8" fmla="*/ 0 60000 65536"/>
                <a:gd name="T9" fmla="*/ 0 60000 65536"/>
                <a:gd name="T10" fmla="*/ 0 60000 65536"/>
                <a:gd name="T11" fmla="*/ 0 60000 65536"/>
                <a:gd name="T12" fmla="*/ 3284 w 21600"/>
                <a:gd name="T13" fmla="*/ 508 h 21600"/>
                <a:gd name="T14" fmla="*/ 17312 w 21600"/>
                <a:gd name="T15" fmla="*/ 21092 h 21600"/>
              </a:gdLst>
              <a:ahLst/>
              <a:cxnLst>
                <a:cxn ang="T8">
                  <a:pos x="T0" y="T1"/>
                </a:cxn>
                <a:cxn ang="T9">
                  <a:pos x="T2" y="T3"/>
                </a:cxn>
                <a:cxn ang="T10">
                  <a:pos x="T4" y="T5"/>
                </a:cxn>
                <a:cxn ang="T11">
                  <a:pos x="T6" y="T7"/>
                </a:cxn>
              </a:cxnLst>
              <a:rect l="T12" t="T13" r="T14" b="T15"/>
              <a:pathLst>
                <a:path w="21600" h="21600">
                  <a:moveTo>
                    <a:pt x="2793" y="0"/>
                  </a:moveTo>
                  <a:lnTo>
                    <a:pt x="18806" y="0"/>
                  </a:lnTo>
                  <a:lnTo>
                    <a:pt x="21600" y="21600"/>
                  </a:lnTo>
                  <a:lnTo>
                    <a:pt x="0" y="21600"/>
                  </a:lnTo>
                  <a:lnTo>
                    <a:pt x="2793" y="0"/>
                  </a:lnTo>
                  <a:close/>
                </a:path>
              </a:pathLst>
            </a:custGeom>
            <a:solidFill>
              <a:srgbClr val="FFFFCC"/>
            </a:solidFill>
            <a:ln w="9525">
              <a:solidFill>
                <a:srgbClr val="000000"/>
              </a:solidFill>
              <a:miter lim="800000"/>
              <a:headEnd/>
              <a:tailEnd/>
            </a:ln>
          </p:spPr>
          <p:txBody>
            <a:bodyPr/>
            <a:lstStyle/>
            <a:p>
              <a:endParaRPr lang="it-IT"/>
            </a:p>
          </p:txBody>
        </p:sp>
      </p:grpSp>
      <p:sp>
        <p:nvSpPr>
          <p:cNvPr id="69637" name="Text Box 9"/>
          <p:cNvSpPr txBox="1">
            <a:spLocks noChangeArrowheads="1"/>
          </p:cNvSpPr>
          <p:nvPr/>
        </p:nvSpPr>
        <p:spPr bwMode="auto">
          <a:xfrm>
            <a:off x="1614580" y="2211395"/>
            <a:ext cx="1717492" cy="348603"/>
          </a:xfrm>
          <a:prstGeom prst="rect">
            <a:avLst/>
          </a:prstGeom>
          <a:noFill/>
          <a:ln w="34925" algn="ctr">
            <a:noFill/>
            <a:miter lim="800000"/>
            <a:headEnd/>
            <a:tailEnd/>
          </a:ln>
        </p:spPr>
        <p:txBody>
          <a:bodyPr wrap="none" lIns="50696" tIns="50696" rIns="91260" bIns="50696">
            <a:spAutoFit/>
          </a:bodyPr>
          <a:lstStyle/>
          <a:p>
            <a:pPr algn="ctr">
              <a:spcBef>
                <a:spcPct val="40000"/>
              </a:spcBef>
              <a:buSzPct val="100000"/>
              <a:buFont typeface="Verdana" pitchFamily="34" charset="0"/>
              <a:buNone/>
            </a:pPr>
            <a:r>
              <a:rPr lang="it-IT" sz="1600" dirty="0"/>
              <a:t>Norme di legge</a:t>
            </a:r>
          </a:p>
        </p:txBody>
      </p:sp>
      <p:sp>
        <p:nvSpPr>
          <p:cNvPr id="69638" name="Text Box 10"/>
          <p:cNvSpPr txBox="1">
            <a:spLocks noChangeArrowheads="1"/>
          </p:cNvSpPr>
          <p:nvPr/>
        </p:nvSpPr>
        <p:spPr bwMode="auto">
          <a:xfrm>
            <a:off x="1623605" y="3144846"/>
            <a:ext cx="1783600" cy="348603"/>
          </a:xfrm>
          <a:prstGeom prst="rect">
            <a:avLst/>
          </a:prstGeom>
          <a:noFill/>
          <a:ln w="34925" algn="ctr">
            <a:noFill/>
            <a:miter lim="800000"/>
            <a:headEnd/>
            <a:tailEnd/>
          </a:ln>
        </p:spPr>
        <p:txBody>
          <a:bodyPr wrap="none" lIns="50696" tIns="50696" rIns="91260" bIns="50696">
            <a:spAutoFit/>
          </a:bodyPr>
          <a:lstStyle/>
          <a:p>
            <a:pPr algn="ctr">
              <a:spcBef>
                <a:spcPct val="40000"/>
              </a:spcBef>
              <a:buSzPct val="100000"/>
              <a:buFont typeface="Verdana" pitchFamily="34" charset="0"/>
              <a:buNone/>
            </a:pPr>
            <a:r>
              <a:rPr lang="it-IT" sz="1600" dirty="0"/>
              <a:t>Norme Tecniche</a:t>
            </a:r>
          </a:p>
        </p:txBody>
      </p:sp>
      <p:sp>
        <p:nvSpPr>
          <p:cNvPr id="69639" name="Text Box 11"/>
          <p:cNvSpPr txBox="1">
            <a:spLocks noChangeArrowheads="1"/>
          </p:cNvSpPr>
          <p:nvPr/>
        </p:nvSpPr>
        <p:spPr bwMode="auto">
          <a:xfrm>
            <a:off x="1652588" y="4032250"/>
            <a:ext cx="3968750" cy="615508"/>
          </a:xfrm>
          <a:prstGeom prst="rect">
            <a:avLst/>
          </a:prstGeom>
          <a:noFill/>
          <a:ln w="34925" algn="ctr">
            <a:noFill/>
            <a:miter lim="800000"/>
            <a:headEnd/>
            <a:tailEnd/>
          </a:ln>
        </p:spPr>
        <p:txBody>
          <a:bodyPr lIns="50696" tIns="50696" rIns="91260" bIns="50696">
            <a:spAutoFit/>
          </a:bodyPr>
          <a:lstStyle/>
          <a:p>
            <a:pPr>
              <a:spcBef>
                <a:spcPct val="40000"/>
              </a:spcBef>
              <a:buSzPct val="100000"/>
              <a:buFont typeface="Verdana" pitchFamily="34" charset="0"/>
              <a:buNone/>
            </a:pPr>
            <a:r>
              <a:rPr lang="it-IT" sz="1600" dirty="0"/>
              <a:t>Linee Guida – Procedure ed e Istruzioni Operative</a:t>
            </a:r>
          </a:p>
        </p:txBody>
      </p:sp>
      <p:sp>
        <p:nvSpPr>
          <p:cNvPr id="69640" name="Text Box 12"/>
          <p:cNvSpPr txBox="1">
            <a:spLocks noChangeArrowheads="1"/>
          </p:cNvSpPr>
          <p:nvPr/>
        </p:nvSpPr>
        <p:spPr bwMode="auto">
          <a:xfrm>
            <a:off x="1652588" y="5037156"/>
            <a:ext cx="3968750" cy="361121"/>
          </a:xfrm>
          <a:prstGeom prst="rect">
            <a:avLst/>
          </a:prstGeom>
          <a:noFill/>
          <a:ln w="34925" algn="ctr">
            <a:noFill/>
            <a:miter lim="800000"/>
            <a:headEnd/>
            <a:tailEnd/>
          </a:ln>
        </p:spPr>
        <p:txBody>
          <a:bodyPr lIns="50696" tIns="50696" rIns="91260" bIns="50696">
            <a:spAutoFit/>
          </a:bodyPr>
          <a:lstStyle/>
          <a:p>
            <a:pPr>
              <a:spcBef>
                <a:spcPct val="40000"/>
              </a:spcBef>
              <a:buSzPct val="100000"/>
              <a:buFont typeface="Verdana" pitchFamily="34" charset="0"/>
              <a:buNone/>
            </a:pPr>
            <a:r>
              <a:rPr lang="it-IT" sz="1600" dirty="0"/>
              <a:t>Esperienze in altre attività produttive</a:t>
            </a:r>
          </a:p>
        </p:txBody>
      </p:sp>
      <p:sp>
        <p:nvSpPr>
          <p:cNvPr id="69641" name="AutoShape 13"/>
          <p:cNvSpPr>
            <a:spLocks noChangeArrowheads="1"/>
          </p:cNvSpPr>
          <p:nvPr/>
        </p:nvSpPr>
        <p:spPr bwMode="auto">
          <a:xfrm>
            <a:off x="5591193" y="5165725"/>
            <a:ext cx="1381125" cy="134938"/>
          </a:xfrm>
          <a:prstGeom prst="rightArrow">
            <a:avLst>
              <a:gd name="adj1" fmla="val 50000"/>
              <a:gd name="adj2" fmla="val 247352"/>
            </a:avLst>
          </a:prstGeom>
          <a:solidFill>
            <a:srgbClr val="FF6600"/>
          </a:solidFill>
          <a:ln w="34925" algn="ctr">
            <a:noFill/>
            <a:miter lim="800000"/>
            <a:headEnd/>
            <a:tailEnd/>
          </a:ln>
        </p:spPr>
        <p:txBody>
          <a:bodyPr wrap="none" lIns="57502" tIns="57502" rIns="103500" bIns="57502" anchor="ctr"/>
          <a:lstStyle/>
          <a:p>
            <a:endParaRPr lang="it-IT"/>
          </a:p>
        </p:txBody>
      </p:sp>
      <p:sp>
        <p:nvSpPr>
          <p:cNvPr id="69642" name="AutoShape 14"/>
          <p:cNvSpPr>
            <a:spLocks noChangeArrowheads="1"/>
          </p:cNvSpPr>
          <p:nvPr/>
        </p:nvSpPr>
        <p:spPr bwMode="auto">
          <a:xfrm>
            <a:off x="4737118" y="4140218"/>
            <a:ext cx="1812925" cy="174625"/>
          </a:xfrm>
          <a:prstGeom prst="rightArrow">
            <a:avLst>
              <a:gd name="adj1" fmla="val 50000"/>
              <a:gd name="adj2" fmla="val 259545"/>
            </a:avLst>
          </a:prstGeom>
          <a:solidFill>
            <a:srgbClr val="FF6600"/>
          </a:solidFill>
          <a:ln w="34925" algn="ctr">
            <a:noFill/>
            <a:miter lim="800000"/>
            <a:headEnd/>
            <a:tailEnd/>
          </a:ln>
        </p:spPr>
        <p:txBody>
          <a:bodyPr wrap="none" lIns="57502" tIns="57502" rIns="103500" bIns="57502" anchor="ctr"/>
          <a:lstStyle/>
          <a:p>
            <a:endParaRPr lang="it-IT"/>
          </a:p>
        </p:txBody>
      </p:sp>
      <p:sp>
        <p:nvSpPr>
          <p:cNvPr id="69643" name="AutoShape 15"/>
          <p:cNvSpPr>
            <a:spLocks noChangeArrowheads="1"/>
          </p:cNvSpPr>
          <p:nvPr/>
        </p:nvSpPr>
        <p:spPr bwMode="auto">
          <a:xfrm>
            <a:off x="3332181" y="3271841"/>
            <a:ext cx="2803525" cy="161925"/>
          </a:xfrm>
          <a:prstGeom prst="rightArrow">
            <a:avLst>
              <a:gd name="adj1" fmla="val 50000"/>
              <a:gd name="adj2" fmla="val 432843"/>
            </a:avLst>
          </a:prstGeom>
          <a:solidFill>
            <a:srgbClr val="FF6600"/>
          </a:solidFill>
          <a:ln w="34925" algn="ctr">
            <a:noFill/>
            <a:miter lim="800000"/>
            <a:headEnd/>
            <a:tailEnd/>
          </a:ln>
        </p:spPr>
        <p:txBody>
          <a:bodyPr wrap="none" lIns="57502" tIns="57502" rIns="103500" bIns="57502" anchor="ctr"/>
          <a:lstStyle/>
          <a:p>
            <a:endParaRPr lang="it-IT"/>
          </a:p>
        </p:txBody>
      </p:sp>
      <p:sp>
        <p:nvSpPr>
          <p:cNvPr id="69644" name="AutoShape 16"/>
          <p:cNvSpPr>
            <a:spLocks noChangeArrowheads="1"/>
          </p:cNvSpPr>
          <p:nvPr/>
        </p:nvSpPr>
        <p:spPr bwMode="auto">
          <a:xfrm>
            <a:off x="3252788" y="2333625"/>
            <a:ext cx="2476500" cy="161925"/>
          </a:xfrm>
          <a:prstGeom prst="rightArrow">
            <a:avLst>
              <a:gd name="adj1" fmla="val 50000"/>
              <a:gd name="adj2" fmla="val 382353"/>
            </a:avLst>
          </a:prstGeom>
          <a:solidFill>
            <a:srgbClr val="FF6600"/>
          </a:solidFill>
          <a:ln w="34925" algn="ctr">
            <a:noFill/>
            <a:miter lim="800000"/>
            <a:headEnd/>
            <a:tailEnd/>
          </a:ln>
        </p:spPr>
        <p:txBody>
          <a:bodyPr wrap="none" lIns="57502" tIns="57502" rIns="103500" bIns="57502" anchor="ctr"/>
          <a:lstStyle/>
          <a:p>
            <a:endParaRPr lang="it-IT"/>
          </a:p>
        </p:txBody>
      </p:sp>
      <p:sp>
        <p:nvSpPr>
          <p:cNvPr id="276497" name="Oval 17"/>
          <p:cNvSpPr>
            <a:spLocks noChangeAspect="1" noChangeArrowheads="1"/>
          </p:cNvSpPr>
          <p:nvPr/>
        </p:nvSpPr>
        <p:spPr bwMode="auto">
          <a:xfrm>
            <a:off x="7019943" y="2092325"/>
            <a:ext cx="390525" cy="420688"/>
          </a:xfrm>
          <a:prstGeom prst="ellipse">
            <a:avLst/>
          </a:prstGeom>
          <a:solidFill>
            <a:srgbClr val="FF0000"/>
          </a:solidFill>
          <a:ln w="34925" algn="ctr">
            <a:noFill/>
            <a:round/>
            <a:headEnd/>
            <a:tailEnd/>
          </a:ln>
          <a:effectLst/>
        </p:spPr>
        <p:txBody>
          <a:bodyPr wrap="none" lIns="50696" tIns="50696" rIns="50705" bIns="50696" anchor="ctr"/>
          <a:lstStyle/>
          <a:p>
            <a:pPr algn="ctr">
              <a:spcBef>
                <a:spcPct val="40000"/>
              </a:spcBef>
              <a:buSzPct val="100000"/>
              <a:buFont typeface="Verdana" pitchFamily="34" charset="0"/>
              <a:buNone/>
              <a:defRPr/>
            </a:pPr>
            <a:r>
              <a:rPr lang="it-IT" sz="2100" dirty="0">
                <a:solidFill>
                  <a:schemeClr val="bg1"/>
                </a:solidFill>
                <a:effectLst>
                  <a:outerShdw blurRad="38100" dist="38100" dir="2700000" algn="tl">
                    <a:srgbClr val="000000"/>
                  </a:outerShdw>
                </a:effectLst>
                <a:ea typeface="ヒラギノ角ゴ Pro W3" pitchFamily="1" charset="-128"/>
                <a:cs typeface="+mn-cs"/>
              </a:rPr>
              <a:t>1</a:t>
            </a:r>
          </a:p>
        </p:txBody>
      </p:sp>
      <p:sp>
        <p:nvSpPr>
          <p:cNvPr id="276498" name="Oval 18"/>
          <p:cNvSpPr>
            <a:spLocks noChangeAspect="1" noChangeArrowheads="1"/>
          </p:cNvSpPr>
          <p:nvPr/>
        </p:nvSpPr>
        <p:spPr bwMode="auto">
          <a:xfrm>
            <a:off x="7019943" y="2989263"/>
            <a:ext cx="390525" cy="419100"/>
          </a:xfrm>
          <a:prstGeom prst="ellipse">
            <a:avLst/>
          </a:prstGeom>
          <a:solidFill>
            <a:srgbClr val="FF0000"/>
          </a:solidFill>
          <a:ln w="34925" algn="ctr">
            <a:noFill/>
            <a:round/>
            <a:headEnd/>
            <a:tailEnd/>
          </a:ln>
          <a:effectLst/>
        </p:spPr>
        <p:txBody>
          <a:bodyPr wrap="none" lIns="50696" tIns="50696" rIns="50705" bIns="50696" anchor="ctr"/>
          <a:lstStyle/>
          <a:p>
            <a:pPr algn="ctr">
              <a:spcBef>
                <a:spcPct val="40000"/>
              </a:spcBef>
              <a:buSzPct val="100000"/>
              <a:buFont typeface="Verdana" pitchFamily="34" charset="0"/>
              <a:buNone/>
              <a:defRPr/>
            </a:pPr>
            <a:r>
              <a:rPr lang="it-IT" sz="2100" dirty="0">
                <a:solidFill>
                  <a:schemeClr val="bg1"/>
                </a:solidFill>
                <a:effectLst>
                  <a:outerShdw blurRad="38100" dist="38100" dir="2700000" algn="tl">
                    <a:srgbClr val="000000"/>
                  </a:outerShdw>
                </a:effectLst>
                <a:ea typeface="ヒラギノ角ゴ Pro W3" pitchFamily="1" charset="-128"/>
                <a:cs typeface="+mn-cs"/>
              </a:rPr>
              <a:t>2</a:t>
            </a:r>
          </a:p>
        </p:txBody>
      </p:sp>
      <p:sp>
        <p:nvSpPr>
          <p:cNvPr id="276499" name="Oval 19"/>
          <p:cNvSpPr>
            <a:spLocks noChangeAspect="1" noChangeArrowheads="1"/>
          </p:cNvSpPr>
          <p:nvPr/>
        </p:nvSpPr>
        <p:spPr bwMode="auto">
          <a:xfrm>
            <a:off x="7019943" y="3884631"/>
            <a:ext cx="390525" cy="420687"/>
          </a:xfrm>
          <a:prstGeom prst="ellipse">
            <a:avLst/>
          </a:prstGeom>
          <a:solidFill>
            <a:srgbClr val="FF0000"/>
          </a:solidFill>
          <a:ln w="34925" algn="ctr">
            <a:noFill/>
            <a:round/>
            <a:headEnd/>
            <a:tailEnd/>
          </a:ln>
          <a:effectLst/>
        </p:spPr>
        <p:txBody>
          <a:bodyPr wrap="none" lIns="50696" tIns="50696" rIns="50705" bIns="50696" anchor="ctr"/>
          <a:lstStyle/>
          <a:p>
            <a:pPr algn="ctr">
              <a:spcBef>
                <a:spcPct val="40000"/>
              </a:spcBef>
              <a:buSzPct val="100000"/>
              <a:buFont typeface="Verdana" pitchFamily="34" charset="0"/>
              <a:buNone/>
              <a:defRPr/>
            </a:pPr>
            <a:r>
              <a:rPr lang="it-IT" sz="2100" dirty="0">
                <a:solidFill>
                  <a:schemeClr val="bg1"/>
                </a:solidFill>
                <a:effectLst>
                  <a:outerShdw blurRad="38100" dist="38100" dir="2700000" algn="tl">
                    <a:srgbClr val="000000"/>
                  </a:outerShdw>
                </a:effectLst>
                <a:ea typeface="ヒラギノ角ゴ Pro W3" pitchFamily="1" charset="-128"/>
                <a:cs typeface="+mn-cs"/>
              </a:rPr>
              <a:t>3</a:t>
            </a:r>
          </a:p>
        </p:txBody>
      </p:sp>
      <p:sp>
        <p:nvSpPr>
          <p:cNvPr id="276500" name="Oval 20"/>
          <p:cNvSpPr>
            <a:spLocks noChangeAspect="1" noChangeArrowheads="1"/>
          </p:cNvSpPr>
          <p:nvPr/>
        </p:nvSpPr>
        <p:spPr bwMode="auto">
          <a:xfrm>
            <a:off x="7019943" y="4783138"/>
            <a:ext cx="390525" cy="419100"/>
          </a:xfrm>
          <a:prstGeom prst="ellipse">
            <a:avLst/>
          </a:prstGeom>
          <a:solidFill>
            <a:srgbClr val="FF0000"/>
          </a:solidFill>
          <a:ln w="34925" algn="ctr">
            <a:noFill/>
            <a:round/>
            <a:headEnd/>
            <a:tailEnd/>
          </a:ln>
          <a:effectLst/>
        </p:spPr>
        <p:txBody>
          <a:bodyPr wrap="none" lIns="50696" tIns="50696" rIns="50705" bIns="50696" anchor="ctr"/>
          <a:lstStyle/>
          <a:p>
            <a:pPr algn="ctr">
              <a:spcBef>
                <a:spcPct val="40000"/>
              </a:spcBef>
              <a:buSzPct val="100000"/>
              <a:buFont typeface="Verdana" pitchFamily="34" charset="0"/>
              <a:buNone/>
              <a:defRPr/>
            </a:pPr>
            <a:r>
              <a:rPr lang="it-IT" sz="2100" dirty="0">
                <a:solidFill>
                  <a:schemeClr val="bg1"/>
                </a:solidFill>
                <a:effectLst>
                  <a:outerShdw blurRad="38100" dist="38100" dir="2700000" algn="tl">
                    <a:srgbClr val="000000"/>
                  </a:outerShdw>
                </a:effectLst>
                <a:ea typeface="ヒラギノ角ゴ Pro W3" pitchFamily="1" charset="-128"/>
                <a:cs typeface="+mn-cs"/>
              </a:rPr>
              <a:t>4</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708043" y="508006"/>
            <a:ext cx="6900863" cy="392149"/>
          </a:xfrm>
          <a:prstGeom prst="rect">
            <a:avLst/>
          </a:prstGeom>
          <a:noFill/>
          <a:ln w="9525">
            <a:noFill/>
            <a:miter lim="800000"/>
            <a:headEnd/>
            <a:tailEnd/>
          </a:ln>
        </p:spPr>
        <p:txBody>
          <a:bodyPr lIns="80505" tIns="40254" rIns="80505" bIns="40254">
            <a:spAutoFit/>
          </a:bodyPr>
          <a:lstStyle/>
          <a:p>
            <a:pPr defTabSz="805154">
              <a:lnSpc>
                <a:spcPct val="101000"/>
              </a:lnSpc>
              <a:spcBef>
                <a:spcPct val="50000"/>
              </a:spcBef>
              <a:buClr>
                <a:srgbClr val="133B9C"/>
              </a:buClr>
              <a:buSzPct val="100000"/>
            </a:pPr>
            <a:r>
              <a:rPr lang="en-US" sz="2000" b="1" dirty="0">
                <a:ea typeface="Arial Unicode MS" pitchFamily="34" charset="-128"/>
                <a:cs typeface="Arial Unicode MS" pitchFamily="34" charset="-128"/>
              </a:rPr>
              <a:t>“Iceberg” </a:t>
            </a:r>
            <a:r>
              <a:rPr lang="en-US" sz="2000" b="1" dirty="0" err="1">
                <a:ea typeface="Arial Unicode MS" pitchFamily="34" charset="-128"/>
                <a:cs typeface="Arial Unicode MS" pitchFamily="34" charset="-128"/>
              </a:rPr>
              <a:t>Mancati</a:t>
            </a:r>
            <a:r>
              <a:rPr lang="en-US" sz="2000" b="1" dirty="0">
                <a:ea typeface="Arial Unicode MS" pitchFamily="34" charset="-128"/>
                <a:cs typeface="Arial Unicode MS" pitchFamily="34" charset="-128"/>
              </a:rPr>
              <a:t> </a:t>
            </a:r>
            <a:r>
              <a:rPr lang="en-US" sz="2000" b="1" dirty="0" err="1">
                <a:ea typeface="Arial Unicode MS" pitchFamily="34" charset="-128"/>
                <a:cs typeface="Arial Unicode MS" pitchFamily="34" charset="-128"/>
              </a:rPr>
              <a:t>infortuni</a:t>
            </a:r>
            <a:r>
              <a:rPr lang="en-US" sz="2000" b="1" dirty="0">
                <a:ea typeface="Arial Unicode MS" pitchFamily="34" charset="-128"/>
                <a:cs typeface="Arial Unicode MS" pitchFamily="34" charset="-128"/>
              </a:rPr>
              <a:t>/Near miss</a:t>
            </a:r>
          </a:p>
        </p:txBody>
      </p:sp>
      <p:pic>
        <p:nvPicPr>
          <p:cNvPr id="70659" name="Picture 3"/>
          <p:cNvPicPr>
            <a:picLocks noChangeAspect="1" noChangeArrowheads="1"/>
          </p:cNvPicPr>
          <p:nvPr/>
        </p:nvPicPr>
        <p:blipFill>
          <a:blip r:embed="rId3" cstate="email"/>
          <a:srcRect/>
          <a:stretch>
            <a:fillRect/>
          </a:stretch>
        </p:blipFill>
        <p:spPr bwMode="auto">
          <a:xfrm>
            <a:off x="2987824" y="1196752"/>
            <a:ext cx="3989388" cy="4770437"/>
          </a:xfrm>
          <a:prstGeom prst="rect">
            <a:avLst/>
          </a:prstGeom>
          <a:noFill/>
          <a:ln w="9525">
            <a:noFill/>
            <a:miter lim="800000"/>
            <a:headEnd/>
            <a:tailEnd/>
          </a:ln>
        </p:spPr>
      </p:pic>
      <p:sp>
        <p:nvSpPr>
          <p:cNvPr id="70660" name="Rectangle 4"/>
          <p:cNvSpPr>
            <a:spLocks noChangeArrowheads="1"/>
          </p:cNvSpPr>
          <p:nvPr/>
        </p:nvSpPr>
        <p:spPr bwMode="auto">
          <a:xfrm>
            <a:off x="269875" y="2362212"/>
            <a:ext cx="2787650" cy="1593438"/>
          </a:xfrm>
          <a:prstGeom prst="rect">
            <a:avLst/>
          </a:prstGeom>
          <a:noFill/>
          <a:ln w="12700">
            <a:noFill/>
            <a:miter lim="800000"/>
            <a:headEnd/>
            <a:tailEnd/>
          </a:ln>
        </p:spPr>
        <p:txBody>
          <a:bodyPr lIns="57494" tIns="57494" rIns="103484" bIns="57494">
            <a:spAutoFit/>
          </a:bodyPr>
          <a:lstStyle/>
          <a:p>
            <a:pPr>
              <a:spcBef>
                <a:spcPct val="50000"/>
              </a:spcBef>
              <a:buSzPct val="100000"/>
              <a:buFont typeface="Verdana" pitchFamily="34" charset="0"/>
              <a:buNone/>
            </a:pPr>
            <a:r>
              <a:rPr lang="it-IT" sz="1600" i="1" dirty="0"/>
              <a:t>“Con ogni probabilità i Mancati infortuni/</a:t>
            </a:r>
            <a:r>
              <a:rPr lang="it-IT" sz="1600" i="1" dirty="0" err="1"/>
              <a:t>Near</a:t>
            </a:r>
            <a:r>
              <a:rPr lang="it-IT" sz="1600" i="1" dirty="0"/>
              <a:t> miss rilevati sono molti meno di quelli che effettivamente si verificano”</a:t>
            </a:r>
          </a:p>
        </p:txBody>
      </p:sp>
      <p:sp>
        <p:nvSpPr>
          <p:cNvPr id="153605" name="AutoShape 5"/>
          <p:cNvSpPr>
            <a:spLocks noChangeArrowheads="1"/>
          </p:cNvSpPr>
          <p:nvPr/>
        </p:nvSpPr>
        <p:spPr bwMode="auto">
          <a:xfrm>
            <a:off x="7308304" y="908720"/>
            <a:ext cx="1169988" cy="609600"/>
          </a:xfrm>
          <a:prstGeom prst="wedgeRoundRectCallout">
            <a:avLst>
              <a:gd name="adj1" fmla="val -189755"/>
              <a:gd name="adj2" fmla="val 217708"/>
              <a:gd name="adj3" fmla="val 16667"/>
            </a:avLst>
          </a:prstGeom>
          <a:solidFill>
            <a:srgbClr val="FF9900"/>
          </a:solidFill>
          <a:ln w="12700">
            <a:noFill/>
            <a:miter lim="800000"/>
            <a:headEnd/>
            <a:tailEnd/>
          </a:ln>
          <a:effectLst/>
        </p:spPr>
        <p:txBody>
          <a:bodyPr lIns="57494" tIns="57494" rIns="103484" bIns="57494" anchor="ctr" anchorCtr="1"/>
          <a:lstStyle/>
          <a:p>
            <a:pPr algn="ctr">
              <a:spcBef>
                <a:spcPct val="40000"/>
              </a:spcBef>
              <a:buSzPct val="100000"/>
              <a:buFont typeface="Verdana" pitchFamily="34" charset="0"/>
              <a:buNone/>
              <a:defRPr/>
            </a:pPr>
            <a:r>
              <a:rPr lang="it-IT" sz="1600" b="1" dirty="0">
                <a:solidFill>
                  <a:schemeClr val="bg1"/>
                </a:solidFill>
                <a:effectLst>
                  <a:outerShdw blurRad="38100" dist="38100" dir="2700000" algn="tl">
                    <a:srgbClr val="000000"/>
                  </a:outerShdw>
                </a:effectLst>
                <a:ea typeface="ヒラギノ角ゴ Pro W3" pitchFamily="1" charset="-128"/>
                <a:cs typeface="+mn-cs"/>
              </a:rPr>
              <a:t>Rilevati</a:t>
            </a:r>
          </a:p>
        </p:txBody>
      </p:sp>
      <p:sp>
        <p:nvSpPr>
          <p:cNvPr id="153606" name="AutoShape 6"/>
          <p:cNvSpPr>
            <a:spLocks noChangeArrowheads="1"/>
          </p:cNvSpPr>
          <p:nvPr/>
        </p:nvSpPr>
        <p:spPr bwMode="auto">
          <a:xfrm>
            <a:off x="611206" y="5319713"/>
            <a:ext cx="1169987" cy="609600"/>
          </a:xfrm>
          <a:prstGeom prst="wedgeRoundRectCallout">
            <a:avLst>
              <a:gd name="adj1" fmla="val 308074"/>
              <a:gd name="adj2" fmla="val -126824"/>
              <a:gd name="adj3" fmla="val 16667"/>
            </a:avLst>
          </a:prstGeom>
          <a:solidFill>
            <a:schemeClr val="tx2"/>
          </a:solidFill>
          <a:ln w="12700">
            <a:noFill/>
            <a:miter lim="800000"/>
            <a:headEnd/>
            <a:tailEnd/>
          </a:ln>
          <a:effectLst/>
        </p:spPr>
        <p:txBody>
          <a:bodyPr lIns="57494" tIns="57494" rIns="103484" bIns="57494" anchor="ctr" anchorCtr="1"/>
          <a:lstStyle/>
          <a:p>
            <a:pPr algn="ctr">
              <a:spcBef>
                <a:spcPct val="40000"/>
              </a:spcBef>
              <a:buSzPct val="100000"/>
              <a:buFont typeface="Verdana" pitchFamily="34" charset="0"/>
              <a:buNone/>
              <a:defRPr/>
            </a:pPr>
            <a:r>
              <a:rPr lang="it-IT" sz="1600" b="1" dirty="0">
                <a:solidFill>
                  <a:schemeClr val="bg1"/>
                </a:solidFill>
                <a:effectLst>
                  <a:outerShdw blurRad="38100" dist="38100" dir="2700000" algn="tl">
                    <a:srgbClr val="000000"/>
                  </a:outerShdw>
                </a:effectLst>
                <a:ea typeface="ヒラギノ角ゴ Pro W3" pitchFamily="1" charset="-128"/>
                <a:cs typeface="+mn-cs"/>
              </a:rPr>
              <a:t>Non rilevati</a:t>
            </a:r>
          </a:p>
        </p:txBody>
      </p:sp>
      <p:sp>
        <p:nvSpPr>
          <p:cNvPr id="7" name="Text Box 2"/>
          <p:cNvSpPr txBox="1">
            <a:spLocks noChangeArrowheads="1"/>
          </p:cNvSpPr>
          <p:nvPr/>
        </p:nvSpPr>
        <p:spPr bwMode="auto">
          <a:xfrm>
            <a:off x="1259632" y="6021288"/>
            <a:ext cx="6900863" cy="703003"/>
          </a:xfrm>
          <a:prstGeom prst="rect">
            <a:avLst/>
          </a:prstGeom>
          <a:noFill/>
          <a:ln w="9525">
            <a:noFill/>
            <a:miter lim="800000"/>
            <a:headEnd/>
            <a:tailEnd/>
          </a:ln>
        </p:spPr>
        <p:txBody>
          <a:bodyPr lIns="80505" tIns="40254" rIns="80505" bIns="40254">
            <a:spAutoFit/>
          </a:bodyPr>
          <a:lstStyle/>
          <a:p>
            <a:pPr algn="ctr" defTabSz="805154">
              <a:lnSpc>
                <a:spcPct val="101000"/>
              </a:lnSpc>
              <a:spcBef>
                <a:spcPct val="50000"/>
              </a:spcBef>
              <a:buClr>
                <a:srgbClr val="133B9C"/>
              </a:buClr>
              <a:buSzPct val="100000"/>
            </a:pPr>
            <a:r>
              <a:rPr lang="en-US" sz="2000" b="1" dirty="0" err="1" smtClean="0">
                <a:ea typeface="Arial Unicode MS" pitchFamily="34" charset="-128"/>
                <a:cs typeface="Arial Unicode MS" pitchFamily="34" charset="-128"/>
              </a:rPr>
              <a:t>Tanto</a:t>
            </a:r>
            <a:r>
              <a:rPr lang="en-US" sz="2000" b="1" dirty="0" smtClean="0">
                <a:ea typeface="Arial Unicode MS" pitchFamily="34" charset="-128"/>
                <a:cs typeface="Arial Unicode MS" pitchFamily="34" charset="-128"/>
              </a:rPr>
              <a:t> </a:t>
            </a:r>
            <a:r>
              <a:rPr lang="en-US" sz="2000" b="1" dirty="0" err="1" smtClean="0">
                <a:ea typeface="Arial Unicode MS" pitchFamily="34" charset="-128"/>
                <a:cs typeface="Arial Unicode MS" pitchFamily="34" charset="-128"/>
              </a:rPr>
              <a:t>rimane</a:t>
            </a:r>
            <a:r>
              <a:rPr lang="en-US" sz="2000" b="1" dirty="0" smtClean="0">
                <a:ea typeface="Arial Unicode MS" pitchFamily="34" charset="-128"/>
                <a:cs typeface="Arial Unicode MS" pitchFamily="34" charset="-128"/>
              </a:rPr>
              <a:t> </a:t>
            </a:r>
            <a:r>
              <a:rPr lang="en-US" sz="2000" b="1" dirty="0" err="1" smtClean="0">
                <a:ea typeface="Arial Unicode MS" pitchFamily="34" charset="-128"/>
                <a:cs typeface="Arial Unicode MS" pitchFamily="34" charset="-128"/>
              </a:rPr>
              <a:t>da</a:t>
            </a:r>
            <a:r>
              <a:rPr lang="en-US" sz="2000" b="1" dirty="0" smtClean="0">
                <a:ea typeface="Arial Unicode MS" pitchFamily="34" charset="-128"/>
                <a:cs typeface="Arial Unicode MS" pitchFamily="34" charset="-128"/>
              </a:rPr>
              <a:t> fare….ma </a:t>
            </a:r>
            <a:r>
              <a:rPr lang="en-US" sz="2000" b="1" dirty="0" err="1" smtClean="0">
                <a:ea typeface="Arial Unicode MS" pitchFamily="34" charset="-128"/>
                <a:cs typeface="Arial Unicode MS" pitchFamily="34" charset="-128"/>
              </a:rPr>
              <a:t>tanto</a:t>
            </a:r>
            <a:r>
              <a:rPr lang="en-US" sz="2000" b="1" dirty="0" smtClean="0">
                <a:ea typeface="Arial Unicode MS" pitchFamily="34" charset="-128"/>
                <a:cs typeface="Arial Unicode MS" pitchFamily="34" charset="-128"/>
              </a:rPr>
              <a:t> è </a:t>
            </a:r>
            <a:r>
              <a:rPr lang="en-US" sz="2000" b="1" dirty="0" err="1" smtClean="0">
                <a:ea typeface="Arial Unicode MS" pitchFamily="34" charset="-128"/>
                <a:cs typeface="Arial Unicode MS" pitchFamily="34" charset="-128"/>
              </a:rPr>
              <a:t>stato</a:t>
            </a:r>
            <a:r>
              <a:rPr lang="en-US" sz="2000" b="1" dirty="0" smtClean="0">
                <a:ea typeface="Arial Unicode MS" pitchFamily="34" charset="-128"/>
                <a:cs typeface="Arial Unicode MS" pitchFamily="34" charset="-128"/>
              </a:rPr>
              <a:t> </a:t>
            </a:r>
            <a:r>
              <a:rPr lang="en-US" sz="2000" b="1" dirty="0" err="1" smtClean="0">
                <a:ea typeface="Arial Unicode MS" pitchFamily="34" charset="-128"/>
                <a:cs typeface="Arial Unicode MS" pitchFamily="34" charset="-128"/>
              </a:rPr>
              <a:t>fatto</a:t>
            </a:r>
            <a:r>
              <a:rPr lang="en-US" sz="2000" b="1" dirty="0" smtClean="0">
                <a:ea typeface="Arial Unicode MS" pitchFamily="34" charset="-128"/>
                <a:cs typeface="Arial Unicode MS" pitchFamily="34" charset="-128"/>
              </a:rPr>
              <a:t>, e </a:t>
            </a:r>
            <a:r>
              <a:rPr lang="en-US" sz="2000" b="1" dirty="0" err="1" smtClean="0">
                <a:ea typeface="Arial Unicode MS" pitchFamily="34" charset="-128"/>
                <a:cs typeface="Arial Unicode MS" pitchFamily="34" charset="-128"/>
              </a:rPr>
              <a:t>quindi</a:t>
            </a:r>
            <a:r>
              <a:rPr lang="en-US" sz="2000" b="1" dirty="0" smtClean="0">
                <a:ea typeface="Arial Unicode MS" pitchFamily="34" charset="-128"/>
                <a:cs typeface="Arial Unicode MS" pitchFamily="34" charset="-128"/>
              </a:rPr>
              <a:t>??</a:t>
            </a:r>
            <a:endParaRPr lang="en-US" sz="2000" b="1" dirty="0">
              <a:ea typeface="Arial Unicode MS" pitchFamily="34" charset="-128"/>
              <a:cs typeface="Arial Unicode MS" pitchFamily="34" charset="-128"/>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Diagramma 21"/>
          <p:cNvGraphicFramePr/>
          <p:nvPr/>
        </p:nvGraphicFramePr>
        <p:xfrm>
          <a:off x="1403648" y="47667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3" name="Rettangolo arrotondato 22"/>
          <p:cNvSpPr/>
          <p:nvPr/>
        </p:nvSpPr>
        <p:spPr bwMode="auto">
          <a:xfrm>
            <a:off x="1403648" y="4825187"/>
            <a:ext cx="6120680" cy="1150238"/>
          </a:xfrm>
          <a:prstGeom prst="roundRect">
            <a:avLst/>
          </a:prstGeom>
          <a:noFill/>
          <a:ln w="25400" cap="flat" cmpd="sng" algn="ctr">
            <a:solidFill>
              <a:schemeClr val="tx1"/>
            </a:solidFill>
            <a:prstDash val="solid"/>
            <a:round/>
            <a:headEnd type="none" w="med" len="med"/>
            <a:tailEnd type="none" w="med" len="med"/>
          </a:ln>
          <a:effectLst/>
        </p:spPr>
        <p:txBody>
          <a:bodyPr vert="horz" wrap="square" lIns="57592" tIns="57592" rIns="103666" bIns="57592" numCol="1" rtlCol="0" anchor="ctr" anchorCtr="0" compatLnSpc="1">
            <a:prstTxWarp prst="textNoShape">
              <a:avLst/>
            </a:prstTxWarp>
            <a:spAutoFit/>
          </a:bodyPr>
          <a:lstStyle/>
          <a:p>
            <a:pPr marL="0" marR="0" indent="0" algn="ctr" defTabSz="784225" rtl="0" eaLnBrk="1" fontAlgn="base" latinLnBrk="0" hangingPunct="1">
              <a:lnSpc>
                <a:spcPct val="150000"/>
              </a:lnSpc>
              <a:spcBef>
                <a:spcPct val="40000"/>
              </a:spcBef>
              <a:spcAft>
                <a:spcPct val="0"/>
              </a:spcAft>
              <a:buClrTx/>
              <a:buSzPct val="100000"/>
              <a:buFont typeface="Verdana" pitchFamily="34" charset="0"/>
              <a:buNone/>
              <a:tabLst/>
            </a:pPr>
            <a:r>
              <a:rPr lang="it-IT" sz="2000" b="1" dirty="0" smtClean="0"/>
              <a:t>E’ necessario procedere ad una analisi approfondita dell’accadimento</a:t>
            </a:r>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Rectangle 2"/>
          <p:cNvSpPr>
            <a:spLocks noChangeArrowheads="1"/>
          </p:cNvSpPr>
          <p:nvPr/>
        </p:nvSpPr>
        <p:spPr bwMode="auto">
          <a:xfrm>
            <a:off x="152400" y="288925"/>
            <a:ext cx="8839200" cy="7700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gn="ctr" eaLnBrk="0" hangingPunct="0"/>
            <a:r>
              <a:rPr lang="it-IT" sz="4400" spc="50" dirty="0">
                <a:ln w="12700" cmpd="sng">
                  <a:solidFill>
                    <a:schemeClr val="accent6">
                      <a:satMod val="120000"/>
                      <a:shade val="80000"/>
                    </a:schemeClr>
                  </a:solidFill>
                  <a:prstDash val="solid"/>
                </a:ln>
                <a:solidFill>
                  <a:srgbClr val="0070C0"/>
                </a:solidFill>
                <a:effectLst>
                  <a:glow rad="53100">
                    <a:schemeClr val="accent6">
                      <a:satMod val="180000"/>
                      <a:alpha val="30000"/>
                    </a:schemeClr>
                  </a:glow>
                </a:effectLst>
                <a:latin typeface="Times New Roman" pitchFamily="18" charset="0"/>
              </a:rPr>
              <a:t>LA PIRAMIDE DEGLI EVENTI</a:t>
            </a:r>
          </a:p>
        </p:txBody>
      </p:sp>
      <p:sp>
        <p:nvSpPr>
          <p:cNvPr id="436227" name="Rectangle 3"/>
          <p:cNvSpPr>
            <a:spLocks noChangeArrowheads="1"/>
          </p:cNvSpPr>
          <p:nvPr/>
        </p:nvSpPr>
        <p:spPr bwMode="auto">
          <a:xfrm>
            <a:off x="1691680" y="5290435"/>
            <a:ext cx="6480720" cy="1090893"/>
          </a:xfrm>
          <a:prstGeom prst="trapezoid">
            <a:avLst>
              <a:gd name="adj" fmla="val 63239"/>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endParaRPr lang="it-IT"/>
          </a:p>
        </p:txBody>
      </p:sp>
      <p:sp>
        <p:nvSpPr>
          <p:cNvPr id="436228" name="Rectangle 4"/>
          <p:cNvSpPr>
            <a:spLocks noChangeArrowheads="1"/>
          </p:cNvSpPr>
          <p:nvPr/>
        </p:nvSpPr>
        <p:spPr bwMode="auto">
          <a:xfrm>
            <a:off x="2411760" y="4299496"/>
            <a:ext cx="5040560" cy="1001712"/>
          </a:xfrm>
          <a:prstGeom prst="trapezoid">
            <a:avLst>
              <a:gd name="adj" fmla="val 60066"/>
            </a:avLst>
          </a:prstGeom>
          <a:ln>
            <a:headEnd/>
            <a:tailEnd/>
          </a:ln>
        </p:spPr>
        <p:style>
          <a:lnRef idx="0">
            <a:schemeClr val="accent3"/>
          </a:lnRef>
          <a:fillRef idx="3">
            <a:schemeClr val="accent3"/>
          </a:fillRef>
          <a:effectRef idx="3">
            <a:schemeClr val="accent3"/>
          </a:effectRef>
          <a:fontRef idx="minor">
            <a:schemeClr val="lt1"/>
          </a:fontRef>
        </p:style>
        <p:txBody>
          <a:bodyPr wrap="none" anchor="ctr"/>
          <a:lstStyle/>
          <a:p>
            <a:endParaRPr lang="it-IT"/>
          </a:p>
        </p:txBody>
      </p:sp>
      <p:sp>
        <p:nvSpPr>
          <p:cNvPr id="436229" name="Rectangle 5"/>
          <p:cNvSpPr>
            <a:spLocks noChangeArrowheads="1"/>
          </p:cNvSpPr>
          <p:nvPr/>
        </p:nvSpPr>
        <p:spPr bwMode="auto">
          <a:xfrm>
            <a:off x="2987824" y="3391396"/>
            <a:ext cx="3888432" cy="901700"/>
          </a:xfrm>
          <a:prstGeom prst="trapezoid">
            <a:avLst>
              <a:gd name="adj" fmla="val 56530"/>
            </a:avLst>
          </a:prstGeom>
          <a:ln>
            <a:headEnd/>
            <a:tailEnd/>
          </a:ln>
        </p:spPr>
        <p:style>
          <a:lnRef idx="0">
            <a:schemeClr val="accent4"/>
          </a:lnRef>
          <a:fillRef idx="3">
            <a:schemeClr val="accent4"/>
          </a:fillRef>
          <a:effectRef idx="3">
            <a:schemeClr val="accent4"/>
          </a:effectRef>
          <a:fontRef idx="minor">
            <a:schemeClr val="lt1"/>
          </a:fontRef>
        </p:style>
        <p:txBody>
          <a:bodyPr wrap="none" anchor="ctr"/>
          <a:lstStyle/>
          <a:p>
            <a:endParaRPr lang="it-IT"/>
          </a:p>
        </p:txBody>
      </p:sp>
      <p:sp>
        <p:nvSpPr>
          <p:cNvPr id="436230" name="Rectangle 6"/>
          <p:cNvSpPr>
            <a:spLocks noChangeArrowheads="1"/>
          </p:cNvSpPr>
          <p:nvPr/>
        </p:nvSpPr>
        <p:spPr bwMode="auto">
          <a:xfrm>
            <a:off x="3491880" y="1196752"/>
            <a:ext cx="2899394" cy="2167210"/>
          </a:xfrm>
          <a:prstGeom prst="trapezoid">
            <a:avLst>
              <a:gd name="adj" fmla="val 182926"/>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endParaRPr lang="it-IT"/>
          </a:p>
        </p:txBody>
      </p:sp>
      <p:sp>
        <p:nvSpPr>
          <p:cNvPr id="436231" name="Rectangle 7"/>
          <p:cNvSpPr>
            <a:spLocks noChangeArrowheads="1"/>
          </p:cNvSpPr>
          <p:nvPr/>
        </p:nvSpPr>
        <p:spPr bwMode="auto">
          <a:xfrm>
            <a:off x="2484438" y="5221007"/>
            <a:ext cx="4511675" cy="10163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algn="ctr" eaLnBrk="0" hangingPunct="0"/>
            <a:r>
              <a:rPr lang="it-IT" sz="2400" dirty="0">
                <a:solidFill>
                  <a:schemeClr val="bg1"/>
                </a:solidFill>
                <a:latin typeface="Times New Roman" pitchFamily="18" charset="0"/>
              </a:rPr>
              <a:t>  </a:t>
            </a:r>
            <a:r>
              <a:rPr lang="it-IT" sz="4000" b="1" dirty="0">
                <a:solidFill>
                  <a:srgbClr val="FF0033"/>
                </a:solidFill>
                <a:latin typeface="Times New Roman" pitchFamily="18" charset="0"/>
              </a:rPr>
              <a:t>500</a:t>
            </a:r>
          </a:p>
          <a:p>
            <a:pPr algn="ctr" eaLnBrk="0" hangingPunct="0"/>
            <a:r>
              <a:rPr lang="it-IT" sz="2000" b="1" dirty="0">
                <a:solidFill>
                  <a:srgbClr val="FF0033"/>
                </a:solidFill>
                <a:latin typeface="Times New Roman" pitchFamily="18" charset="0"/>
              </a:rPr>
              <a:t> OCCASIONI </a:t>
            </a:r>
            <a:r>
              <a:rPr lang="it-IT" sz="2000" b="1" dirty="0" smtClean="0">
                <a:solidFill>
                  <a:srgbClr val="FF0033"/>
                </a:solidFill>
                <a:latin typeface="Times New Roman" pitchFamily="18" charset="0"/>
              </a:rPr>
              <a:t>DI    </a:t>
            </a:r>
            <a:r>
              <a:rPr lang="it-IT" sz="2000" b="1" dirty="0">
                <a:solidFill>
                  <a:srgbClr val="FF0033"/>
                </a:solidFill>
                <a:latin typeface="Times New Roman" pitchFamily="18" charset="0"/>
              </a:rPr>
              <a:t>INFORTUNIO                   </a:t>
            </a:r>
          </a:p>
        </p:txBody>
      </p:sp>
      <p:sp>
        <p:nvSpPr>
          <p:cNvPr id="436232" name="Rectangle 8"/>
          <p:cNvSpPr>
            <a:spLocks noChangeArrowheads="1"/>
          </p:cNvSpPr>
          <p:nvPr/>
        </p:nvSpPr>
        <p:spPr bwMode="auto">
          <a:xfrm>
            <a:off x="3419475" y="4298802"/>
            <a:ext cx="3140075"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eaLnBrk="0" hangingPunct="0"/>
            <a:r>
              <a:rPr lang="it-IT" sz="2400" b="1" dirty="0">
                <a:solidFill>
                  <a:schemeClr val="bg1"/>
                </a:solidFill>
                <a:latin typeface="Times New Roman" pitchFamily="18" charset="0"/>
              </a:rPr>
              <a:t>   </a:t>
            </a:r>
            <a:r>
              <a:rPr lang="it-IT" sz="3600" b="1" dirty="0">
                <a:latin typeface="Times New Roman" pitchFamily="18" charset="0"/>
              </a:rPr>
              <a:t>50 </a:t>
            </a:r>
            <a:r>
              <a:rPr lang="it-IT" sz="2000" b="1" dirty="0">
                <a:latin typeface="Times New Roman" pitchFamily="18" charset="0"/>
              </a:rPr>
              <a:t>INFORTUNI</a:t>
            </a:r>
          </a:p>
        </p:txBody>
      </p:sp>
      <p:sp>
        <p:nvSpPr>
          <p:cNvPr id="436233" name="Rectangle 9"/>
          <p:cNvSpPr>
            <a:spLocks noChangeArrowheads="1"/>
          </p:cNvSpPr>
          <p:nvPr/>
        </p:nvSpPr>
        <p:spPr bwMode="auto">
          <a:xfrm>
            <a:off x="3635896" y="3569642"/>
            <a:ext cx="2682875" cy="579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92075" tIns="46038" rIns="92075" bIns="46038">
            <a:spAutoFit/>
          </a:bodyPr>
          <a:lstStyle/>
          <a:p>
            <a:pPr eaLnBrk="0" hangingPunct="0"/>
            <a:r>
              <a:rPr lang="it-IT" sz="3200" b="1" dirty="0">
                <a:solidFill>
                  <a:srgbClr val="FFFFFF"/>
                </a:solidFill>
                <a:latin typeface="Times New Roman" pitchFamily="18" charset="0"/>
              </a:rPr>
              <a:t>10 </a:t>
            </a:r>
            <a:r>
              <a:rPr lang="it-IT" sz="2000" b="1" dirty="0">
                <a:solidFill>
                  <a:srgbClr val="FFFFFF"/>
                </a:solidFill>
                <a:latin typeface="Times New Roman" pitchFamily="18" charset="0"/>
              </a:rPr>
              <a:t>INV. PERMAN.</a:t>
            </a:r>
          </a:p>
        </p:txBody>
      </p:sp>
      <p:sp>
        <p:nvSpPr>
          <p:cNvPr id="436234" name="Rectangle 10"/>
          <p:cNvSpPr>
            <a:spLocks noChangeArrowheads="1"/>
          </p:cNvSpPr>
          <p:nvPr/>
        </p:nvSpPr>
        <p:spPr bwMode="auto">
          <a:xfrm>
            <a:off x="3779912" y="2114426"/>
            <a:ext cx="2232248" cy="120097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92075" tIns="46038" rIns="92075" bIns="46038">
            <a:spAutoFit/>
          </a:bodyPr>
          <a:lstStyle/>
          <a:p>
            <a:pPr algn="ctr" eaLnBrk="0" hangingPunct="0"/>
            <a:r>
              <a:rPr lang="it-IT" sz="3600" b="1" dirty="0">
                <a:solidFill>
                  <a:srgbClr val="FFFF00"/>
                </a:solidFill>
                <a:latin typeface="Times New Roman" pitchFamily="18" charset="0"/>
              </a:rPr>
              <a:t> </a:t>
            </a:r>
            <a:r>
              <a:rPr lang="it-IT" sz="3600" b="1" dirty="0" smtClean="0">
                <a:solidFill>
                  <a:srgbClr val="FFFF00"/>
                </a:solidFill>
                <a:latin typeface="Times New Roman" pitchFamily="18" charset="0"/>
              </a:rPr>
              <a:t>1</a:t>
            </a:r>
          </a:p>
          <a:p>
            <a:pPr algn="ctr" eaLnBrk="0" hangingPunct="0"/>
            <a:r>
              <a:rPr lang="it-IT" sz="3600" b="1" dirty="0" smtClean="0">
                <a:solidFill>
                  <a:srgbClr val="FFFF00"/>
                </a:solidFill>
                <a:latin typeface="Times New Roman" pitchFamily="18" charset="0"/>
              </a:rPr>
              <a:t>mortale</a:t>
            </a:r>
            <a:r>
              <a:rPr lang="it-IT" sz="3600" dirty="0" smtClean="0">
                <a:solidFill>
                  <a:srgbClr val="FFFF00"/>
                </a:solidFill>
                <a:latin typeface="Times New Roman" pitchFamily="18" charset="0"/>
              </a:rPr>
              <a:t> </a:t>
            </a:r>
            <a:endParaRPr lang="it-IT" sz="3600" dirty="0">
              <a:solidFill>
                <a:srgbClr val="FFFF00"/>
              </a:solidFill>
              <a:latin typeface="Times New Roman" pitchFamily="18" charset="0"/>
            </a:endParaRPr>
          </a:p>
        </p:txBody>
      </p:sp>
      <p:sp>
        <p:nvSpPr>
          <p:cNvPr id="436236" name="AutoShape 12"/>
          <p:cNvSpPr>
            <a:spLocks noChangeArrowheads="1"/>
          </p:cNvSpPr>
          <p:nvPr/>
        </p:nvSpPr>
        <p:spPr bwMode="auto">
          <a:xfrm>
            <a:off x="215900" y="1663700"/>
            <a:ext cx="1619796" cy="4597400"/>
          </a:xfrm>
          <a:prstGeom prst="upArrow">
            <a:avLst>
              <a:gd name="adj1" fmla="val 47154"/>
              <a:gd name="adj2" fmla="val 86190"/>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endParaRPr lang="it-IT"/>
          </a:p>
        </p:txBody>
      </p:sp>
    </p:spTree>
    <p:extLst>
      <p:ext uri="{BB962C8B-B14F-4D97-AF65-F5344CB8AC3E}">
        <p14:creationId xmlns:p14="http://schemas.microsoft.com/office/powerpoint/2010/main" xmlns="" val="507535893"/>
      </p:ext>
    </p:extLst>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Text Box 2"/>
          <p:cNvSpPr txBox="1">
            <a:spLocks noChangeArrowheads="1"/>
          </p:cNvSpPr>
          <p:nvPr/>
        </p:nvSpPr>
        <p:spPr bwMode="auto">
          <a:xfrm>
            <a:off x="539768" y="508006"/>
            <a:ext cx="6900863" cy="392149"/>
          </a:xfrm>
          <a:prstGeom prst="rect">
            <a:avLst/>
          </a:prstGeom>
          <a:noFill/>
          <a:ln w="9525">
            <a:noFill/>
            <a:miter lim="800000"/>
            <a:headEnd/>
            <a:tailEnd/>
          </a:ln>
        </p:spPr>
        <p:txBody>
          <a:bodyPr lIns="80505" tIns="40254" rIns="80505" bIns="40254">
            <a:spAutoFit/>
          </a:bodyPr>
          <a:lstStyle/>
          <a:p>
            <a:pPr defTabSz="805154">
              <a:lnSpc>
                <a:spcPct val="101000"/>
              </a:lnSpc>
              <a:spcBef>
                <a:spcPct val="50000"/>
              </a:spcBef>
              <a:buClr>
                <a:srgbClr val="133B9C"/>
              </a:buClr>
              <a:buSzPct val="100000"/>
            </a:pPr>
            <a:r>
              <a:rPr lang="en-US" sz="2000" b="1" dirty="0" err="1">
                <a:ea typeface="Arial Unicode MS" pitchFamily="34" charset="-128"/>
                <a:cs typeface="Arial Unicode MS" pitchFamily="34" charset="-128"/>
              </a:rPr>
              <a:t>Registrazione</a:t>
            </a:r>
            <a:r>
              <a:rPr lang="en-US" sz="2000" b="1" dirty="0">
                <a:ea typeface="Arial Unicode MS" pitchFamily="34" charset="-128"/>
                <a:cs typeface="Arial Unicode MS" pitchFamily="34" charset="-128"/>
              </a:rPr>
              <a:t> </a:t>
            </a:r>
            <a:r>
              <a:rPr lang="en-US" sz="2000" b="1" dirty="0" err="1">
                <a:ea typeface="Arial Unicode MS" pitchFamily="34" charset="-128"/>
                <a:cs typeface="Arial Unicode MS" pitchFamily="34" charset="-128"/>
              </a:rPr>
              <a:t>Mancati</a:t>
            </a:r>
            <a:r>
              <a:rPr lang="en-US" sz="2000" b="1" dirty="0">
                <a:ea typeface="Arial Unicode MS" pitchFamily="34" charset="-128"/>
                <a:cs typeface="Arial Unicode MS" pitchFamily="34" charset="-128"/>
              </a:rPr>
              <a:t> </a:t>
            </a:r>
            <a:r>
              <a:rPr lang="en-US" sz="2000" b="1" dirty="0" err="1">
                <a:ea typeface="Arial Unicode MS" pitchFamily="34" charset="-128"/>
                <a:cs typeface="Arial Unicode MS" pitchFamily="34" charset="-128"/>
              </a:rPr>
              <a:t>infortuni</a:t>
            </a:r>
            <a:r>
              <a:rPr lang="en-US" sz="2000" b="1" dirty="0">
                <a:ea typeface="Arial Unicode MS" pitchFamily="34" charset="-128"/>
                <a:cs typeface="Arial Unicode MS" pitchFamily="34" charset="-128"/>
              </a:rPr>
              <a:t>/Near miss</a:t>
            </a:r>
          </a:p>
        </p:txBody>
      </p:sp>
      <p:sp>
        <p:nvSpPr>
          <p:cNvPr id="71683" name="Rectangle 3"/>
          <p:cNvSpPr>
            <a:spLocks noChangeArrowheads="1"/>
          </p:cNvSpPr>
          <p:nvPr/>
        </p:nvSpPr>
        <p:spPr bwMode="auto">
          <a:xfrm>
            <a:off x="1187468" y="1751023"/>
            <a:ext cx="4608513" cy="670109"/>
          </a:xfrm>
          <a:prstGeom prst="rect">
            <a:avLst/>
          </a:prstGeom>
          <a:noFill/>
          <a:ln w="12700">
            <a:noFill/>
            <a:miter lim="800000"/>
            <a:headEnd/>
            <a:tailEnd/>
          </a:ln>
        </p:spPr>
        <p:txBody>
          <a:bodyPr lIns="57494" tIns="57494" rIns="103484" bIns="57494">
            <a:spAutoFit/>
          </a:bodyPr>
          <a:lstStyle/>
          <a:p>
            <a:pPr algn="ctr">
              <a:spcBef>
                <a:spcPct val="50000"/>
              </a:spcBef>
              <a:buSzPct val="100000"/>
              <a:buFont typeface="Verdana" pitchFamily="34" charset="0"/>
              <a:buNone/>
            </a:pPr>
            <a:r>
              <a:rPr lang="it-IT" sz="1800" b="1" dirty="0">
                <a:solidFill>
                  <a:srgbClr val="FF6600"/>
                </a:solidFill>
              </a:rPr>
              <a:t>Perché è importante registrare il Mancato infortunio/</a:t>
            </a:r>
            <a:r>
              <a:rPr lang="it-IT" sz="1800" b="1" dirty="0" err="1">
                <a:solidFill>
                  <a:srgbClr val="FF6600"/>
                </a:solidFill>
              </a:rPr>
              <a:t>Near</a:t>
            </a:r>
            <a:r>
              <a:rPr lang="it-IT" sz="1800" b="1" dirty="0">
                <a:solidFill>
                  <a:srgbClr val="FF6600"/>
                </a:solidFill>
              </a:rPr>
              <a:t> miss?</a:t>
            </a:r>
          </a:p>
        </p:txBody>
      </p:sp>
      <p:pic>
        <p:nvPicPr>
          <p:cNvPr id="71684" name="Picture 5" descr="Scrivere"/>
          <p:cNvPicPr>
            <a:picLocks noChangeAspect="1" noChangeArrowheads="1"/>
          </p:cNvPicPr>
          <p:nvPr/>
        </p:nvPicPr>
        <p:blipFill>
          <a:blip r:embed="rId3" cstate="email"/>
          <a:srcRect/>
          <a:stretch>
            <a:fillRect/>
          </a:stretch>
        </p:blipFill>
        <p:spPr bwMode="auto">
          <a:xfrm>
            <a:off x="6788150" y="1484331"/>
            <a:ext cx="1455738" cy="3857625"/>
          </a:xfrm>
          <a:prstGeom prst="rect">
            <a:avLst/>
          </a:prstGeom>
          <a:noFill/>
          <a:ln w="9525">
            <a:noFill/>
            <a:miter lim="800000"/>
            <a:headEnd/>
            <a:tailEnd/>
          </a:ln>
        </p:spPr>
      </p:pic>
      <p:sp>
        <p:nvSpPr>
          <p:cNvPr id="6" name="Rettangolo 5"/>
          <p:cNvSpPr/>
          <p:nvPr/>
        </p:nvSpPr>
        <p:spPr>
          <a:xfrm>
            <a:off x="2771956" y="4057335"/>
            <a:ext cx="1633488" cy="307627"/>
          </a:xfrm>
          <a:prstGeom prst="rect">
            <a:avLst/>
          </a:prstGeom>
          <a:solidFill>
            <a:schemeClr val="bg1"/>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1295" tIns="45646" rIns="91295" bIns="45646">
            <a:spAutoFit/>
          </a:bodyPr>
          <a:lstStyle/>
          <a:p>
            <a:pPr algn="just">
              <a:spcBef>
                <a:spcPct val="50000"/>
              </a:spcBef>
              <a:buSzPct val="100000"/>
              <a:buFont typeface="Wingdings" pitchFamily="2" charset="2"/>
              <a:buNone/>
              <a:defRPr/>
            </a:pPr>
            <a:r>
              <a:rPr lang="it-IT" dirty="0">
                <a:solidFill>
                  <a:schemeClr val="tx2"/>
                </a:solidFill>
                <a:ea typeface="ヒラギノ角ゴ Pro W3" pitchFamily="1" charset="-128"/>
                <a:cs typeface="+mn-cs"/>
              </a:rPr>
              <a:t>Crea esperienza</a:t>
            </a:r>
          </a:p>
        </p:txBody>
      </p:sp>
      <p:sp>
        <p:nvSpPr>
          <p:cNvPr id="7" name="Rettangolo 6"/>
          <p:cNvSpPr/>
          <p:nvPr/>
        </p:nvSpPr>
        <p:spPr>
          <a:xfrm>
            <a:off x="1259632" y="2978379"/>
            <a:ext cx="4572000" cy="738514"/>
          </a:xfrm>
          <a:prstGeom prst="rect">
            <a:avLst/>
          </a:prstGeom>
          <a:solidFill>
            <a:schemeClr val="bg1"/>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91295" tIns="45646" rIns="91295" bIns="45646">
            <a:spAutoFit/>
          </a:bodyPr>
          <a:lstStyle/>
          <a:p>
            <a:pPr algn="ctr">
              <a:spcBef>
                <a:spcPct val="50000"/>
              </a:spcBef>
              <a:buSzPct val="100000"/>
              <a:buFont typeface="Wingdings" pitchFamily="2" charset="2"/>
              <a:buNone/>
              <a:defRPr/>
            </a:pPr>
            <a:r>
              <a:rPr lang="it-IT" dirty="0">
                <a:solidFill>
                  <a:schemeClr val="tx2"/>
                </a:solidFill>
                <a:ea typeface="ヒラギノ角ゴ Pro W3" pitchFamily="1" charset="-128"/>
                <a:cs typeface="+mn-cs"/>
              </a:rPr>
              <a:t>Sviluppa nell’Azienda la capacità di intervenire per ridurre i rischi legati allo svolgimento dell’attività lavorativa</a:t>
            </a:r>
          </a:p>
        </p:txBody>
      </p:sp>
      <p:sp>
        <p:nvSpPr>
          <p:cNvPr id="8" name="Rettangolo 7"/>
          <p:cNvSpPr/>
          <p:nvPr/>
        </p:nvSpPr>
        <p:spPr>
          <a:xfrm>
            <a:off x="1860437" y="4633398"/>
            <a:ext cx="3456551" cy="307627"/>
          </a:xfrm>
          <a:prstGeom prst="rect">
            <a:avLst/>
          </a:prstGeom>
          <a:solidFill>
            <a:schemeClr val="bg1"/>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1295" tIns="45646" rIns="91295" bIns="45646">
            <a:spAutoFit/>
          </a:bodyPr>
          <a:lstStyle/>
          <a:p>
            <a:pPr algn="just">
              <a:spcBef>
                <a:spcPct val="50000"/>
              </a:spcBef>
              <a:buSzPct val="100000"/>
              <a:buFont typeface="Wingdings" pitchFamily="2" charset="2"/>
              <a:buNone/>
              <a:defRPr/>
            </a:pPr>
            <a:r>
              <a:rPr lang="it-IT" dirty="0">
                <a:solidFill>
                  <a:schemeClr val="tx2"/>
                </a:solidFill>
                <a:ea typeface="ヒラギノ角ゴ Pro W3" pitchFamily="1" charset="-128"/>
                <a:cs typeface="+mn-cs"/>
              </a:rPr>
              <a:t>Permette il ricircolo delle esperienza</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Text Box 2"/>
          <p:cNvSpPr txBox="1">
            <a:spLocks noChangeArrowheads="1"/>
          </p:cNvSpPr>
          <p:nvPr/>
        </p:nvSpPr>
        <p:spPr bwMode="auto">
          <a:xfrm>
            <a:off x="539552" y="2636912"/>
            <a:ext cx="7920664" cy="827332"/>
          </a:xfrm>
          <a:prstGeom prst="rect">
            <a:avLst/>
          </a:prstGeom>
          <a:noFill/>
          <a:ln w="9525">
            <a:noFill/>
            <a:miter lim="800000"/>
            <a:headEnd/>
            <a:tailEnd/>
          </a:ln>
        </p:spPr>
        <p:txBody>
          <a:bodyPr wrap="square" lIns="80505" tIns="40254" rIns="80505" bIns="40254">
            <a:spAutoFit/>
          </a:bodyPr>
          <a:lstStyle/>
          <a:p>
            <a:pPr algn="ctr" defTabSz="805154">
              <a:lnSpc>
                <a:spcPct val="101000"/>
              </a:lnSpc>
              <a:spcBef>
                <a:spcPct val="50000"/>
              </a:spcBef>
              <a:buClr>
                <a:srgbClr val="133B9C"/>
              </a:buClr>
              <a:buSzPct val="100000"/>
            </a:pPr>
            <a:r>
              <a:rPr lang="en-US" sz="4800" b="1" dirty="0" smtClean="0">
                <a:ea typeface="Arial Unicode MS" pitchFamily="34" charset="-128"/>
                <a:cs typeface="Arial Unicode MS" pitchFamily="34" charset="-128"/>
              </a:rPr>
              <a:t>APPROFONDIMENTI</a:t>
            </a:r>
            <a:endParaRPr lang="en-US" sz="4800" b="1" dirty="0">
              <a:ea typeface="Arial Unicode MS" pitchFamily="34" charset="-128"/>
              <a:cs typeface="Arial Unicode MS" pitchFamily="34" charset="-128"/>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bwMode="auto">
          <a:xfrm>
            <a:off x="395536" y="332656"/>
            <a:ext cx="7772400" cy="979488"/>
          </a:xfrm>
          <a:noFill/>
          <a:ln>
            <a:miter lim="800000"/>
            <a:headEnd/>
            <a:tailEnd/>
          </a:ln>
        </p:spPr>
        <p:txBody>
          <a:bodyPr vert="horz" wrap="square" lIns="80408" tIns="40206" rIns="80408" bIns="40206" numCol="1" anchor="t" anchorCtr="0" compatLnSpc="1">
            <a:prstTxWarp prst="textNoShape">
              <a:avLst/>
            </a:prstTxWarp>
          </a:bodyPr>
          <a:lstStyle/>
          <a:p>
            <a:pPr eaLnBrk="1" hangingPunct="1"/>
            <a:r>
              <a:rPr lang="it-IT" dirty="0" smtClean="0"/>
              <a:t>La Sicurezza sul Lavoro</a:t>
            </a:r>
            <a:endParaRPr lang="it-IT" sz="900" dirty="0" smtClean="0"/>
          </a:p>
        </p:txBody>
      </p:sp>
      <p:sp>
        <p:nvSpPr>
          <p:cNvPr id="53251" name="Rectangle 3"/>
          <p:cNvSpPr>
            <a:spLocks noGrp="1" noChangeArrowheads="1"/>
          </p:cNvSpPr>
          <p:nvPr>
            <p:ph idx="4294967295"/>
          </p:nvPr>
        </p:nvSpPr>
        <p:spPr bwMode="auto">
          <a:xfrm>
            <a:off x="0" y="1379538"/>
            <a:ext cx="5368925" cy="4429125"/>
          </a:xfrm>
          <a:solidFill>
            <a:srgbClr val="FFFFFF"/>
          </a:solidFill>
          <a:ln>
            <a:miter lim="800000"/>
            <a:headEnd/>
            <a:tailEnd/>
          </a:ln>
        </p:spPr>
        <p:txBody>
          <a:bodyPr vert="horz" wrap="square" lIns="80408" tIns="40206" rIns="80408" bIns="40206" numCol="1" anchor="t" anchorCtr="0" compatLnSpc="1">
            <a:prstTxWarp prst="textNoShape">
              <a:avLst/>
            </a:prstTxWarp>
          </a:bodyPr>
          <a:lstStyle/>
          <a:p>
            <a:pPr algn="just" eaLnBrk="1" hangingPunct="1">
              <a:lnSpc>
                <a:spcPct val="110000"/>
              </a:lnSpc>
            </a:pPr>
            <a:r>
              <a:rPr lang="it-IT" sz="1600" b="1" dirty="0" smtClean="0">
                <a:solidFill>
                  <a:srgbClr val="FF6600"/>
                </a:solidFill>
              </a:rPr>
              <a:t>La “Vecchia Impostazione”</a:t>
            </a:r>
          </a:p>
          <a:p>
            <a:pPr algn="just" eaLnBrk="1" hangingPunct="1">
              <a:lnSpc>
                <a:spcPct val="110000"/>
              </a:lnSpc>
            </a:pPr>
            <a:endParaRPr lang="it-IT" b="1" dirty="0" smtClean="0"/>
          </a:p>
          <a:p>
            <a:pPr algn="just" eaLnBrk="1" hangingPunct="1">
              <a:lnSpc>
                <a:spcPct val="110000"/>
              </a:lnSpc>
            </a:pPr>
            <a:r>
              <a:rPr lang="it-IT" b="1" dirty="0" smtClean="0"/>
              <a:t>Prevenzione: Gli infortuni e le malattie sono prevenuti agendo sull’ambiente di lavoro, rendendolo “oggettivamente” sicuro.</a:t>
            </a:r>
            <a:r>
              <a:rPr lang="it-IT" dirty="0" smtClean="0"/>
              <a:t> </a:t>
            </a:r>
          </a:p>
          <a:p>
            <a:pPr algn="just" eaLnBrk="1" hangingPunct="1">
              <a:lnSpc>
                <a:spcPct val="110000"/>
              </a:lnSpc>
            </a:pPr>
            <a:endParaRPr lang="it-IT" i="1" dirty="0" smtClean="0"/>
          </a:p>
          <a:p>
            <a:pPr algn="just" eaLnBrk="1" hangingPunct="1">
              <a:lnSpc>
                <a:spcPct val="110000"/>
              </a:lnSpc>
            </a:pPr>
            <a:r>
              <a:rPr lang="it-IT" dirty="0" smtClean="0"/>
              <a:t>Sistema di prevenzione e sicurezza puntuale e specifico, strutturato su azioni di comando e controllo.</a:t>
            </a:r>
          </a:p>
          <a:p>
            <a:pPr algn="just" eaLnBrk="1" hangingPunct="1">
              <a:lnSpc>
                <a:spcPct val="110000"/>
              </a:lnSpc>
            </a:pPr>
            <a:r>
              <a:rPr lang="it-IT" dirty="0" smtClean="0"/>
              <a:t>I Datori di Lavoro e i </a:t>
            </a:r>
            <a:r>
              <a:rPr lang="it-IT" dirty="0" err="1" smtClean="0"/>
              <a:t>dirigenti…</a:t>
            </a:r>
            <a:r>
              <a:rPr lang="it-IT" dirty="0" smtClean="0"/>
              <a:t> </a:t>
            </a:r>
            <a:r>
              <a:rPr lang="it-IT" dirty="0" err="1" smtClean="0"/>
              <a:t>devono…attuare</a:t>
            </a:r>
            <a:r>
              <a:rPr lang="it-IT" dirty="0" smtClean="0"/>
              <a:t> le misure di sicurezza, rendere edotti i Lavoratori e vigilare.</a:t>
            </a:r>
          </a:p>
          <a:p>
            <a:pPr algn="just" eaLnBrk="1" hangingPunct="1">
              <a:lnSpc>
                <a:spcPct val="110000"/>
              </a:lnSpc>
            </a:pPr>
            <a:r>
              <a:rPr lang="it-IT" dirty="0" smtClean="0"/>
              <a:t>È sufficiente attuare gli adempimenti previsti per essere in regola di fronte alla Legge.</a:t>
            </a:r>
          </a:p>
        </p:txBody>
      </p:sp>
      <p:pic>
        <p:nvPicPr>
          <p:cNvPr id="24580" name="Picture 4"/>
          <p:cNvPicPr>
            <a:picLocks noChangeAspect="1" noChangeArrowheads="1"/>
          </p:cNvPicPr>
          <p:nvPr/>
        </p:nvPicPr>
        <p:blipFill>
          <a:blip r:embed="rId3" cstate="email"/>
          <a:srcRect/>
          <a:stretch>
            <a:fillRect/>
          </a:stretch>
        </p:blipFill>
        <p:spPr bwMode="auto">
          <a:xfrm>
            <a:off x="6815138" y="1452568"/>
            <a:ext cx="1212850" cy="4324350"/>
          </a:xfrm>
          <a:prstGeom prst="rect">
            <a:avLst/>
          </a:prstGeom>
          <a:noFill/>
          <a:ln w="76200" algn="ctr">
            <a:noFill/>
            <a:miter lim="800000"/>
            <a:headEnd/>
            <a:tailEnd/>
          </a:ln>
          <a:effectLst>
            <a:outerShdw dist="35921" dir="2700000" algn="ctr" rotWithShape="0">
              <a:srgbClr val="808080"/>
            </a:outerShdw>
          </a:effectLst>
        </p:spPr>
      </p:pic>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5" name="Rectangle 4"/>
          <p:cNvSpPr>
            <a:spLocks noGrp="1" noChangeArrowheads="1"/>
          </p:cNvSpPr>
          <p:nvPr>
            <p:ph type="title" idx="4294967295"/>
          </p:nvPr>
        </p:nvSpPr>
        <p:spPr bwMode="auto">
          <a:xfrm>
            <a:off x="0" y="0"/>
            <a:ext cx="7772400" cy="979488"/>
          </a:xfrm>
          <a:noFill/>
          <a:ln w="12700">
            <a:miter lim="800000"/>
            <a:headEnd/>
            <a:tailEnd/>
          </a:ln>
        </p:spPr>
        <p:txBody>
          <a:bodyPr vert="horz" wrap="square" lIns="50598" tIns="50598" rIns="91078" bIns="50598" numCol="1" anchor="b" anchorCtr="0" compatLnSpc="1">
            <a:prstTxWarp prst="textNoShape">
              <a:avLst/>
            </a:prstTxWarp>
          </a:bodyPr>
          <a:lstStyle/>
          <a:p>
            <a:pPr eaLnBrk="1" hangingPunct="1"/>
            <a:r>
              <a:rPr lang="it-IT" smtClean="0"/>
              <a:t>La Sicurezza sul Lavoro</a:t>
            </a:r>
          </a:p>
        </p:txBody>
      </p:sp>
      <p:sp>
        <p:nvSpPr>
          <p:cNvPr id="54274" name="Rectangle 2"/>
          <p:cNvSpPr>
            <a:spLocks noGrp="1" noChangeArrowheads="1"/>
          </p:cNvSpPr>
          <p:nvPr>
            <p:ph idx="4294967295"/>
          </p:nvPr>
        </p:nvSpPr>
        <p:spPr bwMode="auto">
          <a:xfrm>
            <a:off x="0" y="1379538"/>
            <a:ext cx="5224463" cy="4429125"/>
          </a:xfrm>
          <a:solidFill>
            <a:srgbClr val="FFFFFF"/>
          </a:solidFill>
          <a:ln>
            <a:miter lim="800000"/>
            <a:headEnd/>
            <a:tailEnd/>
          </a:ln>
        </p:spPr>
        <p:txBody>
          <a:bodyPr vert="horz" wrap="square" lIns="80415" tIns="40209" rIns="80415" bIns="40209" numCol="1" anchor="t" anchorCtr="0" compatLnSpc="1">
            <a:prstTxWarp prst="textNoShape">
              <a:avLst/>
            </a:prstTxWarp>
          </a:bodyPr>
          <a:lstStyle/>
          <a:p>
            <a:pPr algn="just" eaLnBrk="1" hangingPunct="1"/>
            <a:r>
              <a:rPr lang="it-IT" sz="1600" b="1" dirty="0" smtClean="0">
                <a:solidFill>
                  <a:srgbClr val="FF6600"/>
                </a:solidFill>
              </a:rPr>
              <a:t>La Moderna impostazione</a:t>
            </a:r>
          </a:p>
          <a:p>
            <a:pPr algn="just" eaLnBrk="1" hangingPunct="1"/>
            <a:endParaRPr lang="it-IT" sz="1500" b="1" dirty="0" smtClean="0">
              <a:solidFill>
                <a:srgbClr val="000099"/>
              </a:solidFill>
            </a:endParaRPr>
          </a:p>
          <a:p>
            <a:pPr algn="just" eaLnBrk="1" hangingPunct="1"/>
            <a:r>
              <a:rPr lang="it-IT" b="1" dirty="0" smtClean="0"/>
              <a:t>Passaggio dal concetto di protezione passiva ad un sistema di sicurezza globale.</a:t>
            </a:r>
          </a:p>
          <a:p>
            <a:pPr algn="just" eaLnBrk="1" hangingPunct="1"/>
            <a:endParaRPr lang="it-IT" b="1" dirty="0" smtClean="0"/>
          </a:p>
          <a:p>
            <a:pPr algn="just" eaLnBrk="1" hangingPunct="1"/>
            <a:r>
              <a:rPr lang="it-IT" dirty="0" smtClean="0"/>
              <a:t>Il datore di Lavoro collabora con i lavoratori nel:</a:t>
            </a:r>
          </a:p>
          <a:p>
            <a:pPr lvl="1" algn="just" eaLnBrk="1" hangingPunct="1"/>
            <a:r>
              <a:rPr lang="it-IT" dirty="0" smtClean="0"/>
              <a:t>individuare e valutare i rischi, procedere alla loro eliminazione o alla loro riduzione.</a:t>
            </a:r>
          </a:p>
          <a:p>
            <a:pPr lvl="1" algn="just" eaLnBrk="1" hangingPunct="1"/>
            <a:r>
              <a:rPr lang="it-IT" dirty="0" smtClean="0"/>
              <a:t>Individuare, programmare e attuare le attività di prevenzione.</a:t>
            </a:r>
          </a:p>
          <a:p>
            <a:pPr lvl="1" algn="just" eaLnBrk="1" hangingPunct="1"/>
            <a:r>
              <a:rPr lang="it-IT" dirty="0" smtClean="0"/>
              <a:t>Assicurare, ove previsto, la sorveglianza sanitaria.</a:t>
            </a:r>
          </a:p>
          <a:p>
            <a:pPr lvl="1" algn="just" eaLnBrk="1" hangingPunct="1"/>
            <a:r>
              <a:rPr lang="it-IT" dirty="0" smtClean="0"/>
              <a:t>L’approccio alla sicurezza, anche se nel tempo è cambiato il modo di concepirla (da fatalità a valore etico ed estetico), rimane comunque basato sul pieno rispetto di obblighi di legge.</a:t>
            </a:r>
          </a:p>
        </p:txBody>
      </p:sp>
      <p:pic>
        <p:nvPicPr>
          <p:cNvPr id="54276" name="Picture 5" descr="j0425285"/>
          <p:cNvPicPr>
            <a:picLocks noChangeAspect="1" noChangeArrowheads="1"/>
          </p:cNvPicPr>
          <p:nvPr/>
        </p:nvPicPr>
        <p:blipFill>
          <a:blip r:embed="rId3" cstate="email"/>
          <a:srcRect/>
          <a:stretch>
            <a:fillRect/>
          </a:stretch>
        </p:blipFill>
        <p:spPr bwMode="auto">
          <a:xfrm>
            <a:off x="6659566" y="1484322"/>
            <a:ext cx="1368425" cy="43211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bwMode="auto">
          <a:xfrm>
            <a:off x="0" y="0"/>
            <a:ext cx="7772400" cy="979488"/>
          </a:xfrm>
          <a:noFill/>
          <a:ln>
            <a:miter lim="800000"/>
            <a:headEnd/>
            <a:tailEnd/>
          </a:ln>
        </p:spPr>
        <p:txBody>
          <a:bodyPr vert="horz" wrap="square" lIns="80520" tIns="40258" rIns="80520" bIns="40258" numCol="1" anchor="t" anchorCtr="0" compatLnSpc="1">
            <a:prstTxWarp prst="textNoShape">
              <a:avLst/>
            </a:prstTxWarp>
          </a:bodyPr>
          <a:lstStyle/>
          <a:p>
            <a:pPr eaLnBrk="1" hangingPunct="1"/>
            <a:r>
              <a:rPr lang="it-IT" smtClean="0"/>
              <a:t>Il contesto legislativo ed organizzativo</a:t>
            </a:r>
          </a:p>
        </p:txBody>
      </p:sp>
      <p:sp>
        <p:nvSpPr>
          <p:cNvPr id="6148" name="Rectangle 4"/>
          <p:cNvSpPr>
            <a:spLocks noGrp="1" noChangeArrowheads="1"/>
          </p:cNvSpPr>
          <p:nvPr>
            <p:ph sz="half" idx="4294967295"/>
          </p:nvPr>
        </p:nvSpPr>
        <p:spPr>
          <a:xfrm>
            <a:off x="0" y="1379538"/>
            <a:ext cx="3254375" cy="4429125"/>
          </a:xfrm>
          <a:solidFill>
            <a:schemeClr val="bg1"/>
          </a:solidFill>
          <a:ln>
            <a:solidFill>
              <a:schemeClr val="accent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520" tIns="40258" rIns="80520" bIns="40258"/>
          <a:lstStyle/>
          <a:p>
            <a:pPr algn="l" eaLnBrk="1" hangingPunct="1">
              <a:lnSpc>
                <a:spcPct val="90000"/>
              </a:lnSpc>
              <a:buFont typeface="Times" pitchFamily="18" charset="0"/>
              <a:buChar char="•"/>
              <a:defRPr/>
            </a:pPr>
            <a:r>
              <a:rPr lang="it-IT" sz="1600" dirty="0" smtClean="0">
                <a:cs typeface="+mn-cs"/>
              </a:rPr>
              <a:t>Molti provvedimenti legislativi</a:t>
            </a:r>
          </a:p>
          <a:p>
            <a:pPr algn="l" eaLnBrk="1" hangingPunct="1">
              <a:lnSpc>
                <a:spcPct val="90000"/>
              </a:lnSpc>
              <a:buFont typeface="Times" pitchFamily="18" charset="0"/>
              <a:buChar char="•"/>
              <a:defRPr/>
            </a:pPr>
            <a:r>
              <a:rPr lang="it-IT" sz="1600" dirty="0" smtClean="0">
                <a:cs typeface="+mn-cs"/>
              </a:rPr>
              <a:t>Strutture dei servizi di prevenzione numericamente più consistenti</a:t>
            </a:r>
          </a:p>
          <a:p>
            <a:pPr algn="l" eaLnBrk="1" hangingPunct="1">
              <a:lnSpc>
                <a:spcPct val="90000"/>
              </a:lnSpc>
              <a:buFont typeface="Times" pitchFamily="18" charset="0"/>
              <a:buChar char="•"/>
              <a:defRPr/>
            </a:pPr>
            <a:r>
              <a:rPr lang="it-IT" sz="1600" dirty="0" smtClean="0">
                <a:cs typeface="+mn-cs"/>
              </a:rPr>
              <a:t>Attività di prevenzione prevalentemente rivolta alla azienda</a:t>
            </a:r>
          </a:p>
          <a:p>
            <a:pPr algn="l" eaLnBrk="1" hangingPunct="1">
              <a:lnSpc>
                <a:spcPct val="90000"/>
              </a:lnSpc>
              <a:buFont typeface="Times" pitchFamily="18" charset="0"/>
              <a:buChar char="•"/>
              <a:defRPr/>
            </a:pPr>
            <a:r>
              <a:rPr lang="it-IT" sz="1600" dirty="0" smtClean="0">
                <a:cs typeface="+mn-cs"/>
              </a:rPr>
              <a:t>Valutazioni non omogenee nel tempo e di tipo “artigianale”</a:t>
            </a:r>
          </a:p>
          <a:p>
            <a:pPr algn="l" eaLnBrk="1" hangingPunct="1">
              <a:lnSpc>
                <a:spcPct val="90000"/>
              </a:lnSpc>
              <a:buFont typeface="Times" pitchFamily="18" charset="0"/>
              <a:buChar char="•"/>
              <a:defRPr/>
            </a:pPr>
            <a:r>
              <a:rPr lang="it-IT" sz="1600" dirty="0" smtClean="0">
                <a:cs typeface="+mn-cs"/>
              </a:rPr>
              <a:t>Approccio metodologico innovativo per la prima applicazione della 626/94.</a:t>
            </a:r>
          </a:p>
        </p:txBody>
      </p:sp>
      <p:sp>
        <p:nvSpPr>
          <p:cNvPr id="6149" name="Rectangle 5"/>
          <p:cNvSpPr>
            <a:spLocks noGrp="1" noChangeArrowheads="1"/>
          </p:cNvSpPr>
          <p:nvPr>
            <p:ph sz="half" idx="4294967295"/>
          </p:nvPr>
        </p:nvSpPr>
        <p:spPr>
          <a:xfrm>
            <a:off x="5888038" y="1379538"/>
            <a:ext cx="3255962" cy="4429125"/>
          </a:xfrm>
          <a:solidFill>
            <a:schemeClr val="bg1"/>
          </a:solidFill>
          <a:ln>
            <a:solidFill>
              <a:schemeClr val="accent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520" tIns="40258" rIns="80520" bIns="40258"/>
          <a:lstStyle/>
          <a:p>
            <a:pPr eaLnBrk="1" hangingPunct="1">
              <a:lnSpc>
                <a:spcPct val="90000"/>
              </a:lnSpc>
              <a:buFont typeface="Times" pitchFamily="18" charset="0"/>
              <a:buChar char="•"/>
              <a:defRPr/>
            </a:pPr>
            <a:r>
              <a:rPr lang="it-IT" sz="1600" dirty="0" smtClean="0">
                <a:cs typeface="+mn-cs"/>
              </a:rPr>
              <a:t>Accorpamento dei principali provvedimenti nel Unico Testo D.Lgs. 81/08</a:t>
            </a:r>
          </a:p>
          <a:p>
            <a:pPr eaLnBrk="1" hangingPunct="1">
              <a:lnSpc>
                <a:spcPct val="90000"/>
              </a:lnSpc>
              <a:buFont typeface="Times" pitchFamily="18" charset="0"/>
              <a:buChar char="•"/>
              <a:defRPr/>
            </a:pPr>
            <a:r>
              <a:rPr lang="it-IT" sz="1600" dirty="0" smtClean="0">
                <a:cs typeface="+mn-cs"/>
              </a:rPr>
              <a:t>Riduzione del numero di persone dedicate</a:t>
            </a:r>
          </a:p>
          <a:p>
            <a:pPr eaLnBrk="1" hangingPunct="1">
              <a:lnSpc>
                <a:spcPct val="90000"/>
              </a:lnSpc>
              <a:buFont typeface="Times" pitchFamily="18" charset="0"/>
              <a:buChar char="•"/>
              <a:defRPr/>
            </a:pPr>
            <a:r>
              <a:rPr lang="it-IT" sz="1600" dirty="0" smtClean="0">
                <a:cs typeface="+mn-cs"/>
              </a:rPr>
              <a:t>Attività di supervisione e controllo rivolto anche verso appaltatori e fornitori (responsabilità di impresa)</a:t>
            </a:r>
          </a:p>
          <a:p>
            <a:pPr eaLnBrk="1" hangingPunct="1">
              <a:lnSpc>
                <a:spcPct val="90000"/>
              </a:lnSpc>
              <a:buFont typeface="Times" pitchFamily="18" charset="0"/>
              <a:buChar char="•"/>
              <a:defRPr/>
            </a:pPr>
            <a:r>
              <a:rPr lang="it-IT" sz="1600" dirty="0" smtClean="0">
                <a:cs typeface="+mn-cs"/>
              </a:rPr>
              <a:t>Valutazioni e gestione del processo certificabili OHSAS 18001</a:t>
            </a:r>
          </a:p>
          <a:p>
            <a:pPr eaLnBrk="1" hangingPunct="1">
              <a:lnSpc>
                <a:spcPct val="90000"/>
              </a:lnSpc>
              <a:buFont typeface="Times" pitchFamily="18" charset="0"/>
              <a:buChar char="•"/>
              <a:defRPr/>
            </a:pPr>
            <a:r>
              <a:rPr lang="it-IT" sz="1600" dirty="0" smtClean="0">
                <a:cs typeface="+mn-cs"/>
              </a:rPr>
              <a:t>Integrazione dei rischi non misurabili nelle valutazioni.</a:t>
            </a:r>
          </a:p>
          <a:p>
            <a:pPr eaLnBrk="1" hangingPunct="1">
              <a:lnSpc>
                <a:spcPct val="90000"/>
              </a:lnSpc>
              <a:buFont typeface="Times" pitchFamily="18" charset="0"/>
              <a:buChar char="•"/>
              <a:defRPr/>
            </a:pPr>
            <a:r>
              <a:rPr lang="it-IT" sz="1600" dirty="0" err="1" smtClean="0">
                <a:cs typeface="+mn-cs"/>
              </a:rPr>
              <a:t>Zenith</a:t>
            </a:r>
            <a:r>
              <a:rPr lang="it-IT" sz="1600" dirty="0" smtClean="0">
                <a:cs typeface="+mn-cs"/>
              </a:rPr>
              <a:t> di Processo</a:t>
            </a: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AutoShape 2"/>
          <p:cNvSpPr>
            <a:spLocks noChangeArrowheads="1"/>
          </p:cNvSpPr>
          <p:nvPr/>
        </p:nvSpPr>
        <p:spPr bwMode="auto">
          <a:xfrm>
            <a:off x="930275" y="1512888"/>
            <a:ext cx="3951288" cy="1454150"/>
          </a:xfrm>
          <a:prstGeom prst="flowChartAlternateProcess">
            <a:avLst/>
          </a:prstGeom>
          <a:gradFill rotWithShape="1">
            <a:gsLst>
              <a:gs pos="0">
                <a:srgbClr val="66FF33"/>
              </a:gs>
              <a:gs pos="100000">
                <a:srgbClr val="FFFFFF"/>
              </a:gs>
            </a:gsLst>
            <a:lin ang="5400000" scaled="1"/>
          </a:gradFill>
          <a:ln w="9525" algn="ctr">
            <a:solidFill>
              <a:srgbClr val="FF6600"/>
            </a:solidFill>
            <a:miter lim="800000"/>
            <a:headEnd/>
            <a:tailEnd/>
          </a:ln>
        </p:spPr>
        <p:txBody>
          <a:bodyPr lIns="80520" tIns="40258" rIns="80520" bIns="40258" anchor="ctr"/>
          <a:lstStyle/>
          <a:p>
            <a:endParaRPr lang="it-IT"/>
          </a:p>
        </p:txBody>
      </p:sp>
      <p:pic>
        <p:nvPicPr>
          <p:cNvPr id="61443" name="Picture 4"/>
          <p:cNvPicPr>
            <a:picLocks noChangeAspect="1" noChangeArrowheads="1"/>
          </p:cNvPicPr>
          <p:nvPr/>
        </p:nvPicPr>
        <p:blipFill>
          <a:blip r:embed="rId3" cstate="email"/>
          <a:srcRect/>
          <a:stretch>
            <a:fillRect/>
          </a:stretch>
        </p:blipFill>
        <p:spPr bwMode="auto">
          <a:xfrm>
            <a:off x="5868989" y="1247793"/>
            <a:ext cx="1789112" cy="1711325"/>
          </a:xfrm>
          <a:prstGeom prst="rect">
            <a:avLst/>
          </a:prstGeom>
          <a:noFill/>
          <a:ln w="12700" algn="ctr">
            <a:noFill/>
            <a:miter lim="800000"/>
            <a:headEnd/>
            <a:tailEnd/>
          </a:ln>
        </p:spPr>
      </p:pic>
      <p:sp>
        <p:nvSpPr>
          <p:cNvPr id="61444" name="Rectangle 5"/>
          <p:cNvSpPr>
            <a:spLocks noGrp="1" noChangeArrowheads="1"/>
          </p:cNvSpPr>
          <p:nvPr>
            <p:ph type="title" idx="4294967295"/>
          </p:nvPr>
        </p:nvSpPr>
        <p:spPr>
          <a:xfrm>
            <a:off x="0" y="260350"/>
            <a:ext cx="7772400" cy="979488"/>
          </a:xfrm>
        </p:spPr>
        <p:txBody>
          <a:bodyPr lIns="50709" tIns="50709" rIns="91281" bIns="50709" anchor="ctr"/>
          <a:lstStyle/>
          <a:p>
            <a:pPr eaLnBrk="1" hangingPunct="1"/>
            <a:r>
              <a:rPr lang="it-IT" dirty="0" smtClean="0"/>
              <a:t>Metodologia di valutazione del rischio</a:t>
            </a:r>
            <a:br>
              <a:rPr lang="it-IT" dirty="0" smtClean="0"/>
            </a:br>
            <a:r>
              <a:rPr lang="it-IT" sz="2000" dirty="0" smtClean="0"/>
              <a:t>Modello preliminare</a:t>
            </a:r>
          </a:p>
        </p:txBody>
      </p:sp>
      <p:sp>
        <p:nvSpPr>
          <p:cNvPr id="1156102" name="AutoShape 6"/>
          <p:cNvSpPr>
            <a:spLocks noChangeArrowheads="1"/>
          </p:cNvSpPr>
          <p:nvPr/>
        </p:nvSpPr>
        <p:spPr bwMode="auto">
          <a:xfrm>
            <a:off x="1030289" y="4883150"/>
            <a:ext cx="1628775" cy="661988"/>
          </a:xfrm>
          <a:prstGeom prst="roundRect">
            <a:avLst>
              <a:gd name="adj" fmla="val 16667"/>
            </a:avLst>
          </a:prstGeom>
          <a:solidFill>
            <a:srgbClr val="CCECFF"/>
          </a:solidFill>
          <a:ln w="38100" algn="ctr">
            <a:solidFill>
              <a:srgbClr val="FF0000"/>
            </a:solidFill>
            <a:round/>
            <a:headEnd/>
            <a:tailEnd/>
          </a:ln>
          <a:effectLst>
            <a:outerShdw dist="35921" dir="2700000" algn="ctr" rotWithShape="0">
              <a:srgbClr val="000000">
                <a:alpha val="74998"/>
              </a:srgbClr>
            </a:outerShdw>
          </a:effectLst>
        </p:spPr>
        <p:txBody>
          <a:bodyPr lIns="80513" tIns="40254" rIns="80513" bIns="40254" anchor="ctr"/>
          <a:lstStyle/>
          <a:p>
            <a:pPr>
              <a:defRPr/>
            </a:pPr>
            <a:r>
              <a:rPr lang="it-IT" i="1" dirty="0" err="1">
                <a:latin typeface="+mj-lt"/>
                <a:ea typeface="+mn-ea"/>
                <a:cs typeface="+mn-cs"/>
              </a:rPr>
              <a:t>R</a:t>
            </a:r>
            <a:r>
              <a:rPr lang="it-IT" i="1" baseline="-25000" dirty="0" err="1">
                <a:latin typeface="+mj-lt"/>
                <a:ea typeface="+mn-ea"/>
                <a:cs typeface="+mn-cs"/>
              </a:rPr>
              <a:t>r</a:t>
            </a:r>
            <a:r>
              <a:rPr lang="it-IT" i="1" dirty="0">
                <a:latin typeface="+mj-lt"/>
                <a:ea typeface="+mn-ea"/>
                <a:cs typeface="+mn-cs"/>
              </a:rPr>
              <a:t> = </a:t>
            </a:r>
            <a:r>
              <a:rPr lang="it-IT" i="1" dirty="0" err="1">
                <a:latin typeface="+mj-lt"/>
                <a:ea typeface="+mn-ea"/>
                <a:cs typeface="+mn-cs"/>
              </a:rPr>
              <a:t>R</a:t>
            </a:r>
            <a:r>
              <a:rPr lang="it-IT" i="1" baseline="-25000" dirty="0" err="1">
                <a:latin typeface="+mj-lt"/>
                <a:ea typeface="+mn-ea"/>
                <a:cs typeface="+mn-cs"/>
              </a:rPr>
              <a:t>i</a:t>
            </a:r>
            <a:r>
              <a:rPr lang="it-IT" i="1" dirty="0">
                <a:latin typeface="+mj-lt"/>
                <a:ea typeface="+mn-ea"/>
                <a:cs typeface="+mn-cs"/>
              </a:rPr>
              <a:t> x K</a:t>
            </a:r>
          </a:p>
        </p:txBody>
      </p:sp>
      <p:sp>
        <p:nvSpPr>
          <p:cNvPr id="1156103" name="AutoShape 7"/>
          <p:cNvSpPr>
            <a:spLocks noChangeArrowheads="1"/>
          </p:cNvSpPr>
          <p:nvPr/>
        </p:nvSpPr>
        <p:spPr bwMode="auto">
          <a:xfrm>
            <a:off x="993778" y="5597564"/>
            <a:ext cx="3197225" cy="1008040"/>
          </a:xfrm>
          <a:prstGeom prst="roundRect">
            <a:avLst>
              <a:gd name="adj" fmla="val 8005"/>
            </a:avLst>
          </a:prstGeom>
          <a:noFill/>
          <a:ln w="9525">
            <a:noFill/>
            <a:round/>
            <a:headEnd/>
            <a:tailEnd/>
          </a:ln>
          <a:effectLst/>
        </p:spPr>
        <p:txBody>
          <a:bodyPr lIns="80520" tIns="40258" rIns="80520" bIns="40258" anchor="ctr">
            <a:spAutoFit/>
          </a:bodyPr>
          <a:lstStyle/>
          <a:p>
            <a:pPr>
              <a:lnSpc>
                <a:spcPct val="130000"/>
              </a:lnSpc>
              <a:defRPr/>
            </a:pPr>
            <a:r>
              <a:rPr lang="it-IT" sz="1100" i="1" dirty="0" err="1">
                <a:latin typeface="+mj-lt"/>
                <a:ea typeface="+mn-ea"/>
                <a:cs typeface="+mn-cs"/>
              </a:rPr>
              <a:t>R</a:t>
            </a:r>
            <a:r>
              <a:rPr lang="it-IT" sz="1100" i="1" baseline="-25000" dirty="0" err="1">
                <a:latin typeface="+mj-lt"/>
                <a:ea typeface="+mn-ea"/>
                <a:cs typeface="+mn-cs"/>
              </a:rPr>
              <a:t>r</a:t>
            </a:r>
            <a:r>
              <a:rPr lang="it-IT" sz="1100" i="1" dirty="0">
                <a:latin typeface="+mj-lt"/>
                <a:ea typeface="+mn-ea"/>
                <a:cs typeface="+mn-cs"/>
              </a:rPr>
              <a:t> = Rischio Residuo</a:t>
            </a:r>
          </a:p>
          <a:p>
            <a:pPr>
              <a:lnSpc>
                <a:spcPct val="130000"/>
              </a:lnSpc>
              <a:defRPr/>
            </a:pPr>
            <a:r>
              <a:rPr lang="it-IT" sz="1100" i="1" dirty="0">
                <a:latin typeface="+mj-lt"/>
                <a:ea typeface="+mn-ea"/>
                <a:cs typeface="+mn-cs"/>
              </a:rPr>
              <a:t>K = Coefficiente di riduzione del rischio </a:t>
            </a:r>
          </a:p>
          <a:p>
            <a:pPr>
              <a:lnSpc>
                <a:spcPct val="130000"/>
              </a:lnSpc>
              <a:defRPr/>
            </a:pPr>
            <a:r>
              <a:rPr lang="it-IT" sz="1100" i="1" dirty="0" err="1">
                <a:latin typeface="+mj-lt"/>
                <a:ea typeface="+mn-ea"/>
                <a:cs typeface="+mn-cs"/>
              </a:rPr>
              <a:t>Ri</a:t>
            </a:r>
            <a:r>
              <a:rPr lang="it-IT" sz="1100" i="1" dirty="0">
                <a:latin typeface="+mj-lt"/>
                <a:ea typeface="+mn-ea"/>
                <a:cs typeface="+mn-cs"/>
              </a:rPr>
              <a:t> = Rischio iniziale</a:t>
            </a:r>
          </a:p>
          <a:p>
            <a:pPr>
              <a:lnSpc>
                <a:spcPct val="130000"/>
              </a:lnSpc>
              <a:defRPr/>
            </a:pPr>
            <a:endParaRPr lang="it-IT" sz="1100" dirty="0">
              <a:latin typeface="+mj-lt"/>
              <a:ea typeface="+mn-ea"/>
              <a:cs typeface="+mn-cs"/>
            </a:endParaRPr>
          </a:p>
        </p:txBody>
      </p:sp>
      <p:sp>
        <p:nvSpPr>
          <p:cNvPr id="1156104" name="AutoShape 8"/>
          <p:cNvSpPr>
            <a:spLocks noChangeArrowheads="1"/>
          </p:cNvSpPr>
          <p:nvPr/>
        </p:nvSpPr>
        <p:spPr bwMode="auto">
          <a:xfrm>
            <a:off x="1363665" y="3760806"/>
            <a:ext cx="2109787" cy="860425"/>
          </a:xfrm>
          <a:prstGeom prst="flowChartProcess">
            <a:avLst/>
          </a:prstGeom>
          <a:gradFill rotWithShape="1">
            <a:gsLst>
              <a:gs pos="0">
                <a:srgbClr val="FFFFFF"/>
              </a:gs>
              <a:gs pos="100000">
                <a:srgbClr val="99CCFF"/>
              </a:gs>
            </a:gsLst>
            <a:lin ang="5400000" scaled="1"/>
          </a:gradFill>
          <a:ln w="9525" algn="ctr">
            <a:solidFill>
              <a:srgbClr val="FF6600"/>
            </a:solidFill>
            <a:miter lim="800000"/>
            <a:headEnd/>
            <a:tailEnd/>
          </a:ln>
          <a:effectLst/>
        </p:spPr>
        <p:txBody>
          <a:bodyPr lIns="80520" tIns="40258" rIns="80520" bIns="40258" anchor="ctr"/>
          <a:lstStyle/>
          <a:p>
            <a:pPr algn="ctr" defTabSz="912843">
              <a:defRPr/>
            </a:pPr>
            <a:r>
              <a:rPr lang="it-IT" b="1" i="1" dirty="0" err="1">
                <a:latin typeface="+mj-lt"/>
                <a:ea typeface="+mn-ea"/>
                <a:cs typeface="+mn-cs"/>
              </a:rPr>
              <a:t>Ri</a:t>
            </a:r>
            <a:endParaRPr lang="it-IT" b="1" i="1" dirty="0">
              <a:latin typeface="+mj-lt"/>
              <a:ea typeface="+mn-ea"/>
              <a:cs typeface="+mn-cs"/>
            </a:endParaRPr>
          </a:p>
          <a:p>
            <a:pPr defTabSz="912843">
              <a:defRPr/>
            </a:pPr>
            <a:r>
              <a:rPr lang="it-IT" sz="900" dirty="0">
                <a:latin typeface="+mj-lt"/>
                <a:ea typeface="+mn-ea"/>
                <a:cs typeface="+mn-cs"/>
              </a:rPr>
              <a:t>VALUTAZIONE RISCHIO INIZIALE </a:t>
            </a:r>
          </a:p>
          <a:p>
            <a:pPr defTabSz="912843">
              <a:defRPr/>
            </a:pPr>
            <a:r>
              <a:rPr lang="it-IT" sz="900" dirty="0">
                <a:latin typeface="+mj-lt"/>
                <a:ea typeface="+mn-ea"/>
                <a:cs typeface="+mn-cs"/>
              </a:rPr>
              <a:t>NORMALIZZATO [1÷16]</a:t>
            </a:r>
          </a:p>
        </p:txBody>
      </p:sp>
      <p:cxnSp>
        <p:nvCxnSpPr>
          <p:cNvPr id="61448" name="AutoShape 9"/>
          <p:cNvCxnSpPr>
            <a:cxnSpLocks noChangeShapeType="1"/>
            <a:stCxn id="1156106" idx="3"/>
            <a:endCxn id="1156104" idx="1"/>
          </p:cNvCxnSpPr>
          <p:nvPr/>
        </p:nvCxnSpPr>
        <p:spPr bwMode="auto">
          <a:xfrm flipV="1">
            <a:off x="838200" y="4191019"/>
            <a:ext cx="525465" cy="29750"/>
          </a:xfrm>
          <a:prstGeom prst="bentConnector3">
            <a:avLst>
              <a:gd name="adj1" fmla="val 50000"/>
            </a:avLst>
          </a:prstGeom>
          <a:noFill/>
          <a:ln w="25400">
            <a:solidFill>
              <a:srgbClr val="FF6600"/>
            </a:solidFill>
            <a:miter lim="800000"/>
            <a:headEnd type="oval" w="med" len="med"/>
            <a:tailEnd type="stealth" w="lg" len="lg"/>
          </a:ln>
        </p:spPr>
      </p:cxnSp>
      <p:sp>
        <p:nvSpPr>
          <p:cNvPr id="1156106" name="Text Box 10"/>
          <p:cNvSpPr txBox="1">
            <a:spLocks noChangeArrowheads="1"/>
          </p:cNvSpPr>
          <p:nvPr/>
        </p:nvSpPr>
        <p:spPr bwMode="auto">
          <a:xfrm>
            <a:off x="0" y="3892562"/>
            <a:ext cx="838200" cy="656414"/>
          </a:xfrm>
          <a:prstGeom prst="rect">
            <a:avLst/>
          </a:prstGeom>
          <a:noFill/>
          <a:ln w="12700" algn="ctr">
            <a:noFill/>
            <a:miter lim="800000"/>
            <a:headEnd/>
            <a:tailEnd/>
          </a:ln>
          <a:effectLst/>
        </p:spPr>
        <p:txBody>
          <a:bodyPr lIns="50713" tIns="50713" rIns="91288" bIns="50713">
            <a:spAutoFit/>
          </a:bodyPr>
          <a:lstStyle/>
          <a:p>
            <a:pPr defTabSz="912843">
              <a:spcBef>
                <a:spcPct val="50000"/>
              </a:spcBef>
              <a:defRPr/>
            </a:pPr>
            <a:r>
              <a:rPr lang="it-IT" sz="1200" b="1" dirty="0">
                <a:latin typeface="+mj-lt"/>
                <a:ea typeface="+mn-ea"/>
                <a:cs typeface="+mn-cs"/>
              </a:rPr>
              <a:t>Fattori di pericolo</a:t>
            </a:r>
          </a:p>
        </p:txBody>
      </p:sp>
      <p:sp>
        <p:nvSpPr>
          <p:cNvPr id="1156107" name="AutoShape 11"/>
          <p:cNvSpPr>
            <a:spLocks noChangeArrowheads="1"/>
          </p:cNvSpPr>
          <p:nvPr/>
        </p:nvSpPr>
        <p:spPr bwMode="auto">
          <a:xfrm>
            <a:off x="4759329" y="3760806"/>
            <a:ext cx="2098675" cy="860425"/>
          </a:xfrm>
          <a:prstGeom prst="flowChartProcess">
            <a:avLst/>
          </a:prstGeom>
          <a:gradFill rotWithShape="1">
            <a:gsLst>
              <a:gs pos="0">
                <a:srgbClr val="FFFFFF"/>
              </a:gs>
              <a:gs pos="100000">
                <a:srgbClr val="99CCFF"/>
              </a:gs>
            </a:gsLst>
            <a:lin ang="5400000" scaled="1"/>
          </a:gradFill>
          <a:ln w="9525" algn="ctr">
            <a:solidFill>
              <a:srgbClr val="FF6600"/>
            </a:solidFill>
            <a:miter lim="800000"/>
            <a:headEnd/>
            <a:tailEnd/>
          </a:ln>
          <a:effectLst/>
        </p:spPr>
        <p:txBody>
          <a:bodyPr lIns="80520" tIns="40258" rIns="80520" bIns="40258" anchor="ctr"/>
          <a:lstStyle/>
          <a:p>
            <a:pPr algn="ctr" defTabSz="912843">
              <a:defRPr/>
            </a:pPr>
            <a:r>
              <a:rPr lang="it-IT" b="1" i="1" dirty="0">
                <a:latin typeface="+mj-lt"/>
                <a:ea typeface="+mn-ea"/>
                <a:cs typeface="+mn-cs"/>
              </a:rPr>
              <a:t>K</a:t>
            </a:r>
          </a:p>
          <a:p>
            <a:pPr defTabSz="912843">
              <a:defRPr/>
            </a:pPr>
            <a:r>
              <a:rPr lang="it-IT" sz="900" dirty="0">
                <a:latin typeface="+mj-lt"/>
                <a:ea typeface="+mn-ea"/>
                <a:cs typeface="+mn-cs"/>
              </a:rPr>
              <a:t>MISURE </a:t>
            </a:r>
            <a:r>
              <a:rPr lang="it-IT" sz="900" dirty="0" err="1">
                <a:latin typeface="+mj-lt"/>
                <a:ea typeface="+mn-ea"/>
                <a:cs typeface="+mn-cs"/>
              </a:rPr>
              <a:t>DI</a:t>
            </a:r>
            <a:r>
              <a:rPr lang="it-IT" sz="900" dirty="0">
                <a:latin typeface="+mj-lt"/>
                <a:ea typeface="+mn-ea"/>
                <a:cs typeface="+mn-cs"/>
              </a:rPr>
              <a:t> PREVENZIONE E PROTEZIONE</a:t>
            </a:r>
          </a:p>
        </p:txBody>
      </p:sp>
      <p:cxnSp>
        <p:nvCxnSpPr>
          <p:cNvPr id="61451" name="AutoShape 12"/>
          <p:cNvCxnSpPr>
            <a:cxnSpLocks noChangeShapeType="1"/>
            <a:stCxn id="1156104" idx="3"/>
            <a:endCxn id="61452" idx="2"/>
          </p:cNvCxnSpPr>
          <p:nvPr/>
        </p:nvCxnSpPr>
        <p:spPr bwMode="auto">
          <a:xfrm>
            <a:off x="3473468" y="4191000"/>
            <a:ext cx="608013" cy="0"/>
          </a:xfrm>
          <a:prstGeom prst="straightConnector1">
            <a:avLst/>
          </a:prstGeom>
          <a:noFill/>
          <a:ln w="25400">
            <a:solidFill>
              <a:srgbClr val="FF6600"/>
            </a:solidFill>
            <a:round/>
            <a:headEnd type="oval" w="med" len="med"/>
            <a:tailEnd type="stealth" w="lg" len="lg"/>
          </a:ln>
        </p:spPr>
      </p:cxnSp>
      <p:sp>
        <p:nvSpPr>
          <p:cNvPr id="61452" name="AutoShape 13"/>
          <p:cNvSpPr>
            <a:spLocks noChangeArrowheads="1"/>
          </p:cNvSpPr>
          <p:nvPr/>
        </p:nvSpPr>
        <p:spPr bwMode="auto">
          <a:xfrm>
            <a:off x="4081467" y="4024331"/>
            <a:ext cx="307975" cy="331787"/>
          </a:xfrm>
          <a:prstGeom prst="flowChartSummingJunction">
            <a:avLst/>
          </a:prstGeom>
          <a:gradFill rotWithShape="1">
            <a:gsLst>
              <a:gs pos="0">
                <a:srgbClr val="FFFFFF"/>
              </a:gs>
              <a:gs pos="100000">
                <a:srgbClr val="99CCFF"/>
              </a:gs>
            </a:gsLst>
            <a:lin ang="5400000" scaled="1"/>
          </a:gradFill>
          <a:ln w="9525">
            <a:solidFill>
              <a:srgbClr val="FF6600"/>
            </a:solidFill>
            <a:round/>
            <a:headEnd/>
            <a:tailEnd/>
          </a:ln>
        </p:spPr>
        <p:txBody>
          <a:bodyPr lIns="80520" tIns="40258" rIns="80520" bIns="40258" anchor="ctr"/>
          <a:lstStyle/>
          <a:p>
            <a:endParaRPr lang="it-IT"/>
          </a:p>
        </p:txBody>
      </p:sp>
      <p:cxnSp>
        <p:nvCxnSpPr>
          <p:cNvPr id="61453" name="AutoShape 14"/>
          <p:cNvCxnSpPr>
            <a:cxnSpLocks noChangeShapeType="1"/>
            <a:stCxn id="61452" idx="6"/>
            <a:endCxn id="1156107" idx="1"/>
          </p:cNvCxnSpPr>
          <p:nvPr/>
        </p:nvCxnSpPr>
        <p:spPr bwMode="auto">
          <a:xfrm>
            <a:off x="4389450" y="4191000"/>
            <a:ext cx="369887" cy="0"/>
          </a:xfrm>
          <a:prstGeom prst="straightConnector1">
            <a:avLst/>
          </a:prstGeom>
          <a:noFill/>
          <a:ln w="25400">
            <a:solidFill>
              <a:srgbClr val="FF6600"/>
            </a:solidFill>
            <a:round/>
            <a:headEnd type="oval" w="med" len="med"/>
            <a:tailEnd type="stealth" w="lg" len="lg"/>
          </a:ln>
        </p:spPr>
      </p:cxnSp>
      <p:sp>
        <p:nvSpPr>
          <p:cNvPr id="1156111" name="Text Box 15"/>
          <p:cNvSpPr txBox="1">
            <a:spLocks noChangeArrowheads="1"/>
          </p:cNvSpPr>
          <p:nvPr/>
        </p:nvSpPr>
        <p:spPr bwMode="auto">
          <a:xfrm>
            <a:off x="8153400" y="4027490"/>
            <a:ext cx="615950" cy="488348"/>
          </a:xfrm>
          <a:prstGeom prst="rect">
            <a:avLst/>
          </a:prstGeom>
          <a:noFill/>
          <a:ln w="12700" algn="ctr">
            <a:noFill/>
            <a:miter lim="800000"/>
            <a:headEnd/>
            <a:tailEnd/>
          </a:ln>
          <a:effectLst/>
        </p:spPr>
        <p:txBody>
          <a:bodyPr lIns="50713" tIns="50713" rIns="91288" bIns="50713">
            <a:spAutoFit/>
          </a:bodyPr>
          <a:lstStyle/>
          <a:p>
            <a:pPr defTabSz="912843">
              <a:defRPr/>
            </a:pPr>
            <a:r>
              <a:rPr lang="it-IT" sz="2400" b="1" dirty="0" err="1">
                <a:latin typeface="+mj-lt"/>
                <a:ea typeface="+mn-ea"/>
                <a:cs typeface="+mn-cs"/>
              </a:rPr>
              <a:t>R</a:t>
            </a:r>
            <a:r>
              <a:rPr lang="it-IT" sz="2400" b="1" baseline="-25000" dirty="0" err="1">
                <a:latin typeface="+mj-lt"/>
                <a:ea typeface="+mn-ea"/>
                <a:cs typeface="+mn-cs"/>
              </a:rPr>
              <a:t>r</a:t>
            </a:r>
            <a:endParaRPr lang="it-IT" sz="2400" b="1" baseline="-25000" dirty="0">
              <a:latin typeface="+mj-lt"/>
              <a:ea typeface="+mn-ea"/>
              <a:cs typeface="+mn-cs"/>
            </a:endParaRPr>
          </a:p>
        </p:txBody>
      </p:sp>
      <p:cxnSp>
        <p:nvCxnSpPr>
          <p:cNvPr id="61455" name="AutoShape 16"/>
          <p:cNvCxnSpPr>
            <a:cxnSpLocks noChangeShapeType="1"/>
            <a:stCxn id="1156107" idx="3"/>
            <a:endCxn id="1156113" idx="3"/>
          </p:cNvCxnSpPr>
          <p:nvPr/>
        </p:nvCxnSpPr>
        <p:spPr bwMode="auto">
          <a:xfrm flipH="1">
            <a:off x="6781800" y="4191018"/>
            <a:ext cx="76200" cy="1146175"/>
          </a:xfrm>
          <a:prstGeom prst="bentConnector3">
            <a:avLst>
              <a:gd name="adj1" fmla="val -300000"/>
            </a:avLst>
          </a:prstGeom>
          <a:noFill/>
          <a:ln w="9525">
            <a:solidFill>
              <a:srgbClr val="FF6600"/>
            </a:solidFill>
            <a:miter lim="800000"/>
            <a:headEnd type="oval" w="med" len="med"/>
            <a:tailEnd type="stealth" w="lg" len="lg"/>
          </a:ln>
        </p:spPr>
      </p:cxnSp>
      <p:sp>
        <p:nvSpPr>
          <p:cNvPr id="1156113" name="AutoShape 17"/>
          <p:cNvSpPr>
            <a:spLocks noChangeArrowheads="1"/>
          </p:cNvSpPr>
          <p:nvPr/>
        </p:nvSpPr>
        <p:spPr bwMode="auto">
          <a:xfrm>
            <a:off x="4756150" y="4868881"/>
            <a:ext cx="2025650" cy="936625"/>
          </a:xfrm>
          <a:prstGeom prst="flowChartProcess">
            <a:avLst/>
          </a:prstGeom>
          <a:gradFill rotWithShape="1">
            <a:gsLst>
              <a:gs pos="0">
                <a:srgbClr val="FFFFFF"/>
              </a:gs>
              <a:gs pos="100000">
                <a:srgbClr val="99CCFF"/>
              </a:gs>
            </a:gsLst>
            <a:lin ang="5400000" scaled="1"/>
          </a:gradFill>
          <a:ln w="9525" algn="ctr">
            <a:solidFill>
              <a:srgbClr val="FF6600"/>
            </a:solidFill>
            <a:miter lim="800000"/>
            <a:headEnd/>
            <a:tailEnd/>
          </a:ln>
          <a:effectLst/>
        </p:spPr>
        <p:txBody>
          <a:bodyPr lIns="80520" tIns="40258" rIns="80520" bIns="40258" anchor="ctr"/>
          <a:lstStyle/>
          <a:p>
            <a:pPr algn="ctr" defTabSz="912843">
              <a:defRPr/>
            </a:pPr>
            <a:r>
              <a:rPr lang="it-IT" sz="1200" dirty="0" err="1">
                <a:latin typeface="+mj-lt"/>
                <a:ea typeface="+mn-ea"/>
                <a:cs typeface="+mn-cs"/>
              </a:rPr>
              <a:t>Kpi</a:t>
            </a:r>
            <a:endParaRPr lang="it-IT" sz="1200" dirty="0">
              <a:latin typeface="+mj-lt"/>
              <a:ea typeface="+mn-ea"/>
              <a:cs typeface="+mn-cs"/>
            </a:endParaRPr>
          </a:p>
          <a:p>
            <a:pPr algn="ctr" defTabSz="912843">
              <a:defRPr/>
            </a:pPr>
            <a:r>
              <a:rPr lang="it-IT" sz="1200" dirty="0">
                <a:latin typeface="+mj-lt"/>
                <a:ea typeface="+mn-ea"/>
                <a:cs typeface="+mn-cs"/>
              </a:rPr>
              <a:t>STRUMENTI </a:t>
            </a:r>
            <a:r>
              <a:rPr lang="it-IT" sz="1200" dirty="0" err="1">
                <a:latin typeface="+mj-lt"/>
                <a:ea typeface="+mn-ea"/>
                <a:cs typeface="+mn-cs"/>
              </a:rPr>
              <a:t>DI</a:t>
            </a:r>
            <a:r>
              <a:rPr lang="it-IT" sz="1200" dirty="0">
                <a:latin typeface="+mj-lt"/>
                <a:ea typeface="+mn-ea"/>
                <a:cs typeface="+mn-cs"/>
              </a:rPr>
              <a:t> CONTROLLO</a:t>
            </a:r>
          </a:p>
          <a:p>
            <a:pPr algn="ctr" defTabSz="912843">
              <a:defRPr/>
            </a:pPr>
            <a:r>
              <a:rPr lang="it-IT" sz="1200" dirty="0">
                <a:latin typeface="+mj-lt"/>
                <a:ea typeface="+mn-ea"/>
                <a:cs typeface="+mn-cs"/>
              </a:rPr>
              <a:t>Attuazione ed Efficacia delle prevenzioni</a:t>
            </a:r>
          </a:p>
        </p:txBody>
      </p:sp>
      <p:cxnSp>
        <p:nvCxnSpPr>
          <p:cNvPr id="61457" name="AutoShape 18"/>
          <p:cNvCxnSpPr>
            <a:cxnSpLocks noChangeShapeType="1"/>
            <a:stCxn id="1156113" idx="1"/>
            <a:endCxn id="61452" idx="4"/>
          </p:cNvCxnSpPr>
          <p:nvPr/>
        </p:nvCxnSpPr>
        <p:spPr bwMode="auto">
          <a:xfrm rot="10800000">
            <a:off x="4235453" y="4356100"/>
            <a:ext cx="520700" cy="981075"/>
          </a:xfrm>
          <a:prstGeom prst="bentConnector2">
            <a:avLst/>
          </a:prstGeom>
          <a:noFill/>
          <a:ln w="9525">
            <a:solidFill>
              <a:srgbClr val="FF6600"/>
            </a:solidFill>
            <a:miter lim="800000"/>
            <a:headEnd type="oval" w="med" len="med"/>
            <a:tailEnd type="stealth" w="lg" len="lg"/>
          </a:ln>
        </p:spPr>
      </p:cxnSp>
      <p:cxnSp>
        <p:nvCxnSpPr>
          <p:cNvPr id="61458" name="AutoShape 19"/>
          <p:cNvCxnSpPr>
            <a:cxnSpLocks noChangeShapeType="1"/>
            <a:stCxn id="1156107" idx="3"/>
          </p:cNvCxnSpPr>
          <p:nvPr/>
        </p:nvCxnSpPr>
        <p:spPr bwMode="auto">
          <a:xfrm flipV="1">
            <a:off x="6858000" y="4191000"/>
            <a:ext cx="1371600" cy="0"/>
          </a:xfrm>
          <a:prstGeom prst="bentConnector3">
            <a:avLst>
              <a:gd name="adj1" fmla="val 50000"/>
            </a:avLst>
          </a:prstGeom>
          <a:noFill/>
          <a:ln w="25400">
            <a:solidFill>
              <a:srgbClr val="FF6600"/>
            </a:solidFill>
            <a:miter lim="800000"/>
            <a:headEnd type="oval" w="med" len="med"/>
            <a:tailEnd type="stealth" w="lg" len="lg"/>
          </a:ln>
        </p:spPr>
      </p:cxnSp>
      <p:grpSp>
        <p:nvGrpSpPr>
          <p:cNvPr id="2" name="Group 20"/>
          <p:cNvGrpSpPr>
            <a:grpSpLocks/>
          </p:cNvGrpSpPr>
          <p:nvPr/>
        </p:nvGrpSpPr>
        <p:grpSpPr bwMode="auto">
          <a:xfrm>
            <a:off x="1177925" y="2039938"/>
            <a:ext cx="1049338" cy="758825"/>
            <a:chOff x="139" y="130"/>
            <a:chExt cx="144" cy="126"/>
          </a:xfrm>
        </p:grpSpPr>
        <p:sp>
          <p:nvSpPr>
            <p:cNvPr id="61481" name="AutoShape 21"/>
            <p:cNvSpPr>
              <a:spLocks noChangeArrowheads="1"/>
            </p:cNvSpPr>
            <p:nvPr/>
          </p:nvSpPr>
          <p:spPr bwMode="auto">
            <a:xfrm>
              <a:off x="139" y="130"/>
              <a:ext cx="106" cy="80"/>
            </a:xfrm>
            <a:prstGeom prst="flowChartDocument">
              <a:avLst/>
            </a:prstGeom>
            <a:gradFill rotWithShape="1">
              <a:gsLst>
                <a:gs pos="0">
                  <a:srgbClr val="FFFFFF"/>
                </a:gs>
                <a:gs pos="100000">
                  <a:srgbClr val="99CCFF"/>
                </a:gs>
              </a:gsLst>
              <a:lin ang="5400000" scaled="1"/>
            </a:gradFill>
            <a:ln w="9525" algn="ctr">
              <a:solidFill>
                <a:srgbClr val="FF6600"/>
              </a:solidFill>
              <a:miter lim="800000"/>
              <a:headEnd/>
              <a:tailEnd/>
            </a:ln>
          </p:spPr>
          <p:txBody>
            <a:bodyPr/>
            <a:lstStyle/>
            <a:p>
              <a:pPr defTabSz="911341"/>
              <a:endParaRPr lang="it-IT" sz="900" dirty="0"/>
            </a:p>
          </p:txBody>
        </p:sp>
        <p:sp>
          <p:nvSpPr>
            <p:cNvPr id="61482" name="AutoShape 22"/>
            <p:cNvSpPr>
              <a:spLocks noChangeArrowheads="1"/>
            </p:cNvSpPr>
            <p:nvPr/>
          </p:nvSpPr>
          <p:spPr bwMode="auto">
            <a:xfrm>
              <a:off x="152" y="145"/>
              <a:ext cx="106" cy="80"/>
            </a:xfrm>
            <a:prstGeom prst="flowChartDocument">
              <a:avLst/>
            </a:prstGeom>
            <a:gradFill rotWithShape="1">
              <a:gsLst>
                <a:gs pos="0">
                  <a:srgbClr val="FFFFFF"/>
                </a:gs>
                <a:gs pos="100000">
                  <a:srgbClr val="99CCFF"/>
                </a:gs>
              </a:gsLst>
              <a:lin ang="5400000" scaled="1"/>
            </a:gradFill>
            <a:ln w="9525" algn="ctr">
              <a:solidFill>
                <a:srgbClr val="FF6600"/>
              </a:solidFill>
              <a:miter lim="800000"/>
              <a:headEnd/>
              <a:tailEnd/>
            </a:ln>
          </p:spPr>
          <p:txBody>
            <a:bodyPr/>
            <a:lstStyle/>
            <a:p>
              <a:pPr defTabSz="911341"/>
              <a:endParaRPr lang="it-IT" sz="900" dirty="0"/>
            </a:p>
          </p:txBody>
        </p:sp>
        <p:sp>
          <p:nvSpPr>
            <p:cNvPr id="61483" name="AutoShape 23"/>
            <p:cNvSpPr>
              <a:spLocks noChangeArrowheads="1"/>
            </p:cNvSpPr>
            <p:nvPr/>
          </p:nvSpPr>
          <p:spPr bwMode="auto">
            <a:xfrm>
              <a:off x="164" y="161"/>
              <a:ext cx="106" cy="80"/>
            </a:xfrm>
            <a:prstGeom prst="flowChartDocument">
              <a:avLst/>
            </a:prstGeom>
            <a:gradFill rotWithShape="1">
              <a:gsLst>
                <a:gs pos="0">
                  <a:srgbClr val="FFFFFF"/>
                </a:gs>
                <a:gs pos="100000">
                  <a:srgbClr val="99CCFF"/>
                </a:gs>
              </a:gsLst>
              <a:lin ang="5400000" scaled="1"/>
            </a:gradFill>
            <a:ln w="9525" algn="ctr">
              <a:solidFill>
                <a:srgbClr val="FF6600"/>
              </a:solidFill>
              <a:miter lim="800000"/>
              <a:headEnd/>
              <a:tailEnd/>
            </a:ln>
          </p:spPr>
          <p:txBody>
            <a:bodyPr/>
            <a:lstStyle/>
            <a:p>
              <a:pPr defTabSz="911341"/>
              <a:endParaRPr lang="it-IT" sz="900" dirty="0"/>
            </a:p>
          </p:txBody>
        </p:sp>
        <p:sp>
          <p:nvSpPr>
            <p:cNvPr id="1156120" name="AutoShape 24"/>
            <p:cNvSpPr>
              <a:spLocks noChangeArrowheads="1"/>
            </p:cNvSpPr>
            <p:nvPr/>
          </p:nvSpPr>
          <p:spPr bwMode="auto">
            <a:xfrm>
              <a:off x="177" y="176"/>
              <a:ext cx="106" cy="80"/>
            </a:xfrm>
            <a:prstGeom prst="flowChartDocument">
              <a:avLst/>
            </a:prstGeom>
            <a:gradFill rotWithShape="1">
              <a:gsLst>
                <a:gs pos="0">
                  <a:srgbClr val="FFFFFF"/>
                </a:gs>
                <a:gs pos="100000">
                  <a:srgbClr val="99CCFF"/>
                </a:gs>
              </a:gsLst>
              <a:lin ang="5400000" scaled="1"/>
            </a:gradFill>
            <a:ln w="9525" algn="ctr">
              <a:solidFill>
                <a:srgbClr val="FF6600"/>
              </a:solidFill>
              <a:miter lim="800000"/>
              <a:headEnd/>
              <a:tailEnd/>
            </a:ln>
            <a:effectLst/>
          </p:spPr>
          <p:txBody>
            <a:bodyPr/>
            <a:lstStyle/>
            <a:p>
              <a:pPr defTabSz="912843">
                <a:defRPr/>
              </a:pPr>
              <a:r>
                <a:rPr lang="it-IT" sz="900" dirty="0">
                  <a:latin typeface="+mj-lt"/>
                  <a:ea typeface="+mn-ea"/>
                  <a:cs typeface="+mn-cs"/>
                </a:rPr>
                <a:t>Metodi</a:t>
              </a:r>
            </a:p>
          </p:txBody>
        </p:sp>
      </p:grpSp>
      <p:cxnSp>
        <p:nvCxnSpPr>
          <p:cNvPr id="61460" name="AutoShape 25"/>
          <p:cNvCxnSpPr>
            <a:cxnSpLocks noChangeShapeType="1"/>
            <a:stCxn id="61442" idx="2"/>
            <a:endCxn id="1156104" idx="0"/>
          </p:cNvCxnSpPr>
          <p:nvPr/>
        </p:nvCxnSpPr>
        <p:spPr bwMode="auto">
          <a:xfrm rot="5400000">
            <a:off x="2265363" y="3121025"/>
            <a:ext cx="793750" cy="485775"/>
          </a:xfrm>
          <a:prstGeom prst="bentConnector3">
            <a:avLst>
              <a:gd name="adj1" fmla="val 49907"/>
            </a:avLst>
          </a:prstGeom>
          <a:noFill/>
          <a:ln w="9525">
            <a:solidFill>
              <a:srgbClr val="FF6600"/>
            </a:solidFill>
            <a:miter lim="800000"/>
            <a:headEnd type="oval" w="med" len="med"/>
            <a:tailEnd type="stealth" w="lg" len="lg"/>
          </a:ln>
        </p:spPr>
      </p:cxnSp>
      <p:sp>
        <p:nvSpPr>
          <p:cNvPr id="1156122" name="AutoShape 26"/>
          <p:cNvSpPr>
            <a:spLocks noChangeArrowheads="1"/>
          </p:cNvSpPr>
          <p:nvPr/>
        </p:nvSpPr>
        <p:spPr bwMode="auto">
          <a:xfrm>
            <a:off x="3892550" y="2041543"/>
            <a:ext cx="617538" cy="860425"/>
          </a:xfrm>
          <a:prstGeom prst="flowChartMagneticDisk">
            <a:avLst/>
          </a:prstGeom>
          <a:gradFill rotWithShape="1">
            <a:gsLst>
              <a:gs pos="0">
                <a:srgbClr val="FFFFFF"/>
              </a:gs>
              <a:gs pos="100000">
                <a:srgbClr val="99CCFF"/>
              </a:gs>
            </a:gsLst>
            <a:lin ang="5400000" scaled="1"/>
          </a:gradFill>
          <a:ln w="9525">
            <a:solidFill>
              <a:srgbClr val="FF6600"/>
            </a:solidFill>
            <a:round/>
            <a:headEnd/>
            <a:tailEnd/>
          </a:ln>
          <a:effectLst/>
        </p:spPr>
        <p:txBody>
          <a:bodyPr lIns="80520" tIns="40258" rIns="80520" bIns="40258" anchor="ctr"/>
          <a:lstStyle/>
          <a:p>
            <a:pPr defTabSz="912843">
              <a:defRPr/>
            </a:pPr>
            <a:r>
              <a:rPr lang="it-IT" sz="900" dirty="0">
                <a:latin typeface="+mj-lt"/>
                <a:ea typeface="+mn-ea"/>
                <a:cs typeface="+mn-cs"/>
              </a:rPr>
              <a:t>Data Base Metodi</a:t>
            </a:r>
          </a:p>
        </p:txBody>
      </p:sp>
      <p:grpSp>
        <p:nvGrpSpPr>
          <p:cNvPr id="3" name="Group 27"/>
          <p:cNvGrpSpPr>
            <a:grpSpLocks/>
          </p:cNvGrpSpPr>
          <p:nvPr/>
        </p:nvGrpSpPr>
        <p:grpSpPr bwMode="auto">
          <a:xfrm>
            <a:off x="2474931" y="2173293"/>
            <a:ext cx="739775" cy="727075"/>
            <a:chOff x="4087" y="1355"/>
            <a:chExt cx="544" cy="499"/>
          </a:xfrm>
        </p:grpSpPr>
        <p:sp>
          <p:nvSpPr>
            <p:cNvPr id="61471" name="Line 28"/>
            <p:cNvSpPr>
              <a:spLocks noChangeShapeType="1"/>
            </p:cNvSpPr>
            <p:nvPr/>
          </p:nvSpPr>
          <p:spPr bwMode="auto">
            <a:xfrm>
              <a:off x="4177" y="1355"/>
              <a:ext cx="0" cy="499"/>
            </a:xfrm>
            <a:prstGeom prst="line">
              <a:avLst/>
            </a:prstGeom>
            <a:noFill/>
            <a:ln w="12700">
              <a:solidFill>
                <a:schemeClr val="tx1"/>
              </a:solidFill>
              <a:round/>
              <a:headEnd/>
              <a:tailEnd/>
            </a:ln>
          </p:spPr>
          <p:txBody>
            <a:bodyPr wrap="none" lIns="57592" tIns="57592" rIns="103666" bIns="57592" anchor="ctr"/>
            <a:lstStyle/>
            <a:p>
              <a:endParaRPr lang="it-IT"/>
            </a:p>
          </p:txBody>
        </p:sp>
        <p:sp>
          <p:nvSpPr>
            <p:cNvPr id="61472" name="Line 29"/>
            <p:cNvSpPr>
              <a:spLocks noChangeShapeType="1"/>
            </p:cNvSpPr>
            <p:nvPr/>
          </p:nvSpPr>
          <p:spPr bwMode="auto">
            <a:xfrm>
              <a:off x="4268" y="1355"/>
              <a:ext cx="0" cy="499"/>
            </a:xfrm>
            <a:prstGeom prst="line">
              <a:avLst/>
            </a:prstGeom>
            <a:noFill/>
            <a:ln w="12700">
              <a:solidFill>
                <a:schemeClr val="tx1"/>
              </a:solidFill>
              <a:round/>
              <a:headEnd/>
              <a:tailEnd/>
            </a:ln>
          </p:spPr>
          <p:txBody>
            <a:bodyPr wrap="none" lIns="57592" tIns="57592" rIns="103666" bIns="57592" anchor="ctr"/>
            <a:lstStyle/>
            <a:p>
              <a:endParaRPr lang="it-IT"/>
            </a:p>
          </p:txBody>
        </p:sp>
        <p:sp>
          <p:nvSpPr>
            <p:cNvPr id="61473" name="Line 30"/>
            <p:cNvSpPr>
              <a:spLocks noChangeShapeType="1"/>
            </p:cNvSpPr>
            <p:nvPr/>
          </p:nvSpPr>
          <p:spPr bwMode="auto">
            <a:xfrm>
              <a:off x="4358" y="1355"/>
              <a:ext cx="0" cy="499"/>
            </a:xfrm>
            <a:prstGeom prst="line">
              <a:avLst/>
            </a:prstGeom>
            <a:noFill/>
            <a:ln w="12700">
              <a:solidFill>
                <a:schemeClr val="tx1"/>
              </a:solidFill>
              <a:round/>
              <a:headEnd/>
              <a:tailEnd/>
            </a:ln>
          </p:spPr>
          <p:txBody>
            <a:bodyPr wrap="none" lIns="57592" tIns="57592" rIns="103666" bIns="57592" anchor="ctr"/>
            <a:lstStyle/>
            <a:p>
              <a:endParaRPr lang="it-IT"/>
            </a:p>
          </p:txBody>
        </p:sp>
        <p:sp>
          <p:nvSpPr>
            <p:cNvPr id="61474" name="Line 31"/>
            <p:cNvSpPr>
              <a:spLocks noChangeShapeType="1"/>
            </p:cNvSpPr>
            <p:nvPr/>
          </p:nvSpPr>
          <p:spPr bwMode="auto">
            <a:xfrm>
              <a:off x="4449" y="1355"/>
              <a:ext cx="0" cy="499"/>
            </a:xfrm>
            <a:prstGeom prst="line">
              <a:avLst/>
            </a:prstGeom>
            <a:noFill/>
            <a:ln w="12700">
              <a:solidFill>
                <a:schemeClr val="tx1"/>
              </a:solidFill>
              <a:round/>
              <a:headEnd/>
              <a:tailEnd/>
            </a:ln>
          </p:spPr>
          <p:txBody>
            <a:bodyPr wrap="none" lIns="57592" tIns="57592" rIns="103666" bIns="57592" anchor="ctr"/>
            <a:lstStyle/>
            <a:p>
              <a:endParaRPr lang="it-IT"/>
            </a:p>
          </p:txBody>
        </p:sp>
        <p:sp>
          <p:nvSpPr>
            <p:cNvPr id="61475" name="Line 32"/>
            <p:cNvSpPr>
              <a:spLocks noChangeShapeType="1"/>
            </p:cNvSpPr>
            <p:nvPr/>
          </p:nvSpPr>
          <p:spPr bwMode="auto">
            <a:xfrm>
              <a:off x="4087" y="1446"/>
              <a:ext cx="544" cy="0"/>
            </a:xfrm>
            <a:prstGeom prst="line">
              <a:avLst/>
            </a:prstGeom>
            <a:noFill/>
            <a:ln w="12700">
              <a:solidFill>
                <a:schemeClr val="tx1"/>
              </a:solidFill>
              <a:round/>
              <a:headEnd/>
              <a:tailEnd/>
            </a:ln>
          </p:spPr>
          <p:txBody>
            <a:bodyPr wrap="none" lIns="57592" tIns="57592" rIns="103666" bIns="57592" anchor="ctr"/>
            <a:lstStyle/>
            <a:p>
              <a:endParaRPr lang="it-IT"/>
            </a:p>
          </p:txBody>
        </p:sp>
        <p:sp>
          <p:nvSpPr>
            <p:cNvPr id="61476" name="Line 33"/>
            <p:cNvSpPr>
              <a:spLocks noChangeShapeType="1"/>
            </p:cNvSpPr>
            <p:nvPr/>
          </p:nvSpPr>
          <p:spPr bwMode="auto">
            <a:xfrm>
              <a:off x="4087" y="1537"/>
              <a:ext cx="544" cy="0"/>
            </a:xfrm>
            <a:prstGeom prst="line">
              <a:avLst/>
            </a:prstGeom>
            <a:noFill/>
            <a:ln w="12700">
              <a:solidFill>
                <a:schemeClr val="tx1"/>
              </a:solidFill>
              <a:round/>
              <a:headEnd/>
              <a:tailEnd/>
            </a:ln>
          </p:spPr>
          <p:txBody>
            <a:bodyPr wrap="none" lIns="57592" tIns="57592" rIns="103666" bIns="57592" anchor="ctr"/>
            <a:lstStyle/>
            <a:p>
              <a:endParaRPr lang="it-IT"/>
            </a:p>
          </p:txBody>
        </p:sp>
        <p:sp>
          <p:nvSpPr>
            <p:cNvPr id="61477" name="Line 34"/>
            <p:cNvSpPr>
              <a:spLocks noChangeShapeType="1"/>
            </p:cNvSpPr>
            <p:nvPr/>
          </p:nvSpPr>
          <p:spPr bwMode="auto">
            <a:xfrm>
              <a:off x="4087" y="1627"/>
              <a:ext cx="544" cy="0"/>
            </a:xfrm>
            <a:prstGeom prst="line">
              <a:avLst/>
            </a:prstGeom>
            <a:noFill/>
            <a:ln w="12700">
              <a:solidFill>
                <a:schemeClr val="tx1"/>
              </a:solidFill>
              <a:round/>
              <a:headEnd/>
              <a:tailEnd/>
            </a:ln>
          </p:spPr>
          <p:txBody>
            <a:bodyPr wrap="none" lIns="57592" tIns="57592" rIns="103666" bIns="57592" anchor="ctr"/>
            <a:lstStyle/>
            <a:p>
              <a:endParaRPr lang="it-IT"/>
            </a:p>
          </p:txBody>
        </p:sp>
        <p:sp>
          <p:nvSpPr>
            <p:cNvPr id="61478" name="Line 35"/>
            <p:cNvSpPr>
              <a:spLocks noChangeShapeType="1"/>
            </p:cNvSpPr>
            <p:nvPr/>
          </p:nvSpPr>
          <p:spPr bwMode="auto">
            <a:xfrm>
              <a:off x="4087" y="1718"/>
              <a:ext cx="544" cy="0"/>
            </a:xfrm>
            <a:prstGeom prst="line">
              <a:avLst/>
            </a:prstGeom>
            <a:noFill/>
            <a:ln w="12700">
              <a:solidFill>
                <a:schemeClr val="tx1"/>
              </a:solidFill>
              <a:round/>
              <a:headEnd/>
              <a:tailEnd/>
            </a:ln>
          </p:spPr>
          <p:txBody>
            <a:bodyPr wrap="none" lIns="57592" tIns="57592" rIns="103666" bIns="57592" anchor="ctr"/>
            <a:lstStyle/>
            <a:p>
              <a:endParaRPr lang="it-IT"/>
            </a:p>
          </p:txBody>
        </p:sp>
        <p:sp>
          <p:nvSpPr>
            <p:cNvPr id="61479" name="Line 36"/>
            <p:cNvSpPr>
              <a:spLocks noChangeShapeType="1"/>
            </p:cNvSpPr>
            <p:nvPr/>
          </p:nvSpPr>
          <p:spPr bwMode="auto">
            <a:xfrm>
              <a:off x="4087" y="1809"/>
              <a:ext cx="544" cy="0"/>
            </a:xfrm>
            <a:prstGeom prst="line">
              <a:avLst/>
            </a:prstGeom>
            <a:noFill/>
            <a:ln w="12700">
              <a:solidFill>
                <a:schemeClr val="tx1"/>
              </a:solidFill>
              <a:round/>
              <a:headEnd/>
              <a:tailEnd/>
            </a:ln>
          </p:spPr>
          <p:txBody>
            <a:bodyPr wrap="none" lIns="57592" tIns="57592" rIns="103666" bIns="57592" anchor="ctr"/>
            <a:lstStyle/>
            <a:p>
              <a:endParaRPr lang="it-IT"/>
            </a:p>
          </p:txBody>
        </p:sp>
        <p:sp>
          <p:nvSpPr>
            <p:cNvPr id="61480" name="Line 37"/>
            <p:cNvSpPr>
              <a:spLocks noChangeShapeType="1"/>
            </p:cNvSpPr>
            <p:nvPr/>
          </p:nvSpPr>
          <p:spPr bwMode="auto">
            <a:xfrm>
              <a:off x="4540" y="1355"/>
              <a:ext cx="0" cy="499"/>
            </a:xfrm>
            <a:prstGeom prst="line">
              <a:avLst/>
            </a:prstGeom>
            <a:noFill/>
            <a:ln w="12700">
              <a:solidFill>
                <a:schemeClr val="tx1"/>
              </a:solidFill>
              <a:round/>
              <a:headEnd/>
              <a:tailEnd/>
            </a:ln>
          </p:spPr>
          <p:txBody>
            <a:bodyPr wrap="none" lIns="57592" tIns="57592" rIns="103666" bIns="57592" anchor="ctr"/>
            <a:lstStyle/>
            <a:p>
              <a:endParaRPr lang="it-IT"/>
            </a:p>
          </p:txBody>
        </p:sp>
      </p:grpSp>
      <p:sp>
        <p:nvSpPr>
          <p:cNvPr id="1156134" name="Rectangle 38"/>
          <p:cNvSpPr>
            <a:spLocks noChangeArrowheads="1"/>
          </p:cNvSpPr>
          <p:nvPr/>
        </p:nvSpPr>
        <p:spPr bwMode="auto">
          <a:xfrm>
            <a:off x="2289177" y="1512888"/>
            <a:ext cx="1173163" cy="389420"/>
          </a:xfrm>
          <a:prstGeom prst="rect">
            <a:avLst/>
          </a:prstGeom>
          <a:noFill/>
          <a:ln w="12700" algn="ctr">
            <a:noFill/>
            <a:miter lim="800000"/>
            <a:headEnd/>
            <a:tailEnd/>
          </a:ln>
          <a:effectLst/>
        </p:spPr>
        <p:txBody>
          <a:bodyPr lIns="50713" tIns="50713" rIns="91288" bIns="50713">
            <a:spAutoFit/>
          </a:bodyPr>
          <a:lstStyle/>
          <a:p>
            <a:pPr defTabSz="912843">
              <a:defRPr/>
            </a:pPr>
            <a:r>
              <a:rPr lang="it-IT" sz="900" dirty="0">
                <a:latin typeface="+mj-lt"/>
                <a:ea typeface="+mn-ea"/>
                <a:cs typeface="+mn-cs"/>
              </a:rPr>
              <a:t>Rischi non misurabili</a:t>
            </a:r>
          </a:p>
        </p:txBody>
      </p:sp>
      <p:sp>
        <p:nvSpPr>
          <p:cNvPr id="1156135" name="Rectangle 39"/>
          <p:cNvSpPr>
            <a:spLocks noChangeArrowheads="1"/>
          </p:cNvSpPr>
          <p:nvPr/>
        </p:nvSpPr>
        <p:spPr bwMode="auto">
          <a:xfrm>
            <a:off x="3451225" y="1533534"/>
            <a:ext cx="1912938" cy="393265"/>
          </a:xfrm>
          <a:prstGeom prst="rect">
            <a:avLst/>
          </a:prstGeom>
          <a:noFill/>
          <a:ln w="12700" algn="ctr">
            <a:noFill/>
            <a:miter lim="800000"/>
            <a:headEnd/>
            <a:tailEnd/>
          </a:ln>
          <a:effectLst/>
        </p:spPr>
        <p:txBody>
          <a:bodyPr lIns="50713" tIns="50713" rIns="91288" bIns="50713">
            <a:spAutoFit/>
          </a:bodyPr>
          <a:lstStyle/>
          <a:p>
            <a:pPr defTabSz="912843">
              <a:lnSpc>
                <a:spcPct val="70000"/>
              </a:lnSpc>
              <a:defRPr/>
            </a:pPr>
            <a:r>
              <a:rPr lang="it-IT" sz="900" dirty="0">
                <a:latin typeface="+mj-lt"/>
                <a:ea typeface="+mn-ea"/>
                <a:cs typeface="+mn-cs"/>
              </a:rPr>
              <a:t>Linee guida</a:t>
            </a:r>
          </a:p>
          <a:p>
            <a:pPr defTabSz="912843">
              <a:lnSpc>
                <a:spcPct val="70000"/>
              </a:lnSpc>
              <a:defRPr/>
            </a:pPr>
            <a:r>
              <a:rPr lang="it-IT" sz="900" dirty="0">
                <a:latin typeface="+mj-lt"/>
                <a:ea typeface="+mn-ea"/>
                <a:cs typeface="+mn-cs"/>
              </a:rPr>
              <a:t>Rischi misurabili</a:t>
            </a:r>
          </a:p>
          <a:p>
            <a:pPr defTabSz="912843">
              <a:lnSpc>
                <a:spcPct val="70000"/>
              </a:lnSpc>
              <a:defRPr/>
            </a:pPr>
            <a:r>
              <a:rPr lang="it-IT" sz="900" dirty="0">
                <a:latin typeface="+mj-lt"/>
                <a:ea typeface="+mn-ea"/>
                <a:cs typeface="+mn-cs"/>
              </a:rPr>
              <a:t>Non misurabili</a:t>
            </a:r>
          </a:p>
        </p:txBody>
      </p:sp>
      <p:sp>
        <p:nvSpPr>
          <p:cNvPr id="1156136" name="Rectangle 40"/>
          <p:cNvSpPr>
            <a:spLocks noChangeArrowheads="1"/>
          </p:cNvSpPr>
          <p:nvPr/>
        </p:nvSpPr>
        <p:spPr bwMode="auto">
          <a:xfrm>
            <a:off x="1084274" y="1512899"/>
            <a:ext cx="1089159" cy="240916"/>
          </a:xfrm>
          <a:prstGeom prst="rect">
            <a:avLst/>
          </a:prstGeom>
          <a:noFill/>
          <a:ln w="12700" algn="ctr">
            <a:noFill/>
            <a:miter lim="800000"/>
            <a:headEnd/>
            <a:tailEnd/>
          </a:ln>
          <a:effectLst/>
        </p:spPr>
        <p:txBody>
          <a:bodyPr wrap="none" lIns="50713" tIns="50713" rIns="91288" bIns="50713">
            <a:spAutoFit/>
          </a:bodyPr>
          <a:lstStyle/>
          <a:p>
            <a:pPr defTabSz="912843">
              <a:defRPr/>
            </a:pPr>
            <a:r>
              <a:rPr lang="it-IT" sz="900" dirty="0">
                <a:latin typeface="+mj-lt"/>
                <a:ea typeface="+mn-ea"/>
                <a:cs typeface="+mn-cs"/>
              </a:rPr>
              <a:t>Rischi misurabili</a:t>
            </a:r>
          </a:p>
        </p:txBody>
      </p:sp>
      <p:sp>
        <p:nvSpPr>
          <p:cNvPr id="1156137" name="AutoShape 41"/>
          <p:cNvSpPr>
            <a:spLocks noChangeArrowheads="1"/>
          </p:cNvSpPr>
          <p:nvPr/>
        </p:nvSpPr>
        <p:spPr bwMode="auto">
          <a:xfrm>
            <a:off x="7162800" y="3295668"/>
            <a:ext cx="679450" cy="650875"/>
          </a:xfrm>
          <a:prstGeom prst="flowChartDocument">
            <a:avLst/>
          </a:prstGeom>
          <a:gradFill rotWithShape="1">
            <a:gsLst>
              <a:gs pos="0">
                <a:srgbClr val="FFFFFF"/>
              </a:gs>
              <a:gs pos="100000">
                <a:srgbClr val="99CCFF"/>
              </a:gs>
            </a:gsLst>
            <a:lin ang="5400000" scaled="1"/>
          </a:gradFill>
          <a:ln w="9525" algn="ctr">
            <a:solidFill>
              <a:srgbClr val="FF6600"/>
            </a:solidFill>
            <a:miter lim="800000"/>
            <a:headEnd/>
            <a:tailEnd/>
          </a:ln>
          <a:effectLst/>
        </p:spPr>
        <p:txBody>
          <a:bodyPr lIns="80520" tIns="40258" rIns="80520" bIns="40258"/>
          <a:lstStyle/>
          <a:p>
            <a:pPr defTabSz="912843">
              <a:defRPr/>
            </a:pPr>
            <a:r>
              <a:rPr lang="it-IT" sz="900" dirty="0">
                <a:latin typeface="+mj-lt"/>
                <a:ea typeface="+mn-ea"/>
                <a:cs typeface="+mn-cs"/>
              </a:rPr>
              <a:t>DVR</a:t>
            </a:r>
          </a:p>
          <a:p>
            <a:pPr defTabSz="912843">
              <a:defRPr/>
            </a:pPr>
            <a:r>
              <a:rPr lang="it-IT" sz="900" dirty="0">
                <a:latin typeface="+mj-lt"/>
                <a:ea typeface="+mn-ea"/>
                <a:cs typeface="+mn-cs"/>
              </a:rPr>
              <a:t>Scheda Rischio</a:t>
            </a:r>
          </a:p>
        </p:txBody>
      </p:sp>
      <p:cxnSp>
        <p:nvCxnSpPr>
          <p:cNvPr id="61467" name="AutoShape 42"/>
          <p:cNvCxnSpPr>
            <a:cxnSpLocks noChangeShapeType="1"/>
            <a:stCxn id="1156107" idx="3"/>
            <a:endCxn id="1156137" idx="1"/>
          </p:cNvCxnSpPr>
          <p:nvPr/>
        </p:nvCxnSpPr>
        <p:spPr bwMode="auto">
          <a:xfrm flipV="1">
            <a:off x="6858000" y="3621088"/>
            <a:ext cx="304800" cy="569912"/>
          </a:xfrm>
          <a:prstGeom prst="bentConnector3">
            <a:avLst>
              <a:gd name="adj1" fmla="val 49778"/>
            </a:avLst>
          </a:prstGeom>
          <a:noFill/>
          <a:ln w="9525">
            <a:solidFill>
              <a:srgbClr val="FF6600"/>
            </a:solidFill>
            <a:miter lim="800000"/>
            <a:headEnd type="oval" w="med" len="med"/>
            <a:tailEnd type="stealth" w="lg" len="lg"/>
          </a:ln>
        </p:spPr>
      </p:cxnSp>
      <p:sp>
        <p:nvSpPr>
          <p:cNvPr id="1156139" name="AutoShape 43"/>
          <p:cNvSpPr>
            <a:spLocks noChangeArrowheads="1"/>
          </p:cNvSpPr>
          <p:nvPr/>
        </p:nvSpPr>
        <p:spPr bwMode="auto">
          <a:xfrm>
            <a:off x="4016375" y="3230581"/>
            <a:ext cx="679450" cy="650875"/>
          </a:xfrm>
          <a:prstGeom prst="flowChartDocument">
            <a:avLst/>
          </a:prstGeom>
          <a:gradFill rotWithShape="1">
            <a:gsLst>
              <a:gs pos="0">
                <a:srgbClr val="FFFFFF"/>
              </a:gs>
              <a:gs pos="100000">
                <a:srgbClr val="99CCFF"/>
              </a:gs>
            </a:gsLst>
            <a:lin ang="5400000" scaled="1"/>
          </a:gradFill>
          <a:ln w="9525" algn="ctr">
            <a:solidFill>
              <a:srgbClr val="FF6600"/>
            </a:solidFill>
            <a:miter lim="800000"/>
            <a:headEnd/>
            <a:tailEnd/>
          </a:ln>
          <a:effectLst/>
        </p:spPr>
        <p:txBody>
          <a:bodyPr lIns="80520" tIns="40258" rIns="80520" bIns="40258"/>
          <a:lstStyle/>
          <a:p>
            <a:pPr defTabSz="912843">
              <a:defRPr/>
            </a:pPr>
            <a:r>
              <a:rPr lang="it-IT" sz="900" dirty="0">
                <a:latin typeface="+mj-lt"/>
                <a:ea typeface="+mn-ea"/>
                <a:cs typeface="+mn-cs"/>
              </a:rPr>
              <a:t>DVR</a:t>
            </a:r>
          </a:p>
          <a:p>
            <a:pPr defTabSz="912843">
              <a:defRPr/>
            </a:pPr>
            <a:r>
              <a:rPr lang="it-IT" sz="900" dirty="0">
                <a:latin typeface="+mj-lt"/>
                <a:ea typeface="+mn-ea"/>
                <a:cs typeface="+mn-cs"/>
              </a:rPr>
              <a:t>Scheda Rischio</a:t>
            </a:r>
          </a:p>
        </p:txBody>
      </p:sp>
      <p:cxnSp>
        <p:nvCxnSpPr>
          <p:cNvPr id="61469" name="AutoShape 44"/>
          <p:cNvCxnSpPr>
            <a:cxnSpLocks noChangeShapeType="1"/>
            <a:stCxn id="1156104" idx="3"/>
            <a:endCxn id="1156139" idx="1"/>
          </p:cNvCxnSpPr>
          <p:nvPr/>
        </p:nvCxnSpPr>
        <p:spPr bwMode="auto">
          <a:xfrm flipV="1">
            <a:off x="3473468" y="3556000"/>
            <a:ext cx="542925" cy="635000"/>
          </a:xfrm>
          <a:prstGeom prst="bentConnector3">
            <a:avLst>
              <a:gd name="adj1" fmla="val 49875"/>
            </a:avLst>
          </a:prstGeom>
          <a:noFill/>
          <a:ln w="9525">
            <a:solidFill>
              <a:srgbClr val="FF6600"/>
            </a:solidFill>
            <a:miter lim="800000"/>
            <a:headEnd type="oval" w="med" len="med"/>
            <a:tailEnd type="stealth" w="lg" len="lg"/>
          </a:ln>
        </p:spPr>
      </p:cxnSp>
      <p:sp>
        <p:nvSpPr>
          <p:cNvPr id="1156141" name="Rectangle 45"/>
          <p:cNvSpPr>
            <a:spLocks noChangeArrowheads="1"/>
          </p:cNvSpPr>
          <p:nvPr/>
        </p:nvSpPr>
        <p:spPr bwMode="auto">
          <a:xfrm>
            <a:off x="2252669" y="1909772"/>
            <a:ext cx="1246254" cy="240916"/>
          </a:xfrm>
          <a:prstGeom prst="rect">
            <a:avLst/>
          </a:prstGeom>
          <a:noFill/>
          <a:ln w="12700" algn="ctr">
            <a:noFill/>
            <a:miter lim="800000"/>
            <a:headEnd/>
            <a:tailEnd/>
          </a:ln>
          <a:effectLst/>
        </p:spPr>
        <p:txBody>
          <a:bodyPr wrap="none" lIns="50713" tIns="50713" rIns="91288" bIns="50713">
            <a:spAutoFit/>
          </a:bodyPr>
          <a:lstStyle/>
          <a:p>
            <a:pPr defTabSz="912843">
              <a:defRPr/>
            </a:pPr>
            <a:r>
              <a:rPr lang="it-IT" sz="900" dirty="0">
                <a:latin typeface="+mj-lt"/>
                <a:ea typeface="+mn-ea"/>
                <a:cs typeface="+mn-cs"/>
              </a:rPr>
              <a:t>stimatori a matrice</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0" y="548680"/>
            <a:ext cx="9144000" cy="1656184"/>
          </a:xfrm>
        </p:spPr>
        <p:txBody>
          <a:bodyPr/>
          <a:lstStyle/>
          <a:p>
            <a:pPr algn="ctr" defTabSz="843241">
              <a:lnSpc>
                <a:spcPct val="130000"/>
              </a:lnSpc>
              <a:spcBef>
                <a:spcPct val="145000"/>
              </a:spcBef>
              <a:spcAft>
                <a:spcPct val="100000"/>
              </a:spcAft>
            </a:pPr>
            <a:r>
              <a:rPr lang="it-IT" sz="1600" dirty="0" smtClean="0"/>
              <a:t>Conferenza Permanente Rapporti Stato, Regioni e Province Autonome</a:t>
            </a:r>
            <a:br>
              <a:rPr lang="it-IT" sz="1600" dirty="0" smtClean="0"/>
            </a:br>
            <a:r>
              <a:rPr lang="it-IT" sz="1600" dirty="0" smtClean="0"/>
              <a:t>accordo del 21-12 2011</a:t>
            </a:r>
            <a:r>
              <a:rPr lang="it-IT" sz="2600" dirty="0" smtClean="0">
                <a:solidFill>
                  <a:srgbClr val="FF0000"/>
                </a:solidFill>
                <a:latin typeface="Verdana" pitchFamily="34" charset="0"/>
              </a:rPr>
              <a:t/>
            </a:r>
            <a:br>
              <a:rPr lang="it-IT" sz="2600" dirty="0" smtClean="0">
                <a:solidFill>
                  <a:srgbClr val="FF0000"/>
                </a:solidFill>
                <a:latin typeface="Verdana" pitchFamily="34" charset="0"/>
              </a:rPr>
            </a:br>
            <a:r>
              <a:rPr lang="it-IT" sz="1600" dirty="0" smtClean="0"/>
              <a:t/>
            </a:r>
            <a:br>
              <a:rPr lang="it-IT" sz="1600" dirty="0" smtClean="0"/>
            </a:br>
            <a:r>
              <a:rPr lang="it-IT" sz="1400" dirty="0" smtClean="0"/>
              <a:t>Riferimento: lettera a) e b) del comma 1 e comma 3 dell'articolo 37 del </a:t>
            </a:r>
            <a:r>
              <a:rPr lang="it-IT" sz="1400" dirty="0" err="1" smtClean="0"/>
              <a:t>D.Lgs.</a:t>
            </a:r>
            <a:r>
              <a:rPr lang="it-IT" sz="1400" dirty="0" smtClean="0"/>
              <a:t> n. 81/08</a:t>
            </a:r>
            <a:br>
              <a:rPr lang="it-IT" sz="1400" dirty="0" smtClean="0"/>
            </a:br>
            <a:endParaRPr lang="it-IT" sz="1800" dirty="0" smtClean="0">
              <a:latin typeface="Verdana" pitchFamily="34" charset="0"/>
            </a:endParaRPr>
          </a:p>
        </p:txBody>
      </p:sp>
      <p:sp>
        <p:nvSpPr>
          <p:cNvPr id="4099" name="Rectangle 3"/>
          <p:cNvSpPr>
            <a:spLocks noGrp="1" noChangeArrowheads="1"/>
          </p:cNvSpPr>
          <p:nvPr>
            <p:ph type="subTitle" idx="4294967295"/>
          </p:nvPr>
        </p:nvSpPr>
        <p:spPr>
          <a:xfrm>
            <a:off x="611560" y="2348880"/>
            <a:ext cx="7776864" cy="2592288"/>
          </a:xfrm>
        </p:spPr>
        <p:txBody>
          <a:bodyPr/>
          <a:lstStyle/>
          <a:p>
            <a:pPr marL="0" indent="0"/>
            <a:r>
              <a:rPr lang="it-IT" sz="1600" dirty="0" smtClean="0"/>
              <a:t/>
            </a:r>
            <a:br>
              <a:rPr lang="it-IT" sz="1600" dirty="0" smtClean="0"/>
            </a:br>
            <a:r>
              <a:rPr lang="it-IT" sz="1600" b="1" dirty="0" smtClean="0"/>
              <a:t>La formazione prevista dall’accordo stato-regioni del 21-12-2011 </a:t>
            </a:r>
            <a:r>
              <a:rPr lang="it-IT" sz="1600" b="1" u="sng" dirty="0" smtClean="0">
                <a:solidFill>
                  <a:srgbClr val="FF0000"/>
                </a:solidFill>
              </a:rPr>
              <a:t>non comprende</a:t>
            </a:r>
            <a:r>
              <a:rPr lang="it-IT" sz="1600" b="1" dirty="0" smtClean="0">
                <a:solidFill>
                  <a:srgbClr val="FF0000"/>
                </a:solidFill>
              </a:rPr>
              <a:t>:</a:t>
            </a:r>
          </a:p>
          <a:p>
            <a:pPr algn="just">
              <a:buFont typeface="Arial" pitchFamily="34" charset="0"/>
              <a:buChar char="•"/>
            </a:pPr>
            <a:r>
              <a:rPr lang="it-IT" sz="1600" b="1" dirty="0" smtClean="0"/>
              <a:t>la formazione connessa a mansioni o attrezzature particolari e la formazione disciplinata da normative specifiche </a:t>
            </a:r>
            <a:r>
              <a:rPr lang="it-IT" sz="1600" b="1" dirty="0" smtClean="0">
                <a:solidFill>
                  <a:srgbClr val="FF0000"/>
                </a:solidFill>
              </a:rPr>
              <a:t>(</a:t>
            </a:r>
            <a:r>
              <a:rPr lang="it-IT" sz="1600" b="1" dirty="0" err="1" smtClean="0">
                <a:solidFill>
                  <a:srgbClr val="FF0000"/>
                </a:solidFill>
              </a:rPr>
              <a:t>es…</a:t>
            </a:r>
            <a:r>
              <a:rPr lang="it-IT" sz="1600" b="1" dirty="0" smtClean="0">
                <a:solidFill>
                  <a:srgbClr val="FF0000"/>
                </a:solidFill>
              </a:rPr>
              <a:t>.??)</a:t>
            </a:r>
            <a:endParaRPr lang="it-IT" sz="1600" dirty="0" smtClean="0">
              <a:solidFill>
                <a:srgbClr val="FF0000"/>
              </a:solidFill>
            </a:endParaRPr>
          </a:p>
          <a:p>
            <a:pPr>
              <a:buFont typeface="Arial" pitchFamily="34" charset="0"/>
              <a:buChar char="•"/>
            </a:pPr>
            <a:r>
              <a:rPr lang="it-IT" sz="1600" b="1" dirty="0" smtClean="0"/>
              <a:t>l’addestramento (es. addestramento all’uso dei DPI di III categoria)</a:t>
            </a:r>
          </a:p>
          <a:p>
            <a:pPr algn="just">
              <a:lnSpc>
                <a:spcPts val="2500"/>
              </a:lnSpc>
              <a:spcBef>
                <a:spcPts val="0"/>
              </a:spcBef>
            </a:pPr>
            <a:endParaRPr lang="it-IT" b="1" dirty="0" smtClean="0">
              <a:latin typeface="Verdana" pitchFamily="34"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0" y="0"/>
            <a:ext cx="7772400" cy="979488"/>
          </a:xfrm>
        </p:spPr>
        <p:txBody>
          <a:bodyPr/>
          <a:lstStyle/>
          <a:p>
            <a:pPr eaLnBrk="1" hangingPunct="1"/>
            <a:r>
              <a:rPr lang="it-IT" smtClean="0"/>
              <a:t>Valutazione del rischio iniziale</a:t>
            </a:r>
          </a:p>
        </p:txBody>
      </p:sp>
      <p:pic>
        <p:nvPicPr>
          <p:cNvPr id="62467" name="Picture 30"/>
          <p:cNvPicPr>
            <a:picLocks noChangeAspect="1" noChangeArrowheads="1"/>
          </p:cNvPicPr>
          <p:nvPr/>
        </p:nvPicPr>
        <p:blipFill>
          <a:blip r:embed="rId2" cstate="email"/>
          <a:srcRect/>
          <a:stretch>
            <a:fillRect/>
          </a:stretch>
        </p:blipFill>
        <p:spPr bwMode="auto">
          <a:xfrm>
            <a:off x="2041543" y="1909766"/>
            <a:ext cx="4875213" cy="4502150"/>
          </a:xfrm>
          <a:prstGeom prst="rect">
            <a:avLst/>
          </a:prstGeom>
          <a:noFill/>
          <a:ln w="12700" algn="ctr">
            <a:noFill/>
            <a:miter lim="800000"/>
            <a:headEnd/>
            <a:tailEnd/>
          </a:ln>
        </p:spPr>
      </p:pic>
      <p:sp>
        <p:nvSpPr>
          <p:cNvPr id="1135648" name="AutoShape 68"/>
          <p:cNvSpPr>
            <a:spLocks noChangeArrowheads="1"/>
          </p:cNvSpPr>
          <p:nvPr/>
        </p:nvSpPr>
        <p:spPr bwMode="auto">
          <a:xfrm>
            <a:off x="1981200" y="1247775"/>
            <a:ext cx="4997450" cy="461963"/>
          </a:xfrm>
          <a:prstGeom prst="roundRect">
            <a:avLst>
              <a:gd name="adj" fmla="val 9324"/>
            </a:avLst>
          </a:prstGeom>
          <a:gradFill rotWithShape="1">
            <a:gsLst>
              <a:gs pos="0">
                <a:srgbClr val="99CCFF">
                  <a:gamma/>
                  <a:shade val="46275"/>
                  <a:invGamma/>
                </a:srgbClr>
              </a:gs>
              <a:gs pos="100000">
                <a:srgbClr val="99CCFF"/>
              </a:gs>
            </a:gsLst>
            <a:lin ang="5400000" scaled="1"/>
          </a:gradFill>
          <a:ln w="28575" algn="ctr">
            <a:solidFill>
              <a:srgbClr val="FF8000"/>
            </a:solidFill>
            <a:round/>
            <a:headEnd/>
            <a:tailEnd/>
          </a:ln>
        </p:spPr>
        <p:txBody>
          <a:bodyPr wrap="none" lIns="80460" tIns="40232" rIns="80460" bIns="40232" anchorCtr="1"/>
          <a:lstStyle/>
          <a:p>
            <a:pPr>
              <a:defRPr/>
            </a:pPr>
            <a:r>
              <a:rPr lang="it-IT" sz="2000" b="1" dirty="0">
                <a:solidFill>
                  <a:srgbClr val="FF9933"/>
                </a:solidFill>
                <a:latin typeface="+mj-lt"/>
                <a:ea typeface="+mn-ea"/>
                <a:cs typeface="+mn-cs"/>
              </a:rPr>
              <a:t>RISCHIO INIZIALE</a:t>
            </a:r>
          </a:p>
        </p:txBody>
      </p:sp>
      <p:pic>
        <p:nvPicPr>
          <p:cNvPr id="62469" name="Picture 33"/>
          <p:cNvPicPr>
            <a:picLocks noChangeAspect="1" noChangeArrowheads="1"/>
          </p:cNvPicPr>
          <p:nvPr/>
        </p:nvPicPr>
        <p:blipFill>
          <a:blip r:embed="rId3" cstate="email"/>
          <a:srcRect/>
          <a:stretch>
            <a:fillRect/>
          </a:stretch>
        </p:blipFill>
        <p:spPr bwMode="auto">
          <a:xfrm>
            <a:off x="7067550" y="1909765"/>
            <a:ext cx="1638300" cy="3833812"/>
          </a:xfrm>
          <a:prstGeom prst="rect">
            <a:avLst/>
          </a:prstGeom>
          <a:noFill/>
          <a:ln w="12700" algn="ctr">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7636" name="Rectangle 4"/>
          <p:cNvSpPr>
            <a:spLocks noChangeArrowheads="1"/>
          </p:cNvSpPr>
          <p:nvPr/>
        </p:nvSpPr>
        <p:spPr bwMode="auto">
          <a:xfrm>
            <a:off x="2590800" y="1417638"/>
            <a:ext cx="3581400" cy="996950"/>
          </a:xfrm>
          <a:prstGeom prst="rect">
            <a:avLst/>
          </a:prstGeom>
          <a:solidFill>
            <a:srgbClr val="99CCFF"/>
          </a:solidFill>
          <a:ln w="28575" algn="ctr">
            <a:noFill/>
            <a:miter lim="800000"/>
            <a:headEnd/>
            <a:tailEnd/>
          </a:ln>
          <a:effectLst>
            <a:outerShdw dist="35921" dir="2700000" algn="ctr" rotWithShape="0">
              <a:srgbClr val="FF0000"/>
            </a:outerShdw>
          </a:effectLst>
        </p:spPr>
        <p:txBody>
          <a:bodyPr wrap="none" lIns="91295" tIns="45646" rIns="91295" bIns="45646" anchor="ctr"/>
          <a:lstStyle/>
          <a:p>
            <a:pPr>
              <a:defRPr/>
            </a:pPr>
            <a:endParaRPr lang="it-IT" sz="1600" dirty="0">
              <a:ea typeface="+mn-ea"/>
              <a:cs typeface="+mn-cs"/>
            </a:endParaRPr>
          </a:p>
        </p:txBody>
      </p:sp>
      <p:sp>
        <p:nvSpPr>
          <p:cNvPr id="26" name="Segnaposto numero diapositiva 1"/>
          <p:cNvSpPr txBox="1">
            <a:spLocks noGrp="1"/>
          </p:cNvSpPr>
          <p:nvPr/>
        </p:nvSpPr>
        <p:spPr bwMode="auto">
          <a:xfrm>
            <a:off x="6691315" y="6523038"/>
            <a:ext cx="1079500" cy="228600"/>
          </a:xfrm>
          <a:prstGeom prst="rect">
            <a:avLst/>
          </a:prstGeom>
          <a:noFill/>
          <a:ln w="12700">
            <a:miter lim="800000"/>
            <a:headEnd/>
            <a:tailEnd/>
          </a:ln>
        </p:spPr>
        <p:txBody>
          <a:bodyPr wrap="none" lIns="91050" tIns="45527" rIns="91050" bIns="45527" anchor="b"/>
          <a:lstStyle/>
          <a:p>
            <a:pPr>
              <a:defRPr/>
            </a:pPr>
            <a:endParaRPr lang="en-US" sz="1000" dirty="0">
              <a:latin typeface="+mn-lt"/>
              <a:ea typeface="+mn-ea"/>
              <a:cs typeface="+mn-cs"/>
              <a:sym typeface="Verdana" pitchFamily="34" charset="0"/>
            </a:endParaRPr>
          </a:p>
        </p:txBody>
      </p:sp>
      <p:sp>
        <p:nvSpPr>
          <p:cNvPr id="63492" name="Rectangle 6"/>
          <p:cNvSpPr>
            <a:spLocks noChangeArrowheads="1"/>
          </p:cNvSpPr>
          <p:nvPr/>
        </p:nvSpPr>
        <p:spPr bwMode="auto">
          <a:xfrm>
            <a:off x="479427" y="293688"/>
            <a:ext cx="3927475" cy="596900"/>
          </a:xfrm>
          <a:prstGeom prst="rect">
            <a:avLst/>
          </a:prstGeom>
          <a:noFill/>
          <a:ln w="9525">
            <a:noFill/>
            <a:miter lim="800000"/>
            <a:headEnd/>
            <a:tailEnd/>
          </a:ln>
        </p:spPr>
        <p:txBody>
          <a:bodyPr lIns="0" tIns="0" rIns="0" bIns="0"/>
          <a:lstStyle/>
          <a:p>
            <a:pPr marL="39626"/>
            <a:endParaRPr lang="it-IT" sz="1500" b="1" dirty="0">
              <a:solidFill>
                <a:srgbClr val="F47022"/>
              </a:solidFill>
              <a:ea typeface="ヒラギノ角ゴ Pro W6"/>
              <a:cs typeface="ヒラギノ角ゴ Pro W6"/>
            </a:endParaRPr>
          </a:p>
        </p:txBody>
      </p:sp>
      <p:sp>
        <p:nvSpPr>
          <p:cNvPr id="197670" name="AutoShape 38"/>
          <p:cNvSpPr>
            <a:spLocks noChangeArrowheads="1"/>
          </p:cNvSpPr>
          <p:nvPr/>
        </p:nvSpPr>
        <p:spPr bwMode="auto">
          <a:xfrm>
            <a:off x="2362200" y="1341456"/>
            <a:ext cx="3962400" cy="1006475"/>
          </a:xfrm>
          <a:prstGeom prst="roundRect">
            <a:avLst>
              <a:gd name="adj" fmla="val 16667"/>
            </a:avLst>
          </a:prstGeom>
          <a:noFill/>
          <a:ln w="25400" algn="ctr">
            <a:noFill/>
            <a:round/>
            <a:headEnd/>
            <a:tailEnd/>
          </a:ln>
          <a:effectLst/>
        </p:spPr>
        <p:txBody>
          <a:bodyPr lIns="80498" tIns="40251" rIns="80498" bIns="40251" anchor="ctr"/>
          <a:lstStyle/>
          <a:p>
            <a:pPr algn="ctr" defTabSz="805154">
              <a:spcBef>
                <a:spcPct val="15000"/>
              </a:spcBef>
              <a:buSzPct val="100000"/>
              <a:defRPr/>
            </a:pPr>
            <a:r>
              <a:rPr lang="it-IT" sz="4000" b="1" i="1" dirty="0" err="1">
                <a:effectLst>
                  <a:outerShdw blurRad="38100" dist="38100" dir="2700000" algn="tl">
                    <a:srgbClr val="C0C0C0"/>
                  </a:outerShdw>
                </a:effectLst>
                <a:ea typeface="+mn-ea"/>
                <a:cs typeface="+mn-cs"/>
              </a:rPr>
              <a:t>R</a:t>
            </a:r>
            <a:r>
              <a:rPr lang="it-IT" sz="3600" b="1" i="1" baseline="-25000" dirty="0" err="1">
                <a:effectLst>
                  <a:outerShdw blurRad="38100" dist="38100" dir="2700000" algn="tl">
                    <a:srgbClr val="C0C0C0"/>
                  </a:outerShdw>
                </a:effectLst>
                <a:ea typeface="+mn-ea"/>
                <a:cs typeface="+mn-cs"/>
              </a:rPr>
              <a:t>r</a:t>
            </a:r>
            <a:r>
              <a:rPr lang="it-IT" b="1" i="1" dirty="0">
                <a:effectLst>
                  <a:outerShdw blurRad="38100" dist="38100" dir="2700000" algn="tl">
                    <a:srgbClr val="C0C0C0"/>
                  </a:outerShdw>
                </a:effectLst>
                <a:ea typeface="+mn-ea"/>
                <a:cs typeface="+mn-cs"/>
              </a:rPr>
              <a:t> = (</a:t>
            </a:r>
            <a:r>
              <a:rPr lang="it-IT" b="1" i="1" dirty="0" err="1">
                <a:effectLst>
                  <a:outerShdw blurRad="38100" dist="38100" dir="2700000" algn="tl">
                    <a:srgbClr val="C0C0C0"/>
                  </a:outerShdw>
                </a:effectLst>
                <a:ea typeface="+mn-ea"/>
                <a:cs typeface="+mn-cs"/>
              </a:rPr>
              <a:t>PxM</a:t>
            </a:r>
            <a:r>
              <a:rPr lang="it-IT" b="1" i="1" dirty="0">
                <a:effectLst>
                  <a:outerShdw blurRad="38100" dist="38100" dir="2700000" algn="tl">
                    <a:srgbClr val="C0C0C0"/>
                  </a:outerShdw>
                </a:effectLst>
                <a:ea typeface="+mn-ea"/>
                <a:cs typeface="+mn-cs"/>
              </a:rPr>
              <a:t>) x K</a:t>
            </a:r>
            <a:r>
              <a:rPr lang="it-IT" sz="2000" b="1" i="1" dirty="0">
                <a:effectLst>
                  <a:outerShdw blurRad="38100" dist="38100" dir="2700000" algn="tl">
                    <a:srgbClr val="C0C0C0"/>
                  </a:outerShdw>
                </a:effectLst>
                <a:ea typeface="+mn-ea"/>
                <a:cs typeface="+mn-cs"/>
              </a:rPr>
              <a:t> </a:t>
            </a:r>
            <a:endParaRPr lang="it-IT" sz="1600" b="1" dirty="0">
              <a:effectLst>
                <a:outerShdw blurRad="38100" dist="38100" dir="2700000" algn="tl">
                  <a:srgbClr val="C0C0C0"/>
                </a:outerShdw>
              </a:effectLst>
              <a:ea typeface="+mn-ea"/>
              <a:cs typeface="+mn-cs"/>
            </a:endParaRPr>
          </a:p>
        </p:txBody>
      </p:sp>
      <p:sp>
        <p:nvSpPr>
          <p:cNvPr id="63494" name="Text Box 16"/>
          <p:cNvSpPr txBox="1">
            <a:spLocks noChangeArrowheads="1"/>
          </p:cNvSpPr>
          <p:nvPr/>
        </p:nvSpPr>
        <p:spPr bwMode="auto">
          <a:xfrm>
            <a:off x="250825" y="3017846"/>
            <a:ext cx="4343400" cy="793236"/>
          </a:xfrm>
          <a:prstGeom prst="rect">
            <a:avLst/>
          </a:prstGeom>
          <a:noFill/>
          <a:ln w="12700">
            <a:noFill/>
            <a:miter lim="800000"/>
            <a:headEnd/>
            <a:tailEnd/>
          </a:ln>
        </p:spPr>
        <p:txBody>
          <a:bodyPr lIns="57502" tIns="57502" rIns="103500" bIns="57502">
            <a:spAutoFit/>
          </a:bodyPr>
          <a:lstStyle/>
          <a:p>
            <a:pPr algn="ctr" defTabSz="1034971">
              <a:spcBef>
                <a:spcPct val="50000"/>
              </a:spcBef>
              <a:buSzPct val="100000"/>
            </a:pPr>
            <a:r>
              <a:rPr lang="it-IT" dirty="0"/>
              <a:t>Rischio misurabile</a:t>
            </a:r>
          </a:p>
          <a:p>
            <a:pPr algn="ctr" defTabSz="1034971">
              <a:spcBef>
                <a:spcPct val="50000"/>
              </a:spcBef>
              <a:buSzPct val="100000"/>
            </a:pPr>
            <a:r>
              <a:rPr lang="it-IT" sz="1000" dirty="0"/>
              <a:t>Funzione dell’esposizione e del TLV del singolo agente.</a:t>
            </a:r>
            <a:endParaRPr lang="it-IT" dirty="0"/>
          </a:p>
          <a:p>
            <a:pPr algn="ctr" defTabSz="1034971">
              <a:spcBef>
                <a:spcPct val="50000"/>
              </a:spcBef>
              <a:buSzPct val="100000"/>
            </a:pPr>
            <a:r>
              <a:rPr lang="it-IT" sz="1000" dirty="0"/>
              <a:t>(concentrazione, potenza sonora, campo elettromagnetico, ecc.)</a:t>
            </a:r>
          </a:p>
        </p:txBody>
      </p:sp>
      <p:sp>
        <p:nvSpPr>
          <p:cNvPr id="63495" name="Text Box 17"/>
          <p:cNvSpPr txBox="1">
            <a:spLocks noChangeArrowheads="1"/>
          </p:cNvSpPr>
          <p:nvPr/>
        </p:nvSpPr>
        <p:spPr bwMode="auto">
          <a:xfrm>
            <a:off x="5076826" y="3030539"/>
            <a:ext cx="3730625" cy="813549"/>
          </a:xfrm>
          <a:prstGeom prst="rect">
            <a:avLst/>
          </a:prstGeom>
          <a:noFill/>
          <a:ln w="12700">
            <a:noFill/>
            <a:miter lim="800000"/>
            <a:headEnd/>
            <a:tailEnd/>
          </a:ln>
        </p:spPr>
        <p:txBody>
          <a:bodyPr lIns="57502" tIns="57502" rIns="103500" bIns="57502">
            <a:spAutoFit/>
          </a:bodyPr>
          <a:lstStyle/>
          <a:p>
            <a:pPr algn="ctr" defTabSz="1034971">
              <a:spcBef>
                <a:spcPct val="50000"/>
              </a:spcBef>
              <a:buSzPct val="100000"/>
            </a:pPr>
            <a:r>
              <a:rPr lang="it-IT" dirty="0"/>
              <a:t>Rischio non misurabile</a:t>
            </a:r>
          </a:p>
          <a:p>
            <a:pPr algn="ctr" defTabSz="1034971">
              <a:spcBef>
                <a:spcPct val="50000"/>
              </a:spcBef>
              <a:buSzPct val="100000"/>
            </a:pPr>
            <a:r>
              <a:rPr lang="it-IT" sz="1000" dirty="0"/>
              <a:t>Non è possibile effettuare misure numeriche</a:t>
            </a:r>
          </a:p>
          <a:p>
            <a:pPr algn="ctr" defTabSz="1034971">
              <a:spcBef>
                <a:spcPct val="50000"/>
              </a:spcBef>
              <a:buSzPct val="100000"/>
            </a:pPr>
            <a:r>
              <a:rPr lang="it-IT" sz="1000" dirty="0"/>
              <a:t>(elettrico, videoterminale, lavoro notturno, ecc.)</a:t>
            </a:r>
          </a:p>
        </p:txBody>
      </p:sp>
      <p:sp>
        <p:nvSpPr>
          <p:cNvPr id="63496" name="Text Box 18"/>
          <p:cNvSpPr txBox="1">
            <a:spLocks noChangeArrowheads="1"/>
          </p:cNvSpPr>
          <p:nvPr/>
        </p:nvSpPr>
        <p:spPr bwMode="auto">
          <a:xfrm>
            <a:off x="250843" y="2941646"/>
            <a:ext cx="4321175" cy="2609117"/>
          </a:xfrm>
          <a:prstGeom prst="rect">
            <a:avLst/>
          </a:prstGeom>
          <a:noFill/>
          <a:ln w="28575">
            <a:solidFill>
              <a:srgbClr val="FF9933"/>
            </a:solidFill>
            <a:miter lim="800000"/>
            <a:headEnd/>
            <a:tailEnd/>
          </a:ln>
        </p:spPr>
        <p:txBody>
          <a:bodyPr lIns="57502" tIns="57502" rIns="103500" bIns="57502">
            <a:spAutoFit/>
          </a:bodyPr>
          <a:lstStyle/>
          <a:p>
            <a:pPr defTabSz="1034971">
              <a:spcBef>
                <a:spcPct val="50000"/>
              </a:spcBef>
              <a:buSzPct val="100000"/>
              <a:tabLst>
                <a:tab pos="3670736" algn="l"/>
              </a:tabLst>
            </a:pPr>
            <a:endParaRPr lang="it-IT" sz="1200" dirty="0"/>
          </a:p>
          <a:p>
            <a:pPr defTabSz="1034971">
              <a:spcBef>
                <a:spcPct val="50000"/>
              </a:spcBef>
              <a:buSzPct val="100000"/>
              <a:tabLst>
                <a:tab pos="3670736" algn="l"/>
              </a:tabLst>
            </a:pPr>
            <a:endParaRPr lang="it-IT" sz="1200" dirty="0"/>
          </a:p>
          <a:p>
            <a:pPr defTabSz="1034971">
              <a:spcBef>
                <a:spcPct val="50000"/>
              </a:spcBef>
              <a:buSzPct val="100000"/>
              <a:tabLst>
                <a:tab pos="3670736" algn="l"/>
              </a:tabLst>
            </a:pPr>
            <a:endParaRPr lang="it-IT" sz="1200" dirty="0"/>
          </a:p>
          <a:p>
            <a:pPr defTabSz="1034971">
              <a:spcBef>
                <a:spcPct val="50000"/>
              </a:spcBef>
              <a:buSzPct val="100000"/>
              <a:tabLst>
                <a:tab pos="3670736" algn="l"/>
              </a:tabLst>
            </a:pPr>
            <a:endParaRPr lang="it-IT" sz="1200" dirty="0"/>
          </a:p>
          <a:p>
            <a:pPr defTabSz="1034971">
              <a:spcBef>
                <a:spcPct val="50000"/>
              </a:spcBef>
              <a:buSzPct val="100000"/>
              <a:tabLst>
                <a:tab pos="3670736" algn="l"/>
              </a:tabLst>
            </a:pPr>
            <a:endParaRPr lang="it-IT" sz="1200" dirty="0"/>
          </a:p>
          <a:p>
            <a:pPr algn="just" defTabSz="1034971">
              <a:spcBef>
                <a:spcPct val="50000"/>
              </a:spcBef>
              <a:buSzPct val="100000"/>
              <a:tabLst>
                <a:tab pos="3670736" algn="l"/>
              </a:tabLst>
            </a:pPr>
            <a:r>
              <a:rPr lang="it-IT" sz="1200" dirty="0"/>
              <a:t>Il valore di R è calcolato attraverso l’utilizzo di un modello a matrice in cui M assume il valore massimo e P è stimato in base alle risultanza della trattazione statistica dei dati di monitoraggio biologico (IBE) di lavoratori potenzialmente esposti e di un gruppo di controllo</a:t>
            </a:r>
          </a:p>
        </p:txBody>
      </p:sp>
      <p:sp>
        <p:nvSpPr>
          <p:cNvPr id="63497" name="Text Box 19"/>
          <p:cNvSpPr txBox="1">
            <a:spLocks noChangeArrowheads="1"/>
          </p:cNvSpPr>
          <p:nvPr/>
        </p:nvSpPr>
        <p:spPr bwMode="auto">
          <a:xfrm>
            <a:off x="5105418" y="2946407"/>
            <a:ext cx="3527425" cy="2516784"/>
          </a:xfrm>
          <a:prstGeom prst="rect">
            <a:avLst/>
          </a:prstGeom>
          <a:noFill/>
          <a:ln w="28575">
            <a:solidFill>
              <a:srgbClr val="FF9933"/>
            </a:solidFill>
            <a:miter lim="800000"/>
            <a:headEnd/>
            <a:tailEnd/>
          </a:ln>
        </p:spPr>
        <p:txBody>
          <a:bodyPr lIns="57502" tIns="57502" rIns="103500" bIns="57502">
            <a:spAutoFit/>
          </a:bodyPr>
          <a:lstStyle/>
          <a:p>
            <a:pPr defTabSz="1034971">
              <a:spcBef>
                <a:spcPct val="50000"/>
              </a:spcBef>
              <a:buSzPct val="100000"/>
            </a:pPr>
            <a:endParaRPr lang="it-IT" sz="1200" dirty="0"/>
          </a:p>
          <a:p>
            <a:pPr defTabSz="1034971">
              <a:spcBef>
                <a:spcPct val="50000"/>
              </a:spcBef>
              <a:buSzPct val="100000"/>
            </a:pPr>
            <a:endParaRPr lang="it-IT" sz="1200" dirty="0"/>
          </a:p>
          <a:p>
            <a:pPr defTabSz="1034971">
              <a:spcBef>
                <a:spcPct val="50000"/>
              </a:spcBef>
              <a:buSzPct val="100000"/>
            </a:pPr>
            <a:endParaRPr lang="it-IT" sz="1200" dirty="0"/>
          </a:p>
          <a:p>
            <a:pPr defTabSz="1034971">
              <a:spcBef>
                <a:spcPct val="50000"/>
              </a:spcBef>
              <a:buSzPct val="100000"/>
            </a:pPr>
            <a:endParaRPr lang="it-IT" sz="1200" dirty="0"/>
          </a:p>
          <a:p>
            <a:pPr defTabSz="1034971">
              <a:spcBef>
                <a:spcPct val="50000"/>
              </a:spcBef>
              <a:buSzPct val="100000"/>
            </a:pPr>
            <a:endParaRPr lang="it-IT" sz="1200" dirty="0"/>
          </a:p>
          <a:p>
            <a:pPr defTabSz="1034971">
              <a:spcBef>
                <a:spcPct val="50000"/>
              </a:spcBef>
              <a:buSzPct val="100000"/>
            </a:pPr>
            <a:endParaRPr lang="it-IT" sz="1200" dirty="0"/>
          </a:p>
          <a:p>
            <a:pPr algn="just" defTabSz="1034971">
              <a:spcBef>
                <a:spcPct val="50000"/>
              </a:spcBef>
              <a:buSzPct val="100000"/>
            </a:pPr>
            <a:r>
              <a:rPr lang="it-IT" sz="1200" dirty="0"/>
              <a:t>Il valore di R è calcolato tramite una stima di P di accadimento dell’evento indesiderato e del danno M che ne può derivare</a:t>
            </a:r>
          </a:p>
        </p:txBody>
      </p:sp>
      <p:sp>
        <p:nvSpPr>
          <p:cNvPr id="63498" name="AutoShape 19"/>
          <p:cNvSpPr>
            <a:spLocks noChangeArrowheads="1"/>
          </p:cNvSpPr>
          <p:nvPr/>
        </p:nvSpPr>
        <p:spPr bwMode="auto">
          <a:xfrm rot="5400000">
            <a:off x="6172200" y="1951038"/>
            <a:ext cx="1066800" cy="762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99CCFF"/>
          </a:solidFill>
          <a:ln w="28575" cap="flat" cmpd="sng" algn="ctr">
            <a:solidFill>
              <a:schemeClr val="tx1"/>
            </a:solidFill>
            <a:prstDash val="solid"/>
            <a:miter lim="800000"/>
            <a:headEnd/>
            <a:tailEnd/>
          </a:ln>
        </p:spPr>
        <p:txBody>
          <a:bodyPr wrap="none" lIns="91295" tIns="45646" rIns="91295" bIns="45646" anchor="ctr"/>
          <a:lstStyle/>
          <a:p>
            <a:endParaRPr lang="it-IT"/>
          </a:p>
        </p:txBody>
      </p:sp>
      <p:sp>
        <p:nvSpPr>
          <p:cNvPr id="63499" name="AutoShape 20"/>
          <p:cNvSpPr>
            <a:spLocks noChangeArrowheads="1"/>
          </p:cNvSpPr>
          <p:nvPr/>
        </p:nvSpPr>
        <p:spPr bwMode="auto">
          <a:xfrm rot="16200000" flipH="1">
            <a:off x="1524003" y="1951038"/>
            <a:ext cx="1066800" cy="762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99CCFF"/>
          </a:solidFill>
          <a:ln w="28575" cap="flat" cmpd="sng" algn="ctr">
            <a:solidFill>
              <a:schemeClr val="tx1"/>
            </a:solidFill>
            <a:prstDash val="solid"/>
            <a:miter lim="800000"/>
            <a:headEnd/>
            <a:tailEnd/>
          </a:ln>
        </p:spPr>
        <p:txBody>
          <a:bodyPr wrap="none" lIns="91295" tIns="45646" rIns="91295" bIns="45646" anchor="ctr"/>
          <a:lstStyle/>
          <a:p>
            <a:endParaRPr lang="it-IT"/>
          </a:p>
        </p:txBody>
      </p:sp>
      <p:sp>
        <p:nvSpPr>
          <p:cNvPr id="63500" name="Rectangle 4"/>
          <p:cNvSpPr>
            <a:spLocks noChangeArrowheads="1"/>
          </p:cNvSpPr>
          <p:nvPr/>
        </p:nvSpPr>
        <p:spPr bwMode="auto">
          <a:xfrm>
            <a:off x="609600" y="381002"/>
            <a:ext cx="7651750" cy="661988"/>
          </a:xfrm>
          <a:prstGeom prst="rect">
            <a:avLst/>
          </a:prstGeom>
          <a:noFill/>
          <a:ln w="9525">
            <a:noFill/>
            <a:miter lim="800000"/>
            <a:headEnd/>
            <a:tailEnd/>
          </a:ln>
        </p:spPr>
        <p:txBody>
          <a:bodyPr lIns="91261" tIns="45631" rIns="91261" bIns="45631" anchor="ctr"/>
          <a:lstStyle/>
          <a:p>
            <a:pPr marL="38038" defTabSz="887573"/>
            <a:r>
              <a:rPr lang="it-IT" sz="2500" b="1" dirty="0">
                <a:ea typeface="ヒラギノ角ゴ Pro W6"/>
                <a:cs typeface="ヒラギノ角ゴ Pro W6"/>
              </a:rPr>
              <a:t>Valutazione dei Rischi 			</a:t>
            </a:r>
            <a:endParaRPr lang="it-IT" sz="1100" dirty="0">
              <a:ea typeface="ヒラギノ角ゴ Pro W6"/>
              <a:cs typeface="ヒラギノ角ゴ Pro W6"/>
            </a:endParaRPr>
          </a:p>
        </p:txBody>
      </p:sp>
      <p:cxnSp>
        <p:nvCxnSpPr>
          <p:cNvPr id="63501" name="Connettore 1 14"/>
          <p:cNvCxnSpPr>
            <a:cxnSpLocks noChangeShapeType="1"/>
          </p:cNvCxnSpPr>
          <p:nvPr/>
        </p:nvCxnSpPr>
        <p:spPr bwMode="auto">
          <a:xfrm>
            <a:off x="1219200" y="3343275"/>
            <a:ext cx="2286000" cy="0"/>
          </a:xfrm>
          <a:prstGeom prst="line">
            <a:avLst/>
          </a:prstGeom>
          <a:noFill/>
          <a:ln w="25400" algn="ctr">
            <a:solidFill>
              <a:srgbClr val="FF0000"/>
            </a:solidFill>
            <a:round/>
            <a:headEnd/>
            <a:tailEnd/>
          </a:ln>
        </p:spPr>
      </p:cxnSp>
      <p:cxnSp>
        <p:nvCxnSpPr>
          <p:cNvPr id="63502" name="Connettore 1 16"/>
          <p:cNvCxnSpPr>
            <a:cxnSpLocks noChangeShapeType="1"/>
          </p:cNvCxnSpPr>
          <p:nvPr/>
        </p:nvCxnSpPr>
        <p:spPr bwMode="auto">
          <a:xfrm flipV="1">
            <a:off x="5622943" y="3322639"/>
            <a:ext cx="2682875" cy="9525"/>
          </a:xfrm>
          <a:prstGeom prst="line">
            <a:avLst/>
          </a:prstGeom>
          <a:noFill/>
          <a:ln w="25400" algn="ctr">
            <a:solidFill>
              <a:srgbClr val="FF0000"/>
            </a:solidFill>
            <a:round/>
            <a:headEnd/>
            <a:tailEnd/>
          </a:ln>
        </p:spPr>
      </p:cxnSp>
      <p:sp>
        <p:nvSpPr>
          <p:cNvPr id="15" name="Text Box 3"/>
          <p:cNvSpPr txBox="1">
            <a:spLocks noChangeArrowheads="1"/>
          </p:cNvSpPr>
          <p:nvPr/>
        </p:nvSpPr>
        <p:spPr bwMode="auto">
          <a:xfrm>
            <a:off x="1547664" y="5805352"/>
            <a:ext cx="5816600" cy="399932"/>
          </a:xfrm>
          <a:prstGeom prst="rect">
            <a:avLst/>
          </a:prstGeom>
          <a:solidFill>
            <a:schemeClr val="bg1"/>
          </a:solidFill>
          <a:ln w="9525">
            <a:solidFill>
              <a:schemeClr val="tx1"/>
            </a:solid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91267" tIns="45632" rIns="91267" bIns="45632" anchor="ctr">
            <a:spAutoFit/>
          </a:bodyPr>
          <a:lstStyle/>
          <a:p>
            <a:pPr algn="ctr" eaLnBrk="0" hangingPunct="0">
              <a:spcBef>
                <a:spcPct val="50000"/>
              </a:spcBef>
              <a:buClr>
                <a:srgbClr val="FF9600"/>
              </a:buClr>
              <a:buFont typeface="Wingdings" pitchFamily="2" charset="2"/>
              <a:buNone/>
              <a:defRPr/>
            </a:pPr>
            <a:r>
              <a:rPr lang="it-IT" sz="2000" b="1" dirty="0">
                <a:latin typeface="+mj-lt"/>
                <a:ea typeface="+mn-ea"/>
                <a:cs typeface="+mn-cs"/>
              </a:rPr>
              <a:t>RISCHIO = Probabilità </a:t>
            </a:r>
            <a:r>
              <a:rPr lang="it-IT" sz="2000" b="1" i="1" dirty="0">
                <a:latin typeface="+mj-lt"/>
                <a:ea typeface="+mn-ea"/>
                <a:cs typeface="+mn-cs"/>
              </a:rPr>
              <a:t>x</a:t>
            </a:r>
            <a:r>
              <a:rPr lang="it-IT" sz="2000" b="1" dirty="0">
                <a:latin typeface="+mj-lt"/>
                <a:ea typeface="+mn-ea"/>
                <a:cs typeface="+mn-cs"/>
              </a:rPr>
              <a:t> Magnitudo x K</a:t>
            </a: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AutoShape 68"/>
          <p:cNvSpPr>
            <a:spLocks noChangeArrowheads="1"/>
          </p:cNvSpPr>
          <p:nvPr/>
        </p:nvSpPr>
        <p:spPr bwMode="auto">
          <a:xfrm>
            <a:off x="190504" y="1711325"/>
            <a:ext cx="4443413" cy="1412875"/>
          </a:xfrm>
          <a:prstGeom prst="roundRect">
            <a:avLst>
              <a:gd name="adj" fmla="val 9324"/>
            </a:avLst>
          </a:prstGeom>
          <a:noFill/>
          <a:ln w="28575" algn="ctr">
            <a:solidFill>
              <a:srgbClr val="FF8000"/>
            </a:solidFill>
            <a:round/>
            <a:headEnd/>
            <a:tailEnd/>
          </a:ln>
        </p:spPr>
        <p:txBody>
          <a:bodyPr wrap="none" lIns="80460" tIns="40232" rIns="80460" bIns="40232" anchorCtr="1"/>
          <a:lstStyle/>
          <a:p>
            <a:r>
              <a:rPr lang="it-IT" sz="1200" b="1" dirty="0">
                <a:solidFill>
                  <a:srgbClr val="FF9933"/>
                </a:solidFill>
              </a:rPr>
              <a:t>RISCHI MISURABILI</a:t>
            </a:r>
          </a:p>
        </p:txBody>
      </p:sp>
      <p:sp>
        <p:nvSpPr>
          <p:cNvPr id="64515" name="AutoShape 68"/>
          <p:cNvSpPr>
            <a:spLocks noChangeArrowheads="1"/>
          </p:cNvSpPr>
          <p:nvPr/>
        </p:nvSpPr>
        <p:spPr bwMode="auto">
          <a:xfrm>
            <a:off x="4757738" y="1219200"/>
            <a:ext cx="4005262" cy="4529138"/>
          </a:xfrm>
          <a:prstGeom prst="roundRect">
            <a:avLst>
              <a:gd name="adj" fmla="val 9324"/>
            </a:avLst>
          </a:prstGeom>
          <a:noFill/>
          <a:ln w="28575" algn="ctr">
            <a:solidFill>
              <a:srgbClr val="FF8000"/>
            </a:solidFill>
            <a:round/>
            <a:headEnd/>
            <a:tailEnd/>
          </a:ln>
        </p:spPr>
        <p:txBody>
          <a:bodyPr wrap="none" lIns="80460" tIns="40232" rIns="80460" bIns="40232" anchorCtr="1"/>
          <a:lstStyle/>
          <a:p>
            <a:r>
              <a:rPr lang="it-IT" sz="1200" b="1" dirty="0">
                <a:solidFill>
                  <a:srgbClr val="FF9933"/>
                </a:solidFill>
              </a:rPr>
              <a:t>MISURAZIONE -&gt; NORMALIZZAZIONE </a:t>
            </a:r>
          </a:p>
        </p:txBody>
      </p:sp>
      <p:sp>
        <p:nvSpPr>
          <p:cNvPr id="64516" name="AutoShape 68"/>
          <p:cNvSpPr>
            <a:spLocks noChangeArrowheads="1"/>
          </p:cNvSpPr>
          <p:nvPr/>
        </p:nvSpPr>
        <p:spPr bwMode="auto">
          <a:xfrm>
            <a:off x="190504" y="3581418"/>
            <a:ext cx="4443413" cy="2379663"/>
          </a:xfrm>
          <a:prstGeom prst="roundRect">
            <a:avLst>
              <a:gd name="adj" fmla="val 9324"/>
            </a:avLst>
          </a:prstGeom>
          <a:noFill/>
          <a:ln w="28575" algn="ctr">
            <a:solidFill>
              <a:srgbClr val="FF8000"/>
            </a:solidFill>
            <a:round/>
            <a:headEnd/>
            <a:tailEnd/>
          </a:ln>
        </p:spPr>
        <p:txBody>
          <a:bodyPr wrap="none" lIns="80460" tIns="40232" rIns="80460" bIns="40232" anchorCtr="1"/>
          <a:lstStyle/>
          <a:p>
            <a:r>
              <a:rPr lang="it-IT" sz="1200" b="1" dirty="0">
                <a:solidFill>
                  <a:srgbClr val="FF9933"/>
                </a:solidFill>
              </a:rPr>
              <a:t>ACCETTABILITÀ RISCHIO-PRIORITÀ AZIONE</a:t>
            </a:r>
          </a:p>
        </p:txBody>
      </p:sp>
      <p:pic>
        <p:nvPicPr>
          <p:cNvPr id="64517" name="Picture 11"/>
          <p:cNvPicPr>
            <a:picLocks noChangeAspect="1" noChangeArrowheads="1"/>
          </p:cNvPicPr>
          <p:nvPr/>
        </p:nvPicPr>
        <p:blipFill>
          <a:blip r:embed="rId3" cstate="email"/>
          <a:srcRect/>
          <a:stretch>
            <a:fillRect/>
          </a:stretch>
        </p:blipFill>
        <p:spPr bwMode="auto">
          <a:xfrm>
            <a:off x="4941888" y="1665306"/>
            <a:ext cx="3706812" cy="3754437"/>
          </a:xfrm>
          <a:prstGeom prst="rect">
            <a:avLst/>
          </a:prstGeom>
          <a:noFill/>
          <a:ln w="12700" algn="ctr">
            <a:noFill/>
            <a:miter lim="800000"/>
            <a:headEnd/>
            <a:tailEnd/>
          </a:ln>
        </p:spPr>
      </p:pic>
      <p:sp>
        <p:nvSpPr>
          <p:cNvPr id="64518" name="Rectangle 17"/>
          <p:cNvSpPr>
            <a:spLocks noGrp="1" noChangeArrowheads="1"/>
          </p:cNvSpPr>
          <p:nvPr>
            <p:ph type="body" sz="half" idx="4294967295"/>
          </p:nvPr>
        </p:nvSpPr>
        <p:spPr>
          <a:xfrm>
            <a:off x="0" y="1981200"/>
            <a:ext cx="3825875" cy="1057275"/>
          </a:xfrm>
          <a:solidFill>
            <a:schemeClr val="bg1"/>
          </a:solidFill>
        </p:spPr>
        <p:txBody>
          <a:bodyPr/>
          <a:lstStyle/>
          <a:p>
            <a:pPr eaLnBrk="1" hangingPunct="1"/>
            <a:r>
              <a:rPr lang="it-IT" sz="1200" dirty="0" smtClean="0"/>
              <a:t>il rischio è funzione dell’Esposizione, valore numerico ottenuto dal rapporto tra l’Esposizione e TLV del singolo agente, da cui è ricavato il rischio iniziale </a:t>
            </a:r>
            <a:r>
              <a:rPr lang="it-IT" sz="1200" dirty="0" err="1" smtClean="0"/>
              <a:t>Ri</a:t>
            </a:r>
            <a:r>
              <a:rPr lang="it-IT" sz="1200" dirty="0" smtClean="0"/>
              <a:t> </a:t>
            </a:r>
          </a:p>
        </p:txBody>
      </p:sp>
      <p:sp>
        <p:nvSpPr>
          <p:cNvPr id="64520" name="Rectangle 2"/>
          <p:cNvSpPr>
            <a:spLocks noGrp="1" noChangeArrowheads="1"/>
          </p:cNvSpPr>
          <p:nvPr>
            <p:ph type="title" idx="4294967295"/>
          </p:nvPr>
        </p:nvSpPr>
        <p:spPr>
          <a:xfrm>
            <a:off x="0" y="0"/>
            <a:ext cx="7772400" cy="979488"/>
          </a:xfrm>
        </p:spPr>
        <p:txBody>
          <a:bodyPr/>
          <a:lstStyle/>
          <a:p>
            <a:pPr eaLnBrk="1" hangingPunct="1"/>
            <a:r>
              <a:rPr lang="it-IT" smtClean="0"/>
              <a:t>Valutazione del rischio iniziale</a:t>
            </a:r>
          </a:p>
        </p:txBody>
      </p:sp>
      <p:pic>
        <p:nvPicPr>
          <p:cNvPr id="64519" name="Picture 22"/>
          <p:cNvPicPr>
            <a:picLocks noChangeAspect="1" noChangeArrowheads="1"/>
          </p:cNvPicPr>
          <p:nvPr/>
        </p:nvPicPr>
        <p:blipFill>
          <a:blip r:embed="rId4" cstate="email"/>
          <a:srcRect/>
          <a:stretch>
            <a:fillRect/>
          </a:stretch>
        </p:blipFill>
        <p:spPr bwMode="auto">
          <a:xfrm>
            <a:off x="376238" y="3962400"/>
            <a:ext cx="4133850" cy="1830388"/>
          </a:xfrm>
          <a:prstGeom prst="rect">
            <a:avLst/>
          </a:prstGeom>
          <a:noFill/>
          <a:ln w="12700" algn="ctr">
            <a:noFill/>
            <a:miter lim="800000"/>
            <a:headEnd/>
            <a:tailEnd/>
          </a:ln>
        </p:spPr>
      </p:pic>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AutoShape 68"/>
          <p:cNvSpPr>
            <a:spLocks noChangeArrowheads="1"/>
          </p:cNvSpPr>
          <p:nvPr/>
        </p:nvSpPr>
        <p:spPr bwMode="auto">
          <a:xfrm>
            <a:off x="4881564" y="1417638"/>
            <a:ext cx="4133850" cy="4297362"/>
          </a:xfrm>
          <a:prstGeom prst="roundRect">
            <a:avLst>
              <a:gd name="adj" fmla="val 9324"/>
            </a:avLst>
          </a:prstGeom>
          <a:noFill/>
          <a:ln w="28575" algn="ctr">
            <a:solidFill>
              <a:srgbClr val="FF8000"/>
            </a:solidFill>
            <a:round/>
            <a:headEnd/>
            <a:tailEnd/>
          </a:ln>
        </p:spPr>
        <p:txBody>
          <a:bodyPr wrap="none" lIns="80460" tIns="40232" rIns="80460" bIns="40232" anchorCtr="1"/>
          <a:lstStyle/>
          <a:p>
            <a:r>
              <a:rPr lang="it-IT" sz="1200" b="1" dirty="0">
                <a:solidFill>
                  <a:srgbClr val="FF9933"/>
                </a:solidFill>
              </a:rPr>
              <a:t>MISURAZIONE -&gt; NORMALIZZAZIONE </a:t>
            </a:r>
          </a:p>
        </p:txBody>
      </p:sp>
      <p:pic>
        <p:nvPicPr>
          <p:cNvPr id="65539" name="Picture 7"/>
          <p:cNvPicPr>
            <a:picLocks noChangeAspect="1" noChangeArrowheads="1"/>
          </p:cNvPicPr>
          <p:nvPr/>
        </p:nvPicPr>
        <p:blipFill>
          <a:blip r:embed="rId3" cstate="email"/>
          <a:srcRect/>
          <a:stretch>
            <a:fillRect/>
          </a:stretch>
        </p:blipFill>
        <p:spPr bwMode="auto">
          <a:xfrm>
            <a:off x="5065713" y="2079625"/>
            <a:ext cx="3702050" cy="3238500"/>
          </a:xfrm>
          <a:prstGeom prst="rect">
            <a:avLst/>
          </a:prstGeom>
          <a:noFill/>
          <a:ln w="12700" algn="ctr">
            <a:noFill/>
            <a:miter lim="800000"/>
            <a:headEnd/>
            <a:tailEnd/>
          </a:ln>
        </p:spPr>
      </p:pic>
      <p:sp>
        <p:nvSpPr>
          <p:cNvPr id="65540" name="AutoShape 68"/>
          <p:cNvSpPr>
            <a:spLocks noChangeArrowheads="1"/>
          </p:cNvSpPr>
          <p:nvPr/>
        </p:nvSpPr>
        <p:spPr bwMode="auto">
          <a:xfrm>
            <a:off x="376241" y="1511303"/>
            <a:ext cx="4257675" cy="1155700"/>
          </a:xfrm>
          <a:prstGeom prst="roundRect">
            <a:avLst>
              <a:gd name="adj" fmla="val 9324"/>
            </a:avLst>
          </a:prstGeom>
          <a:noFill/>
          <a:ln w="28575" algn="ctr">
            <a:solidFill>
              <a:srgbClr val="FF8000"/>
            </a:solidFill>
            <a:round/>
            <a:headEnd/>
            <a:tailEnd/>
          </a:ln>
        </p:spPr>
        <p:txBody>
          <a:bodyPr wrap="none" lIns="80460" tIns="40232" rIns="80460" bIns="40232" anchorCtr="1"/>
          <a:lstStyle/>
          <a:p>
            <a:r>
              <a:rPr lang="it-IT" b="1">
                <a:solidFill>
                  <a:srgbClr val="FF9933"/>
                </a:solidFill>
              </a:rPr>
              <a:t>RISCHI NON MISURABILI</a:t>
            </a:r>
          </a:p>
        </p:txBody>
      </p:sp>
      <p:sp>
        <p:nvSpPr>
          <p:cNvPr id="43014" name="Rectangle 20"/>
          <p:cNvSpPr>
            <a:spLocks noChangeArrowheads="1"/>
          </p:cNvSpPr>
          <p:nvPr/>
        </p:nvSpPr>
        <p:spPr bwMode="auto">
          <a:xfrm>
            <a:off x="500081" y="1841518"/>
            <a:ext cx="4010025" cy="925513"/>
          </a:xfrm>
          <a:prstGeom prst="rect">
            <a:avLst/>
          </a:prstGeom>
          <a:noFill/>
          <a:ln w="12700" algn="ctr">
            <a:noFill/>
            <a:miter lim="800000"/>
            <a:headEnd/>
            <a:tailEnd/>
          </a:ln>
        </p:spPr>
        <p:txBody>
          <a:bodyPr lIns="49112" tIns="49112" rIns="88399" bIns="49112"/>
          <a:lstStyle/>
          <a:p>
            <a:pPr defTabSz="887573">
              <a:defRPr/>
            </a:pPr>
            <a:r>
              <a:rPr lang="it-IT" sz="1200" dirty="0">
                <a:latin typeface="+mj-lt"/>
                <a:ea typeface="+mn-ea"/>
                <a:cs typeface="+mn-cs"/>
              </a:rPr>
              <a:t>il rischio viene calcolato tramite una stima della probabilità di accadimento dell’evento indesiderato e del danno possibile o magnitudo che ne può derivare </a:t>
            </a:r>
          </a:p>
          <a:p>
            <a:pPr defTabSz="887573">
              <a:defRPr/>
            </a:pPr>
            <a:endParaRPr lang="it-IT" sz="1200" dirty="0">
              <a:ea typeface="+mn-ea"/>
              <a:cs typeface="+mn-cs"/>
            </a:endParaRPr>
          </a:p>
        </p:txBody>
      </p:sp>
      <p:sp>
        <p:nvSpPr>
          <p:cNvPr id="65542" name="AutoShape 68"/>
          <p:cNvSpPr>
            <a:spLocks noChangeArrowheads="1"/>
          </p:cNvSpPr>
          <p:nvPr/>
        </p:nvSpPr>
        <p:spPr bwMode="auto">
          <a:xfrm>
            <a:off x="381000" y="2819418"/>
            <a:ext cx="4257675" cy="3635375"/>
          </a:xfrm>
          <a:prstGeom prst="roundRect">
            <a:avLst>
              <a:gd name="adj" fmla="val 9324"/>
            </a:avLst>
          </a:prstGeom>
          <a:noFill/>
          <a:ln w="28575" algn="ctr">
            <a:solidFill>
              <a:srgbClr val="FF8000"/>
            </a:solidFill>
            <a:round/>
            <a:headEnd/>
            <a:tailEnd/>
          </a:ln>
        </p:spPr>
        <p:txBody>
          <a:bodyPr wrap="none" lIns="80460" tIns="40232" rIns="80460" bIns="40232" anchorCtr="1"/>
          <a:lstStyle/>
          <a:p>
            <a:r>
              <a:rPr lang="it-IT" sz="1200" b="1" dirty="0">
                <a:solidFill>
                  <a:srgbClr val="FF9933"/>
                </a:solidFill>
              </a:rPr>
              <a:t>ACCETTABILITÀ RISCHIO-PRIORITÀ AZIONE</a:t>
            </a:r>
          </a:p>
        </p:txBody>
      </p:sp>
      <p:pic>
        <p:nvPicPr>
          <p:cNvPr id="65543" name="Picture 22"/>
          <p:cNvPicPr>
            <a:picLocks noChangeAspect="1" noChangeArrowheads="1"/>
          </p:cNvPicPr>
          <p:nvPr/>
        </p:nvPicPr>
        <p:blipFill>
          <a:blip r:embed="rId4" cstate="email"/>
          <a:srcRect/>
          <a:stretch>
            <a:fillRect/>
          </a:stretch>
        </p:blipFill>
        <p:spPr bwMode="auto">
          <a:xfrm>
            <a:off x="873143" y="3181350"/>
            <a:ext cx="3389313" cy="1968500"/>
          </a:xfrm>
          <a:prstGeom prst="rect">
            <a:avLst/>
          </a:prstGeom>
          <a:noFill/>
          <a:ln w="12700" algn="ctr">
            <a:noFill/>
            <a:miter lim="800000"/>
            <a:headEnd/>
            <a:tailEnd/>
          </a:ln>
        </p:spPr>
      </p:pic>
      <p:pic>
        <p:nvPicPr>
          <p:cNvPr id="65544" name="Picture 23"/>
          <p:cNvPicPr>
            <a:picLocks noChangeAspect="1" noChangeArrowheads="1"/>
          </p:cNvPicPr>
          <p:nvPr/>
        </p:nvPicPr>
        <p:blipFill>
          <a:blip r:embed="rId5" cstate="email"/>
          <a:srcRect/>
          <a:stretch>
            <a:fillRect/>
          </a:stretch>
        </p:blipFill>
        <p:spPr bwMode="auto">
          <a:xfrm>
            <a:off x="869950" y="5230831"/>
            <a:ext cx="3394075" cy="1093787"/>
          </a:xfrm>
          <a:prstGeom prst="rect">
            <a:avLst/>
          </a:prstGeom>
          <a:noFill/>
          <a:ln w="12700" algn="ctr">
            <a:noFill/>
            <a:miter lim="800000"/>
            <a:headEnd/>
            <a:tailEnd/>
          </a:ln>
        </p:spPr>
      </p:pic>
      <p:sp>
        <p:nvSpPr>
          <p:cNvPr id="65545" name="Rectangle 2"/>
          <p:cNvSpPr>
            <a:spLocks noGrp="1" noChangeArrowheads="1"/>
          </p:cNvSpPr>
          <p:nvPr>
            <p:ph type="title" idx="4294967295"/>
          </p:nvPr>
        </p:nvSpPr>
        <p:spPr>
          <a:xfrm>
            <a:off x="0" y="0"/>
            <a:ext cx="7772400" cy="979488"/>
          </a:xfrm>
        </p:spPr>
        <p:txBody>
          <a:bodyPr/>
          <a:lstStyle/>
          <a:p>
            <a:pPr eaLnBrk="1" hangingPunct="1"/>
            <a:r>
              <a:rPr lang="it-IT" smtClean="0"/>
              <a:t>Valutazione del rischio iniziale</a:t>
            </a: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3"/>
          <p:cNvSpPr>
            <a:spLocks noGrp="1" noChangeArrowheads="1"/>
          </p:cNvSpPr>
          <p:nvPr>
            <p:ph type="title" idx="4294967295"/>
          </p:nvPr>
        </p:nvSpPr>
        <p:spPr>
          <a:xfrm>
            <a:off x="0" y="163513"/>
            <a:ext cx="7772400" cy="979487"/>
          </a:xfrm>
        </p:spPr>
        <p:txBody>
          <a:bodyPr lIns="50709" tIns="50709" rIns="91281" bIns="50709"/>
          <a:lstStyle/>
          <a:p>
            <a:pPr eaLnBrk="1" hangingPunct="1"/>
            <a:r>
              <a:rPr lang="it-IT" dirty="0" smtClean="0"/>
              <a:t>Metodologia di valutazione del rischio</a:t>
            </a:r>
            <a:br>
              <a:rPr lang="it-IT" dirty="0" smtClean="0"/>
            </a:br>
            <a:r>
              <a:rPr lang="it-IT" sz="2000" dirty="0" smtClean="0"/>
              <a:t>Modello completo</a:t>
            </a:r>
            <a:endParaRPr lang="it-IT" dirty="0" smtClean="0"/>
          </a:p>
        </p:txBody>
      </p:sp>
      <p:sp>
        <p:nvSpPr>
          <p:cNvPr id="1141764" name="AutoShape 4"/>
          <p:cNvSpPr>
            <a:spLocks noChangeArrowheads="1"/>
          </p:cNvSpPr>
          <p:nvPr/>
        </p:nvSpPr>
        <p:spPr bwMode="auto">
          <a:xfrm>
            <a:off x="1054118" y="1479554"/>
            <a:ext cx="1851025" cy="958850"/>
          </a:xfrm>
          <a:prstGeom prst="roundRect">
            <a:avLst>
              <a:gd name="adj" fmla="val 16667"/>
            </a:avLst>
          </a:prstGeom>
          <a:solidFill>
            <a:srgbClr val="CCECFF"/>
          </a:solidFill>
          <a:ln w="38100" algn="ctr">
            <a:solidFill>
              <a:srgbClr val="FF0000"/>
            </a:solidFill>
            <a:round/>
            <a:headEnd/>
            <a:tailEnd/>
          </a:ln>
          <a:effectLst>
            <a:outerShdw dist="35921" dir="2700000" algn="ctr" rotWithShape="0">
              <a:srgbClr val="000000">
                <a:alpha val="74998"/>
              </a:srgbClr>
            </a:outerShdw>
          </a:effectLst>
        </p:spPr>
        <p:txBody>
          <a:bodyPr lIns="80513" tIns="40254" rIns="80513" bIns="40254" anchor="ctr"/>
          <a:lstStyle/>
          <a:p>
            <a:pPr>
              <a:defRPr/>
            </a:pPr>
            <a:r>
              <a:rPr lang="it-IT" sz="2100" b="1" dirty="0" err="1">
                <a:latin typeface="+mj-lt"/>
                <a:ea typeface="+mn-ea"/>
                <a:cs typeface="+mn-cs"/>
              </a:rPr>
              <a:t>R</a:t>
            </a:r>
            <a:r>
              <a:rPr lang="it-IT" sz="2100" b="1" baseline="-25000" dirty="0" err="1">
                <a:latin typeface="+mj-lt"/>
                <a:ea typeface="+mn-ea"/>
                <a:cs typeface="+mn-cs"/>
              </a:rPr>
              <a:t>r</a:t>
            </a:r>
            <a:r>
              <a:rPr lang="it-IT" sz="2100" b="1" dirty="0">
                <a:latin typeface="+mj-lt"/>
                <a:ea typeface="+mn-ea"/>
                <a:cs typeface="+mn-cs"/>
              </a:rPr>
              <a:t> = </a:t>
            </a:r>
            <a:r>
              <a:rPr lang="it-IT" sz="2100" b="1" dirty="0" err="1">
                <a:latin typeface="+mj-lt"/>
                <a:ea typeface="+mn-ea"/>
                <a:cs typeface="+mn-cs"/>
              </a:rPr>
              <a:t>R</a:t>
            </a:r>
            <a:r>
              <a:rPr lang="it-IT" sz="2100" b="1" baseline="-25000" dirty="0" err="1">
                <a:latin typeface="+mj-lt"/>
                <a:ea typeface="+mn-ea"/>
                <a:cs typeface="+mn-cs"/>
              </a:rPr>
              <a:t>i</a:t>
            </a:r>
            <a:r>
              <a:rPr lang="it-IT" sz="2100" b="1" dirty="0">
                <a:latin typeface="+mj-lt"/>
                <a:ea typeface="+mn-ea"/>
                <a:cs typeface="+mn-cs"/>
              </a:rPr>
              <a:t> x K</a:t>
            </a:r>
          </a:p>
        </p:txBody>
      </p:sp>
      <p:sp>
        <p:nvSpPr>
          <p:cNvPr id="1141769" name="AutoShape 9"/>
          <p:cNvSpPr>
            <a:spLocks noChangeArrowheads="1"/>
          </p:cNvSpPr>
          <p:nvPr/>
        </p:nvSpPr>
        <p:spPr bwMode="auto">
          <a:xfrm>
            <a:off x="3152793" y="1479554"/>
            <a:ext cx="5534025" cy="958850"/>
          </a:xfrm>
          <a:prstGeom prst="roundRect">
            <a:avLst>
              <a:gd name="adj" fmla="val 16667"/>
            </a:avLst>
          </a:prstGeom>
          <a:solidFill>
            <a:schemeClr val="bg1"/>
          </a:solidFill>
          <a:ln w="38100" algn="ctr">
            <a:solidFill>
              <a:srgbClr val="FF0000"/>
            </a:solidFill>
            <a:round/>
            <a:headEnd/>
            <a:tailEnd/>
          </a:ln>
          <a:effectLst>
            <a:outerShdw dist="35921" dir="2700000" algn="ctr" rotWithShape="0">
              <a:schemeClr val="bg2">
                <a:alpha val="74998"/>
              </a:schemeClr>
            </a:outerShdw>
          </a:effectLst>
        </p:spPr>
        <p:txBody>
          <a:bodyPr lIns="80513" tIns="40254" rIns="80513" bIns="40254" anchor="ctr"/>
          <a:lstStyle/>
          <a:p>
            <a:pPr>
              <a:defRPr/>
            </a:pPr>
            <a:r>
              <a:rPr lang="it-IT" b="1" dirty="0">
                <a:latin typeface="+mj-lt"/>
                <a:ea typeface="+mn-ea"/>
                <a:cs typeface="+mn-cs"/>
              </a:rPr>
              <a:t>K</a:t>
            </a:r>
            <a:r>
              <a:rPr lang="it-IT" b="1" i="1" dirty="0">
                <a:latin typeface="+mj-lt"/>
                <a:ea typeface="+mn-ea"/>
                <a:cs typeface="+mn-cs"/>
              </a:rPr>
              <a:t>(</a:t>
            </a:r>
            <a:r>
              <a:rPr lang="it-IT" b="1" i="1" dirty="0" err="1">
                <a:latin typeface="+mj-lt"/>
                <a:ea typeface="+mn-ea"/>
                <a:cs typeface="+mn-cs"/>
              </a:rPr>
              <a:t>K</a:t>
            </a:r>
            <a:r>
              <a:rPr lang="it-IT" b="1" i="1" baseline="-25000" dirty="0" err="1">
                <a:latin typeface="+mj-lt"/>
                <a:ea typeface="+mn-ea"/>
                <a:cs typeface="+mn-cs"/>
              </a:rPr>
              <a:t>i</a:t>
            </a:r>
            <a:r>
              <a:rPr lang="it-IT" b="1" i="1" dirty="0">
                <a:latin typeface="+mj-lt"/>
                <a:ea typeface="+mn-ea"/>
                <a:cs typeface="+mn-cs"/>
              </a:rPr>
              <a:t>,A</a:t>
            </a:r>
            <a:r>
              <a:rPr lang="it-IT" b="1" i="1" baseline="-25000" dirty="0">
                <a:latin typeface="+mj-lt"/>
                <a:ea typeface="+mn-ea"/>
                <a:cs typeface="+mn-cs"/>
              </a:rPr>
              <a:t>i</a:t>
            </a:r>
            <a:r>
              <a:rPr lang="it-IT" b="1" i="1" dirty="0">
                <a:latin typeface="+mj-lt"/>
                <a:ea typeface="+mn-ea"/>
                <a:cs typeface="+mn-cs"/>
              </a:rPr>
              <a:t>,E</a:t>
            </a:r>
            <a:r>
              <a:rPr lang="it-IT" b="1" i="1" baseline="-25000" dirty="0">
                <a:latin typeface="+mj-lt"/>
                <a:ea typeface="+mn-ea"/>
                <a:cs typeface="+mn-cs"/>
              </a:rPr>
              <a:t>i</a:t>
            </a:r>
            <a:r>
              <a:rPr lang="it-IT" b="1" i="1" dirty="0">
                <a:latin typeface="+mj-lt"/>
                <a:ea typeface="+mn-ea"/>
                <a:cs typeface="+mn-cs"/>
              </a:rPr>
              <a:t>)</a:t>
            </a:r>
            <a:r>
              <a:rPr lang="it-IT" sz="800" b="1" dirty="0">
                <a:latin typeface="+mj-lt"/>
                <a:ea typeface="+mn-ea"/>
                <a:cs typeface="+mn-cs"/>
              </a:rPr>
              <a:t> </a:t>
            </a:r>
            <a:r>
              <a:rPr lang="it-IT" sz="1600" b="1" dirty="0">
                <a:latin typeface="+mj-lt"/>
                <a:ea typeface="+mn-ea"/>
                <a:cs typeface="+mn-cs"/>
              </a:rPr>
              <a:t>=</a:t>
            </a:r>
            <a:r>
              <a:rPr lang="it-IT" sz="2100" b="1" dirty="0">
                <a:latin typeface="+mj-lt"/>
                <a:ea typeface="+mn-ea"/>
                <a:cs typeface="+mn-cs"/>
              </a:rPr>
              <a:t>Π</a:t>
            </a:r>
            <a:r>
              <a:rPr lang="it-IT" sz="1600" b="1" baseline="-25000" dirty="0">
                <a:latin typeface="+mj-lt"/>
                <a:ea typeface="+mn-ea"/>
                <a:cs typeface="+mn-cs"/>
              </a:rPr>
              <a:t>i</a:t>
            </a:r>
            <a:r>
              <a:rPr lang="it-IT" sz="1600" b="1" dirty="0">
                <a:latin typeface="+mj-lt"/>
                <a:ea typeface="+mn-ea"/>
                <a:cs typeface="+mn-cs"/>
              </a:rPr>
              <a:t>[</a:t>
            </a:r>
            <a:r>
              <a:rPr lang="it-IT" b="1" dirty="0" err="1">
                <a:latin typeface="+mj-lt"/>
                <a:ea typeface="+mn-ea"/>
                <a:cs typeface="+mn-cs"/>
              </a:rPr>
              <a:t>k</a:t>
            </a:r>
            <a:r>
              <a:rPr lang="it-IT" sz="1600" b="1" dirty="0" err="1">
                <a:latin typeface="+mj-lt"/>
                <a:ea typeface="+mn-ea"/>
                <a:cs typeface="+mn-cs"/>
              </a:rPr>
              <a:t>min</a:t>
            </a:r>
            <a:r>
              <a:rPr lang="it-IT" sz="1600" b="1" baseline="-25000" dirty="0" err="1">
                <a:latin typeface="+mj-lt"/>
                <a:ea typeface="+mn-ea"/>
                <a:cs typeface="+mn-cs"/>
              </a:rPr>
              <a:t>i</a:t>
            </a:r>
            <a:r>
              <a:rPr lang="it-IT" sz="1600" b="1" dirty="0" err="1">
                <a:latin typeface="+mj-lt"/>
                <a:ea typeface="+mn-ea"/>
                <a:cs typeface="+mn-cs"/>
              </a:rPr>
              <a:t>-</a:t>
            </a:r>
            <a:r>
              <a:rPr lang="it-IT" sz="1600" b="1" dirty="0">
                <a:latin typeface="+mj-lt"/>
                <a:ea typeface="+mn-ea"/>
                <a:cs typeface="+mn-cs"/>
              </a:rPr>
              <a:t>(</a:t>
            </a:r>
            <a:r>
              <a:rPr lang="it-IT" b="1" dirty="0" err="1">
                <a:latin typeface="+mj-lt"/>
                <a:ea typeface="+mn-ea"/>
                <a:cs typeface="+mn-cs"/>
              </a:rPr>
              <a:t>k</a:t>
            </a:r>
            <a:r>
              <a:rPr lang="it-IT" sz="1600" b="1" dirty="0" err="1">
                <a:latin typeface="+mj-lt"/>
                <a:ea typeface="+mn-ea"/>
                <a:cs typeface="+mn-cs"/>
              </a:rPr>
              <a:t>min</a:t>
            </a:r>
            <a:r>
              <a:rPr lang="it-IT" sz="1600" b="1" baseline="-25000" dirty="0" err="1">
                <a:latin typeface="+mj-lt"/>
                <a:ea typeface="+mn-ea"/>
                <a:cs typeface="+mn-cs"/>
              </a:rPr>
              <a:t>i</a:t>
            </a:r>
            <a:r>
              <a:rPr lang="it-IT" sz="1600" b="1" baseline="-25000" dirty="0">
                <a:latin typeface="+mj-lt"/>
                <a:ea typeface="+mn-ea"/>
                <a:cs typeface="+mn-cs"/>
              </a:rPr>
              <a:t> </a:t>
            </a:r>
            <a:r>
              <a:rPr lang="it-IT" sz="1600" b="1" dirty="0">
                <a:latin typeface="+mj-lt"/>
                <a:ea typeface="+mn-ea"/>
                <a:cs typeface="+mn-cs"/>
              </a:rPr>
              <a:t>- </a:t>
            </a:r>
            <a:r>
              <a:rPr lang="it-IT" b="1" dirty="0" err="1">
                <a:latin typeface="+mj-lt"/>
                <a:ea typeface="+mn-ea"/>
                <a:cs typeface="+mn-cs"/>
              </a:rPr>
              <a:t>k</a:t>
            </a:r>
            <a:r>
              <a:rPr lang="it-IT" sz="1600" b="1" dirty="0" err="1">
                <a:latin typeface="+mj-lt"/>
                <a:ea typeface="+mn-ea"/>
                <a:cs typeface="+mn-cs"/>
              </a:rPr>
              <a:t>max</a:t>
            </a:r>
            <a:r>
              <a:rPr lang="it-IT" sz="1600" b="1" baseline="-25000" dirty="0" err="1">
                <a:latin typeface="+mj-lt"/>
                <a:ea typeface="+mn-ea"/>
                <a:cs typeface="+mn-cs"/>
              </a:rPr>
              <a:t>i</a:t>
            </a:r>
            <a:r>
              <a:rPr lang="it-IT" sz="1600" b="1" dirty="0">
                <a:latin typeface="+mj-lt"/>
                <a:ea typeface="+mn-ea"/>
                <a:cs typeface="+mn-cs"/>
              </a:rPr>
              <a:t>) x (</a:t>
            </a:r>
            <a:r>
              <a:rPr lang="it-IT" b="1" dirty="0" err="1">
                <a:latin typeface="+mj-lt"/>
                <a:ea typeface="+mn-ea"/>
                <a:cs typeface="+mn-cs"/>
              </a:rPr>
              <a:t>A</a:t>
            </a:r>
            <a:r>
              <a:rPr lang="it-IT" sz="1600" b="1" baseline="-25000" dirty="0" err="1">
                <a:latin typeface="+mj-lt"/>
                <a:ea typeface="+mn-ea"/>
                <a:cs typeface="+mn-cs"/>
              </a:rPr>
              <a:t>i</a:t>
            </a:r>
            <a:r>
              <a:rPr lang="it-IT" sz="1600" b="1" dirty="0" err="1">
                <a:latin typeface="+mj-lt"/>
                <a:ea typeface="+mn-ea"/>
                <a:cs typeface="+mn-cs"/>
              </a:rPr>
              <a:t>x</a:t>
            </a:r>
            <a:r>
              <a:rPr lang="it-IT" b="1" dirty="0" err="1">
                <a:latin typeface="+mj-lt"/>
                <a:ea typeface="+mn-ea"/>
                <a:cs typeface="+mn-cs"/>
              </a:rPr>
              <a:t>E</a:t>
            </a:r>
            <a:r>
              <a:rPr lang="it-IT" sz="1600" b="1" baseline="-25000" dirty="0" err="1">
                <a:latin typeface="+mj-lt"/>
                <a:ea typeface="+mn-ea"/>
                <a:cs typeface="+mn-cs"/>
              </a:rPr>
              <a:t>i</a:t>
            </a:r>
            <a:r>
              <a:rPr lang="it-IT" sz="1600" b="1" dirty="0">
                <a:latin typeface="+mj-lt"/>
                <a:ea typeface="+mn-ea"/>
                <a:cs typeface="+mn-cs"/>
              </a:rPr>
              <a:t>)]</a:t>
            </a:r>
          </a:p>
        </p:txBody>
      </p:sp>
      <p:sp>
        <p:nvSpPr>
          <p:cNvPr id="66565" name="Rectangle 13"/>
          <p:cNvSpPr>
            <a:spLocks noChangeArrowheads="1"/>
          </p:cNvSpPr>
          <p:nvPr/>
        </p:nvSpPr>
        <p:spPr bwMode="auto">
          <a:xfrm>
            <a:off x="2678629" y="2719279"/>
            <a:ext cx="143452" cy="271694"/>
          </a:xfrm>
          <a:prstGeom prst="rect">
            <a:avLst/>
          </a:prstGeom>
          <a:noFill/>
          <a:ln w="12700" algn="ctr">
            <a:noFill/>
            <a:miter lim="800000"/>
            <a:headEnd/>
            <a:tailEnd/>
          </a:ln>
        </p:spPr>
        <p:txBody>
          <a:bodyPr wrap="none" lIns="50713" tIns="50713" rIns="91288" bIns="50713" anchor="ctr">
            <a:spAutoFit/>
          </a:bodyPr>
          <a:lstStyle/>
          <a:p>
            <a:pPr algn="just"/>
            <a:endParaRPr lang="it-IT" sz="1100" dirty="0"/>
          </a:p>
        </p:txBody>
      </p:sp>
      <p:sp>
        <p:nvSpPr>
          <p:cNvPr id="1145112" name="AutoShape 1304"/>
          <p:cNvSpPr>
            <a:spLocks noChangeArrowheads="1"/>
          </p:cNvSpPr>
          <p:nvPr/>
        </p:nvSpPr>
        <p:spPr bwMode="auto">
          <a:xfrm>
            <a:off x="4724400" y="2701925"/>
            <a:ext cx="3195638" cy="3767138"/>
          </a:xfrm>
          <a:prstGeom prst="roundRect">
            <a:avLst>
              <a:gd name="adj" fmla="val 8005"/>
            </a:avLst>
          </a:prstGeom>
          <a:solidFill>
            <a:schemeClr val="bg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520" tIns="40258" rIns="80520" bIns="40258"/>
          <a:lstStyle/>
          <a:p>
            <a:pPr marL="201301" indent="-201301">
              <a:lnSpc>
                <a:spcPct val="90000"/>
              </a:lnSpc>
              <a:spcBef>
                <a:spcPct val="20000"/>
              </a:spcBef>
              <a:defRPr/>
            </a:pPr>
            <a:r>
              <a:rPr lang="it-IT" sz="1100" b="1" dirty="0" err="1">
                <a:latin typeface="+mj-lt"/>
                <a:ea typeface="+mn-ea"/>
                <a:cs typeface="+mn-cs"/>
              </a:rPr>
              <a:t>K</a:t>
            </a:r>
            <a:r>
              <a:rPr lang="it-IT" sz="1100" b="1" baseline="-25000" dirty="0" err="1">
                <a:latin typeface="+mj-lt"/>
                <a:ea typeface="+mn-ea"/>
                <a:cs typeface="+mn-cs"/>
              </a:rPr>
              <a:t>i</a:t>
            </a:r>
            <a:r>
              <a:rPr lang="it-IT" sz="1100" b="1" dirty="0">
                <a:latin typeface="+mj-lt"/>
                <a:ea typeface="+mn-ea"/>
                <a:cs typeface="+mn-cs"/>
              </a:rPr>
              <a:t> = COEFFICIENTI RIDUZIONE </a:t>
            </a:r>
          </a:p>
          <a:p>
            <a:pPr marL="201301" indent="-201301">
              <a:lnSpc>
                <a:spcPct val="90000"/>
              </a:lnSpc>
              <a:spcBef>
                <a:spcPct val="20000"/>
              </a:spcBef>
              <a:defRPr/>
            </a:pPr>
            <a:r>
              <a:rPr lang="it-IT" sz="1100" b="1" dirty="0">
                <a:latin typeface="+mj-lt"/>
                <a:ea typeface="+mn-ea"/>
                <a:cs typeface="+mn-cs"/>
              </a:rPr>
              <a:t>FISSATI DA SAFETY</a:t>
            </a:r>
          </a:p>
          <a:p>
            <a:pPr marL="201301" indent="-201301">
              <a:lnSpc>
                <a:spcPct val="90000"/>
              </a:lnSpc>
              <a:spcBef>
                <a:spcPct val="20000"/>
              </a:spcBef>
              <a:buFontTx/>
              <a:buAutoNum type="arabicPeriod"/>
              <a:defRPr/>
            </a:pPr>
            <a:r>
              <a:rPr lang="it-IT" sz="1100" dirty="0">
                <a:latin typeface="+mj-lt"/>
                <a:ea typeface="+mn-ea"/>
                <a:cs typeface="+mn-cs"/>
              </a:rPr>
              <a:t>Formazione generale/informazione</a:t>
            </a:r>
          </a:p>
          <a:p>
            <a:pPr marL="201301" indent="-201301">
              <a:lnSpc>
                <a:spcPct val="90000"/>
              </a:lnSpc>
              <a:spcBef>
                <a:spcPct val="20000"/>
              </a:spcBef>
              <a:buFont typeface="Verdana" pitchFamily="34" charset="0"/>
              <a:buAutoNum type="arabicPeriod"/>
              <a:defRPr/>
            </a:pPr>
            <a:r>
              <a:rPr lang="it-IT" sz="1100" dirty="0">
                <a:latin typeface="+mj-lt"/>
                <a:ea typeface="+mn-ea"/>
                <a:cs typeface="+mn-cs"/>
              </a:rPr>
              <a:t>Formazione specifica</a:t>
            </a:r>
          </a:p>
          <a:p>
            <a:pPr marL="201301" indent="-201301">
              <a:lnSpc>
                <a:spcPct val="90000"/>
              </a:lnSpc>
              <a:spcBef>
                <a:spcPct val="20000"/>
              </a:spcBef>
              <a:buFont typeface="Verdana" pitchFamily="34" charset="0"/>
              <a:buAutoNum type="arabicPeriod"/>
              <a:defRPr/>
            </a:pPr>
            <a:r>
              <a:rPr lang="it-IT" sz="1100" dirty="0">
                <a:latin typeface="+mj-lt"/>
                <a:ea typeface="+mn-ea"/>
                <a:cs typeface="+mn-cs"/>
              </a:rPr>
              <a:t>Addestramento</a:t>
            </a:r>
          </a:p>
          <a:p>
            <a:pPr marL="201301" indent="-201301">
              <a:lnSpc>
                <a:spcPct val="90000"/>
              </a:lnSpc>
              <a:spcBef>
                <a:spcPct val="20000"/>
              </a:spcBef>
              <a:buFont typeface="Verdana" pitchFamily="34" charset="0"/>
              <a:buAutoNum type="arabicPeriod"/>
              <a:defRPr/>
            </a:pPr>
            <a:r>
              <a:rPr lang="it-IT" sz="1100" dirty="0">
                <a:latin typeface="+mj-lt"/>
                <a:ea typeface="+mn-ea"/>
                <a:cs typeface="+mn-cs"/>
              </a:rPr>
              <a:t>Procedure ed istruzioni operative</a:t>
            </a:r>
          </a:p>
          <a:p>
            <a:pPr marL="201301" indent="-201301">
              <a:lnSpc>
                <a:spcPct val="90000"/>
              </a:lnSpc>
              <a:spcBef>
                <a:spcPct val="20000"/>
              </a:spcBef>
              <a:buFont typeface="Verdana" pitchFamily="34" charset="0"/>
              <a:buAutoNum type="arabicPeriod"/>
              <a:defRPr/>
            </a:pPr>
            <a:r>
              <a:rPr lang="it-IT" sz="1100" dirty="0">
                <a:latin typeface="+mj-lt"/>
                <a:ea typeface="+mn-ea"/>
                <a:cs typeface="+mn-cs"/>
              </a:rPr>
              <a:t>Pronto soccorso ed emergenza</a:t>
            </a:r>
          </a:p>
          <a:p>
            <a:pPr marL="201301" indent="-201301">
              <a:lnSpc>
                <a:spcPct val="90000"/>
              </a:lnSpc>
              <a:spcBef>
                <a:spcPct val="20000"/>
              </a:spcBef>
              <a:buFont typeface="Verdana" pitchFamily="34" charset="0"/>
              <a:buAutoNum type="arabicPeriod"/>
              <a:defRPr/>
            </a:pPr>
            <a:r>
              <a:rPr lang="it-IT" sz="1100" dirty="0">
                <a:latin typeface="+mj-lt"/>
                <a:ea typeface="+mn-ea"/>
                <a:cs typeface="+mn-cs"/>
              </a:rPr>
              <a:t>Sorveglianza Sanitaria</a:t>
            </a:r>
          </a:p>
          <a:p>
            <a:pPr marL="201301" indent="-201301">
              <a:lnSpc>
                <a:spcPct val="90000"/>
              </a:lnSpc>
              <a:spcBef>
                <a:spcPct val="20000"/>
              </a:spcBef>
              <a:buFont typeface="Verdana" pitchFamily="34" charset="0"/>
              <a:buAutoNum type="arabicPeriod"/>
              <a:defRPr/>
            </a:pPr>
            <a:r>
              <a:rPr lang="it-IT" sz="1100" dirty="0">
                <a:latin typeface="+mj-lt"/>
                <a:ea typeface="+mn-ea"/>
                <a:cs typeface="+mn-cs"/>
              </a:rPr>
              <a:t>Infortuni e incidenti </a:t>
            </a:r>
            <a:r>
              <a:rPr lang="it-IT" sz="1100" dirty="0" err="1">
                <a:latin typeface="+mj-lt"/>
                <a:ea typeface="+mn-ea"/>
                <a:cs typeface="+mn-cs"/>
              </a:rPr>
              <a:t>near</a:t>
            </a:r>
            <a:r>
              <a:rPr lang="it-IT" sz="1100" dirty="0">
                <a:latin typeface="+mj-lt"/>
                <a:ea typeface="+mn-ea"/>
                <a:cs typeface="+mn-cs"/>
              </a:rPr>
              <a:t> miss</a:t>
            </a:r>
          </a:p>
          <a:p>
            <a:pPr marL="201301" indent="-201301">
              <a:lnSpc>
                <a:spcPct val="90000"/>
              </a:lnSpc>
              <a:spcBef>
                <a:spcPct val="20000"/>
              </a:spcBef>
              <a:buFont typeface="Verdana" pitchFamily="34" charset="0"/>
              <a:buAutoNum type="arabicPeriod"/>
              <a:defRPr/>
            </a:pPr>
            <a:r>
              <a:rPr lang="it-IT" sz="1100" dirty="0">
                <a:latin typeface="+mj-lt"/>
                <a:ea typeface="+mn-ea"/>
                <a:cs typeface="+mn-cs"/>
              </a:rPr>
              <a:t>DPI</a:t>
            </a:r>
          </a:p>
          <a:p>
            <a:pPr marL="201301" indent="-201301">
              <a:lnSpc>
                <a:spcPct val="90000"/>
              </a:lnSpc>
              <a:spcBef>
                <a:spcPct val="20000"/>
              </a:spcBef>
              <a:buFont typeface="Verdana" pitchFamily="34" charset="0"/>
              <a:buAutoNum type="arabicPeriod"/>
              <a:defRPr/>
            </a:pPr>
            <a:r>
              <a:rPr lang="it-IT" sz="1100" dirty="0">
                <a:latin typeface="+mj-lt"/>
                <a:ea typeface="+mn-ea"/>
                <a:cs typeface="+mn-cs"/>
              </a:rPr>
              <a:t>Segnaletica</a:t>
            </a:r>
          </a:p>
          <a:p>
            <a:pPr marL="201301" indent="-201301">
              <a:lnSpc>
                <a:spcPct val="90000"/>
              </a:lnSpc>
              <a:spcBef>
                <a:spcPct val="20000"/>
              </a:spcBef>
              <a:buFont typeface="Verdana" pitchFamily="34" charset="0"/>
              <a:buAutoNum type="arabicPeriod"/>
              <a:defRPr/>
            </a:pPr>
            <a:r>
              <a:rPr lang="it-IT" sz="1100" dirty="0">
                <a:latin typeface="+mj-lt"/>
                <a:ea typeface="+mn-ea"/>
                <a:cs typeface="+mn-cs"/>
              </a:rPr>
              <a:t>Attrezzature e dispositivi</a:t>
            </a:r>
          </a:p>
          <a:p>
            <a:pPr marL="201301" indent="-201301">
              <a:lnSpc>
                <a:spcPct val="90000"/>
              </a:lnSpc>
              <a:spcBef>
                <a:spcPct val="20000"/>
              </a:spcBef>
              <a:buFont typeface="Verdana" pitchFamily="34" charset="0"/>
              <a:buAutoNum type="arabicPeriod"/>
              <a:defRPr/>
            </a:pPr>
            <a:r>
              <a:rPr lang="it-IT" sz="1100" dirty="0">
                <a:latin typeface="+mj-lt"/>
                <a:ea typeface="+mn-ea"/>
                <a:cs typeface="+mn-cs"/>
              </a:rPr>
              <a:t>Manutenzione</a:t>
            </a:r>
          </a:p>
          <a:p>
            <a:pPr marL="201301" indent="-201301">
              <a:lnSpc>
                <a:spcPct val="90000"/>
              </a:lnSpc>
              <a:spcBef>
                <a:spcPct val="20000"/>
              </a:spcBef>
              <a:buFont typeface="Verdana" pitchFamily="34" charset="0"/>
              <a:buAutoNum type="arabicPeriod"/>
              <a:defRPr/>
            </a:pPr>
            <a:r>
              <a:rPr lang="it-IT" sz="1100" dirty="0">
                <a:latin typeface="+mj-lt"/>
                <a:ea typeface="+mn-ea"/>
                <a:cs typeface="+mn-cs"/>
              </a:rPr>
              <a:t>Tempo di esposizione</a:t>
            </a:r>
          </a:p>
        </p:txBody>
      </p:sp>
      <p:sp>
        <p:nvSpPr>
          <p:cNvPr id="1145123" name="AutoShape 1315"/>
          <p:cNvSpPr>
            <a:spLocks noChangeArrowheads="1"/>
          </p:cNvSpPr>
          <p:nvPr/>
        </p:nvSpPr>
        <p:spPr bwMode="auto">
          <a:xfrm>
            <a:off x="498478" y="2662238"/>
            <a:ext cx="3844925" cy="3814762"/>
          </a:xfrm>
          <a:prstGeom prst="roundRect">
            <a:avLst>
              <a:gd name="adj" fmla="val 8005"/>
            </a:avLst>
          </a:prstGeom>
          <a:solidFill>
            <a:schemeClr val="bg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lIns="80520" tIns="40258" rIns="80520" bIns="40258"/>
          <a:lstStyle/>
          <a:p>
            <a:pPr marL="201301" indent="-201301">
              <a:defRPr/>
            </a:pPr>
            <a:r>
              <a:rPr lang="it-IT" sz="1100" b="1" dirty="0">
                <a:latin typeface="+mj-lt"/>
                <a:ea typeface="+mn-ea"/>
                <a:cs typeface="+mn-cs"/>
              </a:rPr>
              <a:t>FISSATI DALLA UNITA’ PRODUTTIVA</a:t>
            </a:r>
          </a:p>
          <a:p>
            <a:pPr marL="201301" indent="-201301">
              <a:defRPr/>
            </a:pPr>
            <a:r>
              <a:rPr lang="it-IT" sz="1100" b="1" dirty="0">
                <a:latin typeface="+mj-lt"/>
                <a:ea typeface="+mn-ea"/>
                <a:cs typeface="+mn-cs"/>
              </a:rPr>
              <a:t>Ai = Attuazione singola prevenzione  </a:t>
            </a:r>
            <a:r>
              <a:rPr lang="it-IT" sz="1100" b="1" dirty="0" err="1">
                <a:latin typeface="+mj-lt"/>
                <a:ea typeface="+mn-ea"/>
                <a:cs typeface="+mn-cs"/>
              </a:rPr>
              <a:t>Ki</a:t>
            </a:r>
            <a:r>
              <a:rPr lang="it-IT" sz="1100" b="1" dirty="0">
                <a:latin typeface="+mj-lt"/>
                <a:ea typeface="+mn-ea"/>
                <a:cs typeface="+mn-cs"/>
              </a:rPr>
              <a:t> </a:t>
            </a:r>
          </a:p>
          <a:p>
            <a:pPr marL="201301" indent="-201301">
              <a:defRPr/>
            </a:pPr>
            <a:r>
              <a:rPr lang="it-IT" sz="1100" dirty="0">
                <a:latin typeface="+mj-lt"/>
                <a:ea typeface="+mn-ea"/>
                <a:cs typeface="+mn-cs"/>
              </a:rPr>
              <a:t> 0% l’obbligo di prevenzione e prevenzione </a:t>
            </a:r>
            <a:r>
              <a:rPr lang="it-IT" sz="1100" dirty="0" err="1">
                <a:latin typeface="+mj-lt"/>
                <a:ea typeface="+mn-ea"/>
                <a:cs typeface="+mn-cs"/>
              </a:rPr>
              <a:t>ki</a:t>
            </a:r>
            <a:r>
              <a:rPr lang="it-IT" sz="1100" dirty="0">
                <a:latin typeface="+mj-lt"/>
                <a:ea typeface="+mn-ea"/>
                <a:cs typeface="+mn-cs"/>
              </a:rPr>
              <a:t> non è attuato dal </a:t>
            </a:r>
            <a:r>
              <a:rPr lang="it-IT" sz="1100" dirty="0" err="1">
                <a:latin typeface="+mj-lt"/>
                <a:ea typeface="+mn-ea"/>
                <a:cs typeface="+mn-cs"/>
              </a:rPr>
              <a:t>DdL</a:t>
            </a:r>
            <a:r>
              <a:rPr lang="it-IT" sz="1100" dirty="0">
                <a:latin typeface="+mj-lt"/>
                <a:ea typeface="+mn-ea"/>
                <a:cs typeface="+mn-cs"/>
              </a:rPr>
              <a:t> nei confronti del gruppo omogeneo</a:t>
            </a:r>
          </a:p>
          <a:p>
            <a:pPr marL="201301" indent="-201301">
              <a:defRPr/>
            </a:pPr>
            <a:r>
              <a:rPr lang="it-IT" sz="1100" dirty="0">
                <a:latin typeface="+mj-lt"/>
                <a:ea typeface="+mn-ea"/>
                <a:cs typeface="+mn-cs"/>
              </a:rPr>
              <a:t> 100% l’obbligo di prevenzione e protezione </a:t>
            </a:r>
            <a:r>
              <a:rPr lang="it-IT" sz="1100" dirty="0" err="1">
                <a:latin typeface="+mj-lt"/>
                <a:ea typeface="+mn-ea"/>
                <a:cs typeface="+mn-cs"/>
              </a:rPr>
              <a:t>Ki</a:t>
            </a:r>
            <a:r>
              <a:rPr lang="it-IT" sz="1100" dirty="0">
                <a:latin typeface="+mj-lt"/>
                <a:ea typeface="+mn-ea"/>
                <a:cs typeface="+mn-cs"/>
              </a:rPr>
              <a:t> è stato attuato in modo completo</a:t>
            </a:r>
          </a:p>
          <a:p>
            <a:pPr marL="201301" indent="-201301">
              <a:defRPr/>
            </a:pPr>
            <a:r>
              <a:rPr lang="it-IT" sz="1100" b="1" dirty="0">
                <a:latin typeface="+mj-lt"/>
                <a:ea typeface="+mn-ea"/>
                <a:cs typeface="+mn-cs"/>
              </a:rPr>
              <a:t>Ei = Efficacia singola prevenzione </a:t>
            </a:r>
            <a:r>
              <a:rPr lang="it-IT" sz="1100" b="1" dirty="0" err="1">
                <a:latin typeface="+mj-lt"/>
                <a:ea typeface="+mn-ea"/>
                <a:cs typeface="+mn-cs"/>
              </a:rPr>
              <a:t>Ki</a:t>
            </a:r>
            <a:endParaRPr lang="it-IT" sz="1100" b="1" dirty="0">
              <a:latin typeface="+mj-lt"/>
              <a:ea typeface="+mn-ea"/>
              <a:cs typeface="+mn-cs"/>
            </a:endParaRPr>
          </a:p>
          <a:p>
            <a:pPr marL="201301" indent="-201301">
              <a:defRPr/>
            </a:pPr>
            <a:r>
              <a:rPr lang="it-IT" sz="1100" dirty="0">
                <a:latin typeface="+mj-lt"/>
                <a:ea typeface="+mn-ea"/>
                <a:cs typeface="+mn-cs"/>
              </a:rPr>
              <a:t> 0% la misura di prevenzione e protezione </a:t>
            </a:r>
            <a:r>
              <a:rPr lang="it-IT" sz="1100" dirty="0" err="1">
                <a:latin typeface="+mj-lt"/>
                <a:ea typeface="+mn-ea"/>
                <a:cs typeface="+mn-cs"/>
              </a:rPr>
              <a:t>ki</a:t>
            </a:r>
            <a:r>
              <a:rPr lang="it-IT" sz="1100" dirty="0">
                <a:latin typeface="+mj-lt"/>
                <a:ea typeface="+mn-ea"/>
                <a:cs typeface="+mn-cs"/>
              </a:rPr>
              <a:t>, pur essendo stata attuata, sul campo non risulta applicata (inosservanza dell’uso dei DPI, mancata applicazione di una procedura, ecc.);</a:t>
            </a:r>
          </a:p>
          <a:p>
            <a:pPr marL="201301" indent="-201301">
              <a:defRPr/>
            </a:pPr>
            <a:r>
              <a:rPr lang="it-IT" sz="1100" dirty="0">
                <a:latin typeface="+mj-lt"/>
                <a:ea typeface="+mn-ea"/>
                <a:cs typeface="+mn-cs"/>
              </a:rPr>
              <a:t> 100% significa che la misura di prevenzione e protezione </a:t>
            </a:r>
            <a:r>
              <a:rPr lang="it-IT" sz="1100" dirty="0" err="1">
                <a:latin typeface="+mj-lt"/>
                <a:ea typeface="+mn-ea"/>
                <a:cs typeface="+mn-cs"/>
              </a:rPr>
              <a:t>ki</a:t>
            </a:r>
            <a:r>
              <a:rPr lang="it-IT" sz="1100" dirty="0">
                <a:latin typeface="+mj-lt"/>
                <a:ea typeface="+mn-ea"/>
                <a:cs typeface="+mn-cs"/>
              </a:rPr>
              <a:t> è applicata.</a:t>
            </a:r>
          </a:p>
          <a:p>
            <a:pPr marL="603904" lvl="1" indent="-201301">
              <a:defRPr/>
            </a:pPr>
            <a:endParaRPr lang="it-IT" sz="1100" dirty="0">
              <a:ea typeface="+mn-ea"/>
              <a:cs typeface="+mn-cs"/>
            </a:endParaRPr>
          </a:p>
          <a:p>
            <a:pPr marL="603904" lvl="1" indent="-201301">
              <a:defRPr/>
            </a:pPr>
            <a:endParaRPr lang="it-IT" sz="1100" dirty="0">
              <a:ea typeface="+mn-ea"/>
              <a:cs typeface="+mn-cs"/>
            </a:endParaRPr>
          </a:p>
          <a:p>
            <a:pPr marL="603904" lvl="1" indent="-201301">
              <a:defRPr/>
            </a:pPr>
            <a:endParaRPr lang="it-IT" sz="900" dirty="0">
              <a:ea typeface="+mn-ea"/>
              <a:cs typeface="+mn-cs"/>
            </a:endParaRPr>
          </a:p>
          <a:p>
            <a:pPr marL="201301" indent="-201301">
              <a:lnSpc>
                <a:spcPct val="90000"/>
              </a:lnSpc>
              <a:spcBef>
                <a:spcPct val="20000"/>
              </a:spcBef>
              <a:defRPr/>
            </a:pPr>
            <a:endParaRPr lang="it-IT" sz="1100" dirty="0">
              <a:ea typeface="+mn-ea"/>
              <a:cs typeface="+mn-cs"/>
            </a:endParaRPr>
          </a:p>
        </p:txBody>
      </p:sp>
      <p:grpSp>
        <p:nvGrpSpPr>
          <p:cNvPr id="2" name="Group 1330"/>
          <p:cNvGrpSpPr>
            <a:grpSpLocks/>
          </p:cNvGrpSpPr>
          <p:nvPr/>
        </p:nvGrpSpPr>
        <p:grpSpPr bwMode="auto">
          <a:xfrm>
            <a:off x="457200" y="5410218"/>
            <a:ext cx="2941638" cy="1135063"/>
            <a:chOff x="1262" y="3849"/>
            <a:chExt cx="1912" cy="779"/>
          </a:xfrm>
        </p:grpSpPr>
        <p:sp>
          <p:nvSpPr>
            <p:cNvPr id="66587" name="Line 1305"/>
            <p:cNvSpPr>
              <a:spLocks noChangeShapeType="1"/>
            </p:cNvSpPr>
            <p:nvPr/>
          </p:nvSpPr>
          <p:spPr bwMode="auto">
            <a:xfrm flipV="1">
              <a:off x="1707" y="3896"/>
              <a:ext cx="0" cy="644"/>
            </a:xfrm>
            <a:prstGeom prst="line">
              <a:avLst/>
            </a:prstGeom>
            <a:noFill/>
            <a:ln w="12700">
              <a:solidFill>
                <a:schemeClr val="tx1"/>
              </a:solidFill>
              <a:round/>
              <a:headEnd/>
              <a:tailEnd type="triangle" w="med" len="med"/>
            </a:ln>
          </p:spPr>
          <p:txBody>
            <a:bodyPr wrap="none" lIns="57592" tIns="57592" rIns="103666" bIns="57592" anchor="ctr"/>
            <a:lstStyle/>
            <a:p>
              <a:endParaRPr lang="it-IT"/>
            </a:p>
          </p:txBody>
        </p:sp>
        <p:sp>
          <p:nvSpPr>
            <p:cNvPr id="66588" name="Line 1306"/>
            <p:cNvSpPr>
              <a:spLocks noChangeShapeType="1"/>
            </p:cNvSpPr>
            <p:nvPr/>
          </p:nvSpPr>
          <p:spPr bwMode="auto">
            <a:xfrm flipV="1">
              <a:off x="1632" y="4469"/>
              <a:ext cx="1372" cy="0"/>
            </a:xfrm>
            <a:prstGeom prst="line">
              <a:avLst/>
            </a:prstGeom>
            <a:noFill/>
            <a:ln w="12700">
              <a:solidFill>
                <a:schemeClr val="tx1"/>
              </a:solidFill>
              <a:round/>
              <a:headEnd/>
              <a:tailEnd type="triangle" w="med" len="med"/>
            </a:ln>
          </p:spPr>
          <p:txBody>
            <a:bodyPr wrap="none" lIns="57592" tIns="57592" rIns="103666" bIns="57592" anchor="ctr"/>
            <a:lstStyle/>
            <a:p>
              <a:endParaRPr lang="it-IT"/>
            </a:p>
          </p:txBody>
        </p:sp>
        <p:sp>
          <p:nvSpPr>
            <p:cNvPr id="1145115" name="Text Box 1307"/>
            <p:cNvSpPr txBox="1">
              <a:spLocks noChangeArrowheads="1"/>
            </p:cNvSpPr>
            <p:nvPr/>
          </p:nvSpPr>
          <p:spPr bwMode="auto">
            <a:xfrm>
              <a:off x="2451" y="4432"/>
              <a:ext cx="723" cy="196"/>
            </a:xfrm>
            <a:prstGeom prst="rect">
              <a:avLst/>
            </a:prstGeom>
            <a:noFill/>
            <a:ln w="12700" algn="ctr">
              <a:noFill/>
              <a:miter lim="800000"/>
              <a:headEnd/>
              <a:tailEnd/>
            </a:ln>
            <a:effectLst/>
          </p:spPr>
          <p:txBody>
            <a:bodyPr lIns="57592" tIns="57592" rIns="103666" bIns="57592">
              <a:spAutoFit/>
            </a:bodyPr>
            <a:lstStyle/>
            <a:p>
              <a:pPr defTabSz="912843">
                <a:spcBef>
                  <a:spcPct val="50000"/>
                </a:spcBef>
                <a:defRPr/>
              </a:pPr>
              <a:r>
                <a:rPr lang="it-IT" sz="1100" b="1" dirty="0">
                  <a:latin typeface="+mj-lt"/>
                  <a:ea typeface="+mn-ea"/>
                  <a:cs typeface="+mn-cs"/>
                </a:rPr>
                <a:t>Ai x Ei</a:t>
              </a:r>
            </a:p>
          </p:txBody>
        </p:sp>
        <p:sp>
          <p:nvSpPr>
            <p:cNvPr id="66590" name="Line 1308"/>
            <p:cNvSpPr>
              <a:spLocks noChangeShapeType="1"/>
            </p:cNvSpPr>
            <p:nvPr/>
          </p:nvSpPr>
          <p:spPr bwMode="auto">
            <a:xfrm>
              <a:off x="1707" y="4290"/>
              <a:ext cx="610" cy="0"/>
            </a:xfrm>
            <a:prstGeom prst="line">
              <a:avLst/>
            </a:prstGeom>
            <a:noFill/>
            <a:ln w="12700">
              <a:solidFill>
                <a:schemeClr val="tx1"/>
              </a:solidFill>
              <a:prstDash val="dash"/>
              <a:round/>
              <a:headEnd/>
              <a:tailEnd/>
            </a:ln>
          </p:spPr>
          <p:txBody>
            <a:bodyPr wrap="none" lIns="57592" tIns="57592" rIns="103666" bIns="57592" anchor="ctr"/>
            <a:lstStyle/>
            <a:p>
              <a:endParaRPr lang="it-IT"/>
            </a:p>
          </p:txBody>
        </p:sp>
        <p:sp>
          <p:nvSpPr>
            <p:cNvPr id="66591" name="Line 1309"/>
            <p:cNvSpPr>
              <a:spLocks noChangeShapeType="1"/>
            </p:cNvSpPr>
            <p:nvPr/>
          </p:nvSpPr>
          <p:spPr bwMode="auto">
            <a:xfrm>
              <a:off x="2317" y="4290"/>
              <a:ext cx="0" cy="179"/>
            </a:xfrm>
            <a:prstGeom prst="line">
              <a:avLst/>
            </a:prstGeom>
            <a:noFill/>
            <a:ln w="12700">
              <a:solidFill>
                <a:schemeClr val="tx1"/>
              </a:solidFill>
              <a:prstDash val="dash"/>
              <a:round/>
              <a:headEnd/>
              <a:tailEnd/>
            </a:ln>
          </p:spPr>
          <p:txBody>
            <a:bodyPr wrap="none" lIns="57592" tIns="57592" rIns="103666" bIns="57592" anchor="ctr"/>
            <a:lstStyle/>
            <a:p>
              <a:endParaRPr lang="it-IT"/>
            </a:p>
          </p:txBody>
        </p:sp>
        <p:sp>
          <p:nvSpPr>
            <p:cNvPr id="66592" name="Rectangle 1310"/>
            <p:cNvSpPr>
              <a:spLocks noChangeArrowheads="1"/>
            </p:cNvSpPr>
            <p:nvPr/>
          </p:nvSpPr>
          <p:spPr bwMode="auto">
            <a:xfrm>
              <a:off x="1577" y="3967"/>
              <a:ext cx="154" cy="175"/>
            </a:xfrm>
            <a:prstGeom prst="rect">
              <a:avLst/>
            </a:prstGeom>
            <a:noFill/>
            <a:ln w="12700" algn="ctr">
              <a:noFill/>
              <a:miter lim="800000"/>
              <a:headEnd/>
              <a:tailEnd/>
            </a:ln>
          </p:spPr>
          <p:txBody>
            <a:bodyPr wrap="none" lIns="57592" tIns="57592" rIns="103666" bIns="57592">
              <a:spAutoFit/>
            </a:bodyPr>
            <a:lstStyle/>
            <a:p>
              <a:pPr defTabSz="911341"/>
              <a:r>
                <a:rPr lang="it-IT" sz="900" dirty="0"/>
                <a:t>1</a:t>
              </a:r>
            </a:p>
          </p:txBody>
        </p:sp>
        <p:sp>
          <p:nvSpPr>
            <p:cNvPr id="66593" name="Line 1311"/>
            <p:cNvSpPr>
              <a:spLocks noChangeShapeType="1"/>
            </p:cNvSpPr>
            <p:nvPr/>
          </p:nvSpPr>
          <p:spPr bwMode="auto">
            <a:xfrm>
              <a:off x="1707" y="4039"/>
              <a:ext cx="610" cy="251"/>
            </a:xfrm>
            <a:prstGeom prst="line">
              <a:avLst/>
            </a:prstGeom>
            <a:noFill/>
            <a:ln w="31750">
              <a:solidFill>
                <a:srgbClr val="FF6600"/>
              </a:solidFill>
              <a:round/>
              <a:headEnd/>
              <a:tailEnd/>
            </a:ln>
          </p:spPr>
          <p:txBody>
            <a:bodyPr wrap="none" lIns="57592" tIns="57592" rIns="103666" bIns="57592" anchor="ctr"/>
            <a:lstStyle/>
            <a:p>
              <a:endParaRPr lang="it-IT"/>
            </a:p>
          </p:txBody>
        </p:sp>
        <p:sp>
          <p:nvSpPr>
            <p:cNvPr id="66594" name="Rectangle 1312"/>
            <p:cNvSpPr>
              <a:spLocks noChangeArrowheads="1"/>
            </p:cNvSpPr>
            <p:nvPr/>
          </p:nvSpPr>
          <p:spPr bwMode="auto">
            <a:xfrm>
              <a:off x="2225" y="4433"/>
              <a:ext cx="154" cy="175"/>
            </a:xfrm>
            <a:prstGeom prst="rect">
              <a:avLst/>
            </a:prstGeom>
            <a:noFill/>
            <a:ln w="12700" algn="ctr">
              <a:noFill/>
              <a:miter lim="800000"/>
              <a:headEnd/>
              <a:tailEnd/>
            </a:ln>
          </p:spPr>
          <p:txBody>
            <a:bodyPr wrap="none" lIns="57592" tIns="57592" rIns="103666" bIns="57592">
              <a:spAutoFit/>
            </a:bodyPr>
            <a:lstStyle/>
            <a:p>
              <a:pPr defTabSz="911341"/>
              <a:r>
                <a:rPr lang="it-IT" sz="900" dirty="0"/>
                <a:t>1</a:t>
              </a:r>
            </a:p>
          </p:txBody>
        </p:sp>
        <p:sp>
          <p:nvSpPr>
            <p:cNvPr id="1145133" name="Text Box 1325"/>
            <p:cNvSpPr txBox="1">
              <a:spLocks noChangeArrowheads="1"/>
            </p:cNvSpPr>
            <p:nvPr/>
          </p:nvSpPr>
          <p:spPr bwMode="auto">
            <a:xfrm>
              <a:off x="1262" y="3849"/>
              <a:ext cx="566" cy="280"/>
            </a:xfrm>
            <a:prstGeom prst="rect">
              <a:avLst/>
            </a:prstGeom>
            <a:noFill/>
            <a:ln w="12700" algn="ctr">
              <a:noFill/>
              <a:miter lim="800000"/>
              <a:headEnd/>
              <a:tailEnd/>
            </a:ln>
            <a:effectLst/>
          </p:spPr>
          <p:txBody>
            <a:bodyPr lIns="57592" tIns="57592" rIns="103666" bIns="57592">
              <a:spAutoFit/>
            </a:bodyPr>
            <a:lstStyle/>
            <a:p>
              <a:pPr defTabSz="912843">
                <a:spcBef>
                  <a:spcPts val="0"/>
                </a:spcBef>
                <a:defRPr/>
              </a:pPr>
              <a:r>
                <a:rPr lang="it-IT" sz="900" b="1" dirty="0" err="1">
                  <a:latin typeface="+mj-lt"/>
                  <a:ea typeface="+mn-ea"/>
                  <a:cs typeface="+mn-cs"/>
                </a:rPr>
                <a:t>Ki</a:t>
              </a:r>
              <a:endParaRPr lang="it-IT" sz="900" b="1" dirty="0">
                <a:latin typeface="+mj-lt"/>
                <a:ea typeface="+mn-ea"/>
                <a:cs typeface="+mn-cs"/>
              </a:endParaRPr>
            </a:p>
            <a:p>
              <a:pPr defTabSz="912843">
                <a:spcBef>
                  <a:spcPts val="0"/>
                </a:spcBef>
                <a:defRPr/>
              </a:pPr>
              <a:r>
                <a:rPr lang="it-IT" sz="900" b="1" dirty="0">
                  <a:latin typeface="+mj-lt"/>
                  <a:ea typeface="+mn-ea"/>
                  <a:cs typeface="+mn-cs"/>
                </a:rPr>
                <a:t>min</a:t>
              </a:r>
            </a:p>
          </p:txBody>
        </p:sp>
        <p:sp>
          <p:nvSpPr>
            <p:cNvPr id="1145135" name="Text Box 1327"/>
            <p:cNvSpPr txBox="1">
              <a:spLocks noChangeArrowheads="1"/>
            </p:cNvSpPr>
            <p:nvPr/>
          </p:nvSpPr>
          <p:spPr bwMode="auto">
            <a:xfrm>
              <a:off x="1262" y="4171"/>
              <a:ext cx="615" cy="270"/>
            </a:xfrm>
            <a:prstGeom prst="rect">
              <a:avLst/>
            </a:prstGeom>
            <a:noFill/>
            <a:ln w="12700" algn="ctr">
              <a:noFill/>
              <a:miter lim="800000"/>
              <a:headEnd/>
              <a:tailEnd/>
            </a:ln>
            <a:effectLst/>
          </p:spPr>
          <p:txBody>
            <a:bodyPr lIns="57592" tIns="57592" rIns="103666" bIns="57592">
              <a:spAutoFit/>
            </a:bodyPr>
            <a:lstStyle/>
            <a:p>
              <a:pPr defTabSz="912843">
                <a:spcBef>
                  <a:spcPct val="50000"/>
                </a:spcBef>
                <a:defRPr/>
              </a:pPr>
              <a:r>
                <a:rPr lang="it-IT" sz="900" b="1" dirty="0" err="1">
                  <a:latin typeface="+mj-lt"/>
                  <a:ea typeface="+mn-ea"/>
                  <a:cs typeface="+mn-cs"/>
                </a:rPr>
                <a:t>Ki</a:t>
              </a:r>
              <a:r>
                <a:rPr lang="it-IT" sz="900" b="1" dirty="0">
                  <a:latin typeface="+mj-lt"/>
                  <a:ea typeface="+mn-ea"/>
                  <a:cs typeface="+mn-cs"/>
                </a:rPr>
                <a:t>  </a:t>
              </a:r>
            </a:p>
            <a:p>
              <a:pPr defTabSz="912843">
                <a:spcBef>
                  <a:spcPts val="0"/>
                </a:spcBef>
                <a:defRPr/>
              </a:pPr>
              <a:r>
                <a:rPr lang="it-IT" sz="900" b="1" dirty="0">
                  <a:latin typeface="+mj-lt"/>
                  <a:ea typeface="+mn-ea"/>
                  <a:cs typeface="+mn-cs"/>
                </a:rPr>
                <a:t>Max</a:t>
              </a:r>
            </a:p>
          </p:txBody>
        </p:sp>
      </p:grpSp>
      <p:grpSp>
        <p:nvGrpSpPr>
          <p:cNvPr id="3" name="Group 1331"/>
          <p:cNvGrpSpPr>
            <a:grpSpLocks/>
          </p:cNvGrpSpPr>
          <p:nvPr/>
        </p:nvGrpSpPr>
        <p:grpSpPr bwMode="auto">
          <a:xfrm>
            <a:off x="4953000" y="5334046"/>
            <a:ext cx="2590800" cy="1130300"/>
            <a:chOff x="4405" y="3740"/>
            <a:chExt cx="1904" cy="776"/>
          </a:xfrm>
        </p:grpSpPr>
        <p:sp>
          <p:nvSpPr>
            <p:cNvPr id="66577" name="Line 1317"/>
            <p:cNvSpPr>
              <a:spLocks noChangeShapeType="1"/>
            </p:cNvSpPr>
            <p:nvPr/>
          </p:nvSpPr>
          <p:spPr bwMode="auto">
            <a:xfrm flipV="1">
              <a:off x="4746" y="3804"/>
              <a:ext cx="0" cy="644"/>
            </a:xfrm>
            <a:prstGeom prst="line">
              <a:avLst/>
            </a:prstGeom>
            <a:noFill/>
            <a:ln w="12700">
              <a:solidFill>
                <a:schemeClr val="tx1"/>
              </a:solidFill>
              <a:round/>
              <a:headEnd/>
              <a:tailEnd type="triangle" w="med" len="med"/>
            </a:ln>
          </p:spPr>
          <p:txBody>
            <a:bodyPr wrap="none" lIns="57592" tIns="57592" rIns="103666" bIns="57592" anchor="ctr"/>
            <a:lstStyle/>
            <a:p>
              <a:endParaRPr lang="it-IT"/>
            </a:p>
          </p:txBody>
        </p:sp>
        <p:sp>
          <p:nvSpPr>
            <p:cNvPr id="66578" name="Line 1318"/>
            <p:cNvSpPr>
              <a:spLocks noChangeShapeType="1"/>
            </p:cNvSpPr>
            <p:nvPr/>
          </p:nvSpPr>
          <p:spPr bwMode="auto">
            <a:xfrm flipV="1">
              <a:off x="4671" y="4377"/>
              <a:ext cx="1372" cy="1"/>
            </a:xfrm>
            <a:prstGeom prst="line">
              <a:avLst/>
            </a:prstGeom>
            <a:noFill/>
            <a:ln w="12700">
              <a:solidFill>
                <a:schemeClr val="tx1"/>
              </a:solidFill>
              <a:round/>
              <a:headEnd/>
              <a:tailEnd type="triangle" w="med" len="med"/>
            </a:ln>
          </p:spPr>
          <p:txBody>
            <a:bodyPr wrap="none" lIns="57592" tIns="57592" rIns="103666" bIns="57592" anchor="ctr"/>
            <a:lstStyle/>
            <a:p>
              <a:endParaRPr lang="it-IT"/>
            </a:p>
          </p:txBody>
        </p:sp>
        <p:sp>
          <p:nvSpPr>
            <p:cNvPr id="1145127" name="Text Box 1319"/>
            <p:cNvSpPr txBox="1">
              <a:spLocks noChangeArrowheads="1"/>
            </p:cNvSpPr>
            <p:nvPr/>
          </p:nvSpPr>
          <p:spPr bwMode="auto">
            <a:xfrm>
              <a:off x="5413" y="4229"/>
              <a:ext cx="896" cy="164"/>
            </a:xfrm>
            <a:prstGeom prst="rect">
              <a:avLst/>
            </a:prstGeom>
            <a:noFill/>
            <a:ln w="12700" algn="ctr">
              <a:noFill/>
              <a:miter lim="800000"/>
              <a:headEnd/>
              <a:tailEnd/>
            </a:ln>
            <a:effectLst/>
          </p:spPr>
          <p:txBody>
            <a:bodyPr lIns="57592" tIns="57592" rIns="103666" bIns="57592">
              <a:spAutoFit/>
            </a:bodyPr>
            <a:lstStyle/>
            <a:p>
              <a:pPr defTabSz="912843">
                <a:spcBef>
                  <a:spcPct val="50000"/>
                </a:spcBef>
                <a:defRPr/>
              </a:pPr>
              <a:r>
                <a:rPr lang="it-IT" sz="800" b="1" dirty="0">
                  <a:latin typeface="+mn-lt"/>
                  <a:ea typeface="+mn-ea"/>
                  <a:cs typeface="+mn-cs"/>
                </a:rPr>
                <a:t>K = k1xk2x....</a:t>
              </a:r>
              <a:r>
                <a:rPr lang="it-IT" sz="800" b="1" dirty="0" err="1">
                  <a:latin typeface="+mn-lt"/>
                  <a:ea typeface="+mn-ea"/>
                  <a:cs typeface="+mn-cs"/>
                </a:rPr>
                <a:t>xkn</a:t>
              </a:r>
              <a:endParaRPr lang="it-IT" sz="800" b="1" dirty="0">
                <a:latin typeface="+mn-lt"/>
                <a:ea typeface="+mn-ea"/>
                <a:cs typeface="+mn-cs"/>
              </a:endParaRPr>
            </a:p>
          </p:txBody>
        </p:sp>
        <p:sp>
          <p:nvSpPr>
            <p:cNvPr id="66580" name="Line 1320"/>
            <p:cNvSpPr>
              <a:spLocks noChangeShapeType="1"/>
            </p:cNvSpPr>
            <p:nvPr/>
          </p:nvSpPr>
          <p:spPr bwMode="auto">
            <a:xfrm>
              <a:off x="4746" y="4198"/>
              <a:ext cx="610" cy="1"/>
            </a:xfrm>
            <a:prstGeom prst="line">
              <a:avLst/>
            </a:prstGeom>
            <a:noFill/>
            <a:ln w="12700">
              <a:solidFill>
                <a:schemeClr val="tx1"/>
              </a:solidFill>
              <a:prstDash val="dash"/>
              <a:round/>
              <a:headEnd/>
              <a:tailEnd/>
            </a:ln>
          </p:spPr>
          <p:txBody>
            <a:bodyPr wrap="none" lIns="57592" tIns="57592" rIns="103666" bIns="57592" anchor="ctr"/>
            <a:lstStyle/>
            <a:p>
              <a:endParaRPr lang="it-IT"/>
            </a:p>
          </p:txBody>
        </p:sp>
        <p:sp>
          <p:nvSpPr>
            <p:cNvPr id="66581" name="Line 1321"/>
            <p:cNvSpPr>
              <a:spLocks noChangeShapeType="1"/>
            </p:cNvSpPr>
            <p:nvPr/>
          </p:nvSpPr>
          <p:spPr bwMode="auto">
            <a:xfrm>
              <a:off x="5356" y="4198"/>
              <a:ext cx="0" cy="179"/>
            </a:xfrm>
            <a:prstGeom prst="line">
              <a:avLst/>
            </a:prstGeom>
            <a:noFill/>
            <a:ln w="12700">
              <a:solidFill>
                <a:schemeClr val="tx1"/>
              </a:solidFill>
              <a:prstDash val="dash"/>
              <a:round/>
              <a:headEnd/>
              <a:tailEnd/>
            </a:ln>
          </p:spPr>
          <p:txBody>
            <a:bodyPr wrap="none" lIns="57592" tIns="57592" rIns="103666" bIns="57592" anchor="ctr"/>
            <a:lstStyle/>
            <a:p>
              <a:endParaRPr lang="it-IT"/>
            </a:p>
          </p:txBody>
        </p:sp>
        <p:sp>
          <p:nvSpPr>
            <p:cNvPr id="66582" name="Rectangle 1322"/>
            <p:cNvSpPr>
              <a:spLocks noChangeArrowheads="1"/>
            </p:cNvSpPr>
            <p:nvPr/>
          </p:nvSpPr>
          <p:spPr bwMode="auto">
            <a:xfrm>
              <a:off x="4616" y="3875"/>
              <a:ext cx="174" cy="175"/>
            </a:xfrm>
            <a:prstGeom prst="rect">
              <a:avLst/>
            </a:prstGeom>
            <a:noFill/>
            <a:ln w="12700" algn="ctr">
              <a:noFill/>
              <a:miter lim="800000"/>
              <a:headEnd/>
              <a:tailEnd/>
            </a:ln>
          </p:spPr>
          <p:txBody>
            <a:bodyPr wrap="none" lIns="57592" tIns="57592" rIns="103666" bIns="57592">
              <a:spAutoFit/>
            </a:bodyPr>
            <a:lstStyle/>
            <a:p>
              <a:pPr defTabSz="911341"/>
              <a:r>
                <a:rPr lang="it-IT" sz="900" dirty="0"/>
                <a:t>1</a:t>
              </a:r>
            </a:p>
          </p:txBody>
        </p:sp>
        <p:sp>
          <p:nvSpPr>
            <p:cNvPr id="66583" name="Line 1323"/>
            <p:cNvSpPr>
              <a:spLocks noChangeShapeType="1"/>
            </p:cNvSpPr>
            <p:nvPr/>
          </p:nvSpPr>
          <p:spPr bwMode="auto">
            <a:xfrm>
              <a:off x="4746" y="3947"/>
              <a:ext cx="610" cy="251"/>
            </a:xfrm>
            <a:prstGeom prst="line">
              <a:avLst/>
            </a:prstGeom>
            <a:noFill/>
            <a:ln w="31750">
              <a:solidFill>
                <a:srgbClr val="FF6600"/>
              </a:solidFill>
              <a:round/>
              <a:headEnd/>
              <a:tailEnd/>
            </a:ln>
          </p:spPr>
          <p:txBody>
            <a:bodyPr wrap="none" lIns="57592" tIns="57592" rIns="103666" bIns="57592" anchor="ctr"/>
            <a:lstStyle/>
            <a:p>
              <a:endParaRPr lang="it-IT"/>
            </a:p>
          </p:txBody>
        </p:sp>
        <p:sp>
          <p:nvSpPr>
            <p:cNvPr id="66584" name="Rectangle 1324"/>
            <p:cNvSpPr>
              <a:spLocks noChangeArrowheads="1"/>
            </p:cNvSpPr>
            <p:nvPr/>
          </p:nvSpPr>
          <p:spPr bwMode="auto">
            <a:xfrm>
              <a:off x="5264" y="4341"/>
              <a:ext cx="174" cy="175"/>
            </a:xfrm>
            <a:prstGeom prst="rect">
              <a:avLst/>
            </a:prstGeom>
            <a:noFill/>
            <a:ln w="12700" algn="ctr">
              <a:noFill/>
              <a:miter lim="800000"/>
              <a:headEnd/>
              <a:tailEnd/>
            </a:ln>
          </p:spPr>
          <p:txBody>
            <a:bodyPr wrap="none" lIns="57592" tIns="57592" rIns="103666" bIns="57592">
              <a:spAutoFit/>
            </a:bodyPr>
            <a:lstStyle/>
            <a:p>
              <a:pPr defTabSz="911341"/>
              <a:r>
                <a:rPr lang="it-IT" sz="900" dirty="0"/>
                <a:t>1</a:t>
              </a:r>
            </a:p>
          </p:txBody>
        </p:sp>
        <p:sp>
          <p:nvSpPr>
            <p:cNvPr id="1145134" name="Text Box 1326"/>
            <p:cNvSpPr txBox="1">
              <a:spLocks noChangeArrowheads="1"/>
            </p:cNvSpPr>
            <p:nvPr/>
          </p:nvSpPr>
          <p:spPr bwMode="auto">
            <a:xfrm>
              <a:off x="4405" y="3740"/>
              <a:ext cx="328" cy="248"/>
            </a:xfrm>
            <a:prstGeom prst="rect">
              <a:avLst/>
            </a:prstGeom>
            <a:noFill/>
            <a:ln w="12700" algn="ctr">
              <a:noFill/>
              <a:miter lim="800000"/>
              <a:headEnd/>
              <a:tailEnd/>
            </a:ln>
            <a:effectLst/>
          </p:spPr>
          <p:txBody>
            <a:bodyPr lIns="57592" tIns="57592" rIns="103666" bIns="57592">
              <a:spAutoFit/>
            </a:bodyPr>
            <a:lstStyle/>
            <a:p>
              <a:pPr defTabSz="912843">
                <a:spcBef>
                  <a:spcPct val="50000"/>
                </a:spcBef>
                <a:defRPr/>
              </a:pPr>
              <a:r>
                <a:rPr lang="it-IT" sz="800" b="1" dirty="0">
                  <a:latin typeface="+mn-lt"/>
                  <a:ea typeface="+mn-ea"/>
                  <a:cs typeface="+mn-cs"/>
                </a:rPr>
                <a:t>K min</a:t>
              </a:r>
            </a:p>
          </p:txBody>
        </p:sp>
        <p:sp>
          <p:nvSpPr>
            <p:cNvPr id="1145137" name="Text Box 1329"/>
            <p:cNvSpPr txBox="1">
              <a:spLocks noChangeArrowheads="1"/>
            </p:cNvSpPr>
            <p:nvPr/>
          </p:nvSpPr>
          <p:spPr bwMode="auto">
            <a:xfrm>
              <a:off x="4405" y="4121"/>
              <a:ext cx="362" cy="249"/>
            </a:xfrm>
            <a:prstGeom prst="rect">
              <a:avLst/>
            </a:prstGeom>
            <a:noFill/>
            <a:ln w="12700" algn="ctr">
              <a:noFill/>
              <a:miter lim="800000"/>
              <a:headEnd/>
              <a:tailEnd/>
            </a:ln>
            <a:effectLst/>
          </p:spPr>
          <p:txBody>
            <a:bodyPr lIns="57592" tIns="57592" rIns="103666" bIns="57592">
              <a:spAutoFit/>
            </a:bodyPr>
            <a:lstStyle/>
            <a:p>
              <a:pPr defTabSz="912843">
                <a:spcBef>
                  <a:spcPct val="50000"/>
                </a:spcBef>
                <a:defRPr/>
              </a:pPr>
              <a:r>
                <a:rPr lang="it-IT" sz="800" b="1" dirty="0">
                  <a:latin typeface="+mn-lt"/>
                  <a:ea typeface="+mn-ea"/>
                  <a:cs typeface="+mn-cs"/>
                </a:rPr>
                <a:t>K Max</a:t>
              </a:r>
            </a:p>
          </p:txBody>
        </p:sp>
      </p:grpSp>
      <p:sp>
        <p:nvSpPr>
          <p:cNvPr id="1145144" name="Text Box 1336"/>
          <p:cNvSpPr txBox="1">
            <a:spLocks noChangeArrowheads="1"/>
          </p:cNvSpPr>
          <p:nvPr/>
        </p:nvSpPr>
        <p:spPr bwMode="auto">
          <a:xfrm>
            <a:off x="2403475" y="5780098"/>
            <a:ext cx="800100" cy="317860"/>
          </a:xfrm>
          <a:prstGeom prst="rect">
            <a:avLst/>
          </a:prstGeom>
          <a:noFill/>
          <a:ln w="12700" algn="ctr">
            <a:noFill/>
            <a:miter lim="800000"/>
            <a:headEnd/>
            <a:tailEnd/>
          </a:ln>
          <a:effectLst/>
        </p:spPr>
        <p:txBody>
          <a:bodyPr lIns="50713" tIns="50713" rIns="91288" bIns="50713">
            <a:spAutoFit/>
          </a:bodyPr>
          <a:lstStyle/>
          <a:p>
            <a:pPr defTabSz="912843">
              <a:spcBef>
                <a:spcPct val="50000"/>
              </a:spcBef>
              <a:defRPr/>
            </a:pPr>
            <a:r>
              <a:rPr lang="it-IT" b="1" dirty="0">
                <a:solidFill>
                  <a:srgbClr val="FF0000"/>
                </a:solidFill>
                <a:latin typeface="+mj-lt"/>
                <a:ea typeface="+mn-ea"/>
                <a:cs typeface="+mn-cs"/>
              </a:rPr>
              <a:t>Ai, Ei </a:t>
            </a:r>
          </a:p>
        </p:txBody>
      </p:sp>
      <p:sp>
        <p:nvSpPr>
          <p:cNvPr id="66575" name="AutoShape 1337"/>
          <p:cNvSpPr>
            <a:spLocks noChangeArrowheads="1"/>
          </p:cNvSpPr>
          <p:nvPr/>
        </p:nvSpPr>
        <p:spPr bwMode="auto">
          <a:xfrm>
            <a:off x="3027365" y="5788043"/>
            <a:ext cx="371475" cy="322263"/>
          </a:xfrm>
          <a:prstGeom prst="rightArrow">
            <a:avLst>
              <a:gd name="adj1" fmla="val 50000"/>
              <a:gd name="adj2" fmla="val 30872"/>
            </a:avLst>
          </a:prstGeom>
          <a:gradFill rotWithShape="1">
            <a:gsLst>
              <a:gs pos="0">
                <a:srgbClr val="FF3300"/>
              </a:gs>
              <a:gs pos="100000">
                <a:srgbClr val="FFFFFF"/>
              </a:gs>
            </a:gsLst>
            <a:lin ang="5400000" scaled="1"/>
          </a:gradFill>
          <a:ln w="12700" algn="ctr">
            <a:solidFill>
              <a:schemeClr val="tx1"/>
            </a:solidFill>
            <a:miter lim="800000"/>
            <a:headEnd/>
            <a:tailEnd/>
          </a:ln>
        </p:spPr>
        <p:txBody>
          <a:bodyPr wrap="none" lIns="50713" tIns="50713" rIns="91288" bIns="50713" anchor="ctr"/>
          <a:lstStyle/>
          <a:p>
            <a:endParaRPr lang="it-IT"/>
          </a:p>
        </p:txBody>
      </p:sp>
      <p:sp>
        <p:nvSpPr>
          <p:cNvPr id="1145146" name="Text Box 1338"/>
          <p:cNvSpPr txBox="1">
            <a:spLocks noChangeArrowheads="1"/>
          </p:cNvSpPr>
          <p:nvPr/>
        </p:nvSpPr>
        <p:spPr bwMode="auto">
          <a:xfrm>
            <a:off x="3463925" y="5780098"/>
            <a:ext cx="800100" cy="317860"/>
          </a:xfrm>
          <a:prstGeom prst="rect">
            <a:avLst/>
          </a:prstGeom>
          <a:noFill/>
          <a:ln w="12700" algn="ctr">
            <a:noFill/>
            <a:miter lim="800000"/>
            <a:headEnd/>
            <a:tailEnd/>
          </a:ln>
          <a:effectLst/>
        </p:spPr>
        <p:txBody>
          <a:bodyPr lIns="50713" tIns="50713" rIns="91288" bIns="50713">
            <a:spAutoFit/>
          </a:bodyPr>
          <a:lstStyle/>
          <a:p>
            <a:pPr defTabSz="912843">
              <a:spcBef>
                <a:spcPct val="50000"/>
              </a:spcBef>
              <a:defRPr/>
            </a:pPr>
            <a:r>
              <a:rPr lang="it-IT" b="1" dirty="0">
                <a:solidFill>
                  <a:srgbClr val="FF0000"/>
                </a:solidFill>
                <a:latin typeface="+mj-lt"/>
                <a:ea typeface="+mn-ea"/>
                <a:cs typeface="+mn-cs"/>
              </a:rPr>
              <a:t>KPI</a:t>
            </a:r>
            <a:r>
              <a:rPr lang="it-IT" dirty="0">
                <a:solidFill>
                  <a:srgbClr val="FF0000"/>
                </a:solidFill>
                <a:ea typeface="+mn-ea"/>
                <a:cs typeface="+mn-cs"/>
              </a:rPr>
              <a:t> </a:t>
            </a: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a:xfrm>
            <a:off x="0" y="0"/>
            <a:ext cx="7772400" cy="979488"/>
          </a:xfrm>
        </p:spPr>
        <p:txBody>
          <a:bodyPr/>
          <a:lstStyle/>
          <a:p>
            <a:pPr eaLnBrk="1" hangingPunct="1"/>
            <a:r>
              <a:rPr lang="it-IT" smtClean="0"/>
              <a:t>Valutazione del rischio residuo</a:t>
            </a:r>
          </a:p>
        </p:txBody>
      </p:sp>
      <p:pic>
        <p:nvPicPr>
          <p:cNvPr id="67587" name="Picture 3"/>
          <p:cNvPicPr>
            <a:picLocks noChangeAspect="1" noChangeArrowheads="1"/>
          </p:cNvPicPr>
          <p:nvPr/>
        </p:nvPicPr>
        <p:blipFill>
          <a:blip r:embed="rId2" cstate="email"/>
          <a:srcRect/>
          <a:stretch>
            <a:fillRect/>
          </a:stretch>
        </p:blipFill>
        <p:spPr bwMode="auto">
          <a:xfrm>
            <a:off x="2105025" y="1772816"/>
            <a:ext cx="4841875" cy="4746625"/>
          </a:xfrm>
          <a:prstGeom prst="rect">
            <a:avLst/>
          </a:prstGeom>
          <a:noFill/>
          <a:ln w="12700" algn="ctr">
            <a:noFill/>
            <a:miter lim="800000"/>
            <a:headEnd/>
            <a:tailEnd/>
          </a:ln>
        </p:spPr>
      </p:pic>
      <p:sp>
        <p:nvSpPr>
          <p:cNvPr id="1158148" name="AutoShape 68"/>
          <p:cNvSpPr>
            <a:spLocks noChangeArrowheads="1"/>
          </p:cNvSpPr>
          <p:nvPr/>
        </p:nvSpPr>
        <p:spPr bwMode="auto">
          <a:xfrm>
            <a:off x="1981200" y="1219200"/>
            <a:ext cx="4997450" cy="461963"/>
          </a:xfrm>
          <a:prstGeom prst="roundRect">
            <a:avLst>
              <a:gd name="adj" fmla="val 9324"/>
            </a:avLst>
          </a:prstGeom>
          <a:gradFill rotWithShape="1">
            <a:gsLst>
              <a:gs pos="0">
                <a:srgbClr val="99CCFF">
                  <a:gamma/>
                  <a:shade val="46275"/>
                  <a:invGamma/>
                </a:srgbClr>
              </a:gs>
              <a:gs pos="100000">
                <a:srgbClr val="99CCFF"/>
              </a:gs>
            </a:gsLst>
            <a:lin ang="5400000" scaled="1"/>
          </a:gradFill>
          <a:ln w="28575" algn="ctr">
            <a:solidFill>
              <a:srgbClr val="FF8000"/>
            </a:solidFill>
            <a:round/>
            <a:headEnd/>
            <a:tailEnd/>
          </a:ln>
        </p:spPr>
        <p:txBody>
          <a:bodyPr wrap="none" lIns="80460" tIns="40232" rIns="80460" bIns="40232" anchorCtr="1"/>
          <a:lstStyle/>
          <a:p>
            <a:pPr>
              <a:defRPr/>
            </a:pPr>
            <a:r>
              <a:rPr lang="it-IT" b="1" dirty="0">
                <a:solidFill>
                  <a:srgbClr val="FF9933"/>
                </a:solidFill>
                <a:latin typeface="+mj-lt"/>
                <a:ea typeface="+mn-ea"/>
                <a:cs typeface="+mn-cs"/>
              </a:rPr>
              <a:t>RISCHI RESIDUO</a:t>
            </a:r>
          </a:p>
        </p:txBody>
      </p:sp>
      <p:pic>
        <p:nvPicPr>
          <p:cNvPr id="67589" name="Picture 5"/>
          <p:cNvPicPr>
            <a:picLocks noChangeAspect="1" noChangeArrowheads="1"/>
          </p:cNvPicPr>
          <p:nvPr/>
        </p:nvPicPr>
        <p:blipFill>
          <a:blip r:embed="rId3" cstate="email"/>
          <a:srcRect/>
          <a:stretch>
            <a:fillRect/>
          </a:stretch>
        </p:blipFill>
        <p:spPr bwMode="auto">
          <a:xfrm>
            <a:off x="7067550" y="1909765"/>
            <a:ext cx="1638300" cy="3833812"/>
          </a:xfrm>
          <a:prstGeom prst="rect">
            <a:avLst/>
          </a:prstGeom>
          <a:noFill/>
          <a:ln w="12700">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mp; Subtitle">
  <a:themeElements>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fontScheme name="Title &amp; Subtitle">
      <a:majorFont>
        <a:latin typeface="Verdana"/>
        <a:ea typeface="ヒラギノ角ゴ Pro W6"/>
        <a:cs typeface=""/>
      </a:majorFont>
      <a:minorFont>
        <a:latin typeface="Verdana"/>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7_Presentazione vuota">
  <a:themeElements>
    <a:clrScheme name="">
      <a:dk1>
        <a:srgbClr val="133B9C"/>
      </a:dk1>
      <a:lt1>
        <a:srgbClr val="FFFFFF"/>
      </a:lt1>
      <a:dk2>
        <a:srgbClr val="133B9C"/>
      </a:dk2>
      <a:lt2>
        <a:srgbClr val="808080"/>
      </a:lt2>
      <a:accent1>
        <a:srgbClr val="759EE3"/>
      </a:accent1>
      <a:accent2>
        <a:srgbClr val="333399"/>
      </a:accent2>
      <a:accent3>
        <a:srgbClr val="FFFFFF"/>
      </a:accent3>
      <a:accent4>
        <a:srgbClr val="0E3185"/>
      </a:accent4>
      <a:accent5>
        <a:srgbClr val="BDCCEF"/>
      </a:accent5>
      <a:accent6>
        <a:srgbClr val="2D2D8A"/>
      </a:accent6>
      <a:hlink>
        <a:srgbClr val="009999"/>
      </a:hlink>
      <a:folHlink>
        <a:srgbClr val="99CC00"/>
      </a:folHlink>
    </a:clrScheme>
    <a:fontScheme name="1_Presentazione vuota">
      <a:majorFont>
        <a:latin typeface="Verdana"/>
        <a:ea typeface="ヒラギノ角ゴ Pro W6"/>
        <a:cs typeface=""/>
      </a:majorFont>
      <a:minorFont>
        <a:latin typeface="Verdana"/>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25400" cap="flat" cmpd="sng" algn="ctr">
          <a:solidFill>
            <a:schemeClr val="tx1"/>
          </a:solidFill>
          <a:prstDash val="solid"/>
          <a:round/>
          <a:headEnd type="none" w="med" len="med"/>
          <a:tailEnd type="none" w="med" len="med"/>
        </a:ln>
        <a:effectLst/>
      </a:spPr>
      <a:bodyPr vert="horz" wrap="square" lIns="57592" tIns="57592" rIns="103666" bIns="57592" numCol="1" anchor="ctr" anchorCtr="0" compatLnSpc="1">
        <a:prstTxWarp prst="textNoShape">
          <a:avLst/>
        </a:prstTxWarp>
        <a:spAutoFit/>
      </a:bodyPr>
      <a:lstStyle>
        <a:defPPr marL="0" marR="0" indent="0" algn="ctr" defTabSz="784225" rtl="0" eaLnBrk="1" fontAlgn="base" latinLnBrk="0" hangingPunct="1">
          <a:lnSpc>
            <a:spcPct val="150000"/>
          </a:lnSpc>
          <a:spcBef>
            <a:spcPct val="40000"/>
          </a:spcBef>
          <a:spcAft>
            <a:spcPct val="0"/>
          </a:spcAft>
          <a:buClrTx/>
          <a:buSzPct val="100000"/>
          <a:buFont typeface="Verdana" pitchFamily="34" charset="0"/>
          <a:buNone/>
          <a:tabLst/>
          <a:defRPr kumimoji="0" lang="en-US" sz="1500" b="0" i="0" u="none" strike="noStrike" cap="none" normalizeH="0" baseline="0" smtClean="0">
            <a:ln>
              <a:noFill/>
            </a:ln>
            <a:solidFill>
              <a:schemeClr val="tx1"/>
            </a:solidFill>
            <a:effectLst/>
            <a:latin typeface="Verdana" pitchFamily="34" charset="0"/>
            <a:ea typeface="ヒラギノ角ゴ Pro W3" pitchFamily="1" charset="-128"/>
          </a:defRPr>
        </a:defPPr>
      </a:lstStyle>
    </a:spDef>
    <a:lnDef>
      <a:spPr bwMode="auto">
        <a:xfrm>
          <a:off x="0" y="0"/>
          <a:ext cx="1" cy="1"/>
        </a:xfrm>
        <a:custGeom>
          <a:avLst/>
          <a:gdLst/>
          <a:ahLst/>
          <a:cxnLst/>
          <a:rect l="0" t="0" r="0" b="0"/>
          <a:pathLst/>
        </a:custGeom>
        <a:noFill/>
        <a:ln w="25400" cap="flat" cmpd="sng" algn="ctr">
          <a:solidFill>
            <a:schemeClr val="tx1"/>
          </a:solidFill>
          <a:prstDash val="solid"/>
          <a:round/>
          <a:headEnd type="none" w="med" len="med"/>
          <a:tailEnd type="none" w="med" len="med"/>
        </a:ln>
        <a:effectLst/>
      </a:spPr>
      <a:bodyPr vert="horz" wrap="square" lIns="57592" tIns="57592" rIns="103666" bIns="57592" numCol="1" anchor="ctr" anchorCtr="0" compatLnSpc="1">
        <a:prstTxWarp prst="textNoShape">
          <a:avLst/>
        </a:prstTxWarp>
        <a:spAutoFit/>
      </a:bodyPr>
      <a:lstStyle>
        <a:defPPr marL="0" marR="0" indent="0" algn="ctr" defTabSz="784225" rtl="0" eaLnBrk="1" fontAlgn="base" latinLnBrk="0" hangingPunct="1">
          <a:lnSpc>
            <a:spcPct val="150000"/>
          </a:lnSpc>
          <a:spcBef>
            <a:spcPct val="40000"/>
          </a:spcBef>
          <a:spcAft>
            <a:spcPct val="0"/>
          </a:spcAft>
          <a:buClrTx/>
          <a:buSzPct val="100000"/>
          <a:buFont typeface="Verdana" pitchFamily="34" charset="0"/>
          <a:buNone/>
          <a:tabLst/>
          <a:defRPr kumimoji="0" lang="en-US" sz="1500" b="0" i="0" u="none" strike="noStrike" cap="none" normalizeH="0" baseline="0" smtClean="0">
            <a:ln>
              <a:noFill/>
            </a:ln>
            <a:solidFill>
              <a:schemeClr val="tx1"/>
            </a:solidFill>
            <a:effectLst/>
            <a:latin typeface="Verdana" pitchFamily="34" charset="0"/>
            <a:ea typeface="ヒラギノ角ゴ Pro W3" pitchFamily="1" charset="-128"/>
          </a:defRPr>
        </a:defPPr>
      </a:lstStyle>
    </a:lnDef>
  </a:objectDefaults>
  <a:extraClrSchemeLst>
    <a:extraClrScheme>
      <a:clrScheme name="1_Presentazione vuo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4292</TotalTime>
  <Words>6767</Words>
  <Application>Microsoft Office PowerPoint</Application>
  <PresentationFormat>Presentazione su schermo (4:3)</PresentationFormat>
  <Paragraphs>868</Paragraphs>
  <Slides>95</Slides>
  <Notes>45</Notes>
  <HiddenSlides>0</HiddenSlides>
  <MMClips>0</MMClips>
  <ScaleCrop>false</ScaleCrop>
  <HeadingPairs>
    <vt:vector size="4" baseType="variant">
      <vt:variant>
        <vt:lpstr>Tema</vt:lpstr>
      </vt:variant>
      <vt:variant>
        <vt:i4>2</vt:i4>
      </vt:variant>
      <vt:variant>
        <vt:lpstr>Titoli diapositive</vt:lpstr>
      </vt:variant>
      <vt:variant>
        <vt:i4>95</vt:i4>
      </vt:variant>
    </vt:vector>
  </HeadingPairs>
  <TitlesOfParts>
    <vt:vector size="97" baseType="lpstr">
      <vt:lpstr>Title &amp; Subtitle</vt:lpstr>
      <vt:lpstr>7_Presentazione vuota</vt:lpstr>
      <vt:lpstr>Diapositiva 1</vt:lpstr>
      <vt:lpstr>Diapositiva 2</vt:lpstr>
      <vt:lpstr>FORMAZIONE DEI LAVORATORI  D. Lgs.   n. 81/2008   art. 37 comma 1   Il datore di lavoro assicura che ciascun lavoratore riceva una formazione sufficiente ed adeguata ...................,  con  particolare riferimento a:</vt:lpstr>
      <vt:lpstr>Conferenza Permanente Rapporti Stato, Regioni e Province Autonome accordo del 21-12 2011 FORMAZIONE DEI LAVORATORI</vt:lpstr>
      <vt:lpstr>Conferenza Permanente Rapporti Stato, Regioni e Province Autonome accordo del 21-12 2011 Formazione Specifica Riferimento: lettera b) del comma 1 e comma 3 dell'articolo 37 del D.Lgs. n. 81/08</vt:lpstr>
      <vt:lpstr>Conferenza Permanente Rapporti Stato, Regioni e Province Autonome accordo del 21-12 2011 Formazione Specifica Riferimento: lettera b) del comma 1 e comma 3 dell'articolo 37 del D.Lgs. n. 81/08</vt:lpstr>
      <vt:lpstr>Conferenza Permanente Rapporti Stato, Regioni e Province Autonome accordo del 21-12 2011 Formazione Specifica</vt:lpstr>
      <vt:lpstr>Conferenza Permanente Rapporti Stato, Regioni e Province Autonome accordo del 21-12 2011 Formazione Specifica Riferimento: lettera b) del comma 1 e comma 3 dell'articolo 37 del D.Lgs. n. 81/08</vt:lpstr>
      <vt:lpstr>Conferenza Permanente Rapporti Stato, Regioni e Province Autonome accordo del 21-12 2011  Riferimento: lettera a) e b) del comma 1 e comma 3 dell'articolo 37 del D.Lgs. n. 81/08 </vt:lpstr>
      <vt:lpstr>REGIONE LOMBARDIA - D.G. Sanità  Circolare regionale 17 settembre 2012 - n. 7  Indicazioni in ordine all’applicazione dell’Accordo …………………………, sui corsi di formazione per la formazione dei lavoratori ai sensi dell’art. 37, comma 2 del d.lgs. 81/2008.</vt:lpstr>
      <vt:lpstr>FORMAZIONE (riepilogo)</vt:lpstr>
      <vt:lpstr>D.Lgs. 81/08: Organizzazione e figure</vt:lpstr>
      <vt:lpstr>SOGGETTI COINVOLTI</vt:lpstr>
      <vt:lpstr>Il Datore di Lavoro</vt:lpstr>
      <vt:lpstr>Dirigente delegato</vt:lpstr>
      <vt:lpstr>Nella scuola chi è il datore di lavoro e chi il dirigente delegato…?</vt:lpstr>
      <vt:lpstr>PRINCIPALI PRESCRIZIONI a carico   del DATORE DI LAVORO/DIRIGENTE (art.18)</vt:lpstr>
      <vt:lpstr>Diapositiva 18</vt:lpstr>
      <vt:lpstr>         LAVORATORE DEFINIZIONI -  Art. 2 D.Lgs. 81/2008 </vt:lpstr>
      <vt:lpstr>Diapositiva 20</vt:lpstr>
      <vt:lpstr>Obblighi dei lavoratori – Art. 20 D.Lgs. 81/2008</vt:lpstr>
      <vt:lpstr>       Obblighi dei lavoratori – Art. 20 D.Lgs. 81/2008 </vt:lpstr>
      <vt:lpstr>       Obblighi dei lavoratori – Art. 20 D.Lgs. 81/2008     2. I lavoratori devono in particolare:</vt:lpstr>
      <vt:lpstr>       Obblighi dei lavoratori – Art. 20 D.Lgs. 81/2008     2. I lavoratori devono in particolare:</vt:lpstr>
      <vt:lpstr>Sanzioni</vt:lpstr>
      <vt:lpstr>Diapositiva 26</vt:lpstr>
      <vt:lpstr> PREPOSTO -  Art. 2 D.Lgs. 81/2008</vt:lpstr>
      <vt:lpstr>CHI SONO I PREPOSTI IN UNA SCUOLA</vt:lpstr>
      <vt:lpstr>Diapositiva 29</vt:lpstr>
      <vt:lpstr>OBBLIGHI DEL PREPOSTO – Art. 19 D.Lgs. 81/2008</vt:lpstr>
      <vt:lpstr>Diapositiva 31</vt:lpstr>
      <vt:lpstr>Leggen° 977 del 17/10/1967  (con modifiche stabilite dal D.Lgs 345/1999 e dall’art. 4 D.Lgs. 262/2000) Tutela del lavoro dei bambini e degli adolescenti  </vt:lpstr>
      <vt:lpstr>ALLEGATO I ( della Legge n. 977/67) ( estratto) Tutela del lavoro dei bambini e degli adolescenti  </vt:lpstr>
      <vt:lpstr>Servizio di Prevenzione e Protezione (SPP) art. 31-35</vt:lpstr>
      <vt:lpstr>Servizio di prevenzione e protezione (SPP)</vt:lpstr>
      <vt:lpstr>Medico Competente</vt:lpstr>
      <vt:lpstr>Sorveglianza sanitaria e cartella sanitaria</vt:lpstr>
      <vt:lpstr>Rappresentante dei Lavoratori per la Sicurezza</vt:lpstr>
      <vt:lpstr>Rappresentante dei Lavoratori per la Sicurezza</vt:lpstr>
      <vt:lpstr>Valutazione dei Rischi</vt:lpstr>
      <vt:lpstr>CONCETTI BASE</vt:lpstr>
      <vt:lpstr>Definizioni di base art. 2</vt:lpstr>
      <vt:lpstr>Altre definizioni di base </vt:lpstr>
      <vt:lpstr>Definizioni di base Informazione, Formazione e Addestramento</vt:lpstr>
      <vt:lpstr>Definizioni di base art. 2</vt:lpstr>
      <vt:lpstr>ESEMPIO:</vt:lpstr>
      <vt:lpstr>VALUTAZIONE DEI RISCHI</vt:lpstr>
      <vt:lpstr>Diapositiva 48</vt:lpstr>
      <vt:lpstr>Diapositiva 49</vt:lpstr>
      <vt:lpstr>Diapositiva 50</vt:lpstr>
      <vt:lpstr>Diapositiva 51</vt:lpstr>
      <vt:lpstr>Diapositiva 52</vt:lpstr>
      <vt:lpstr>Diapositiva 53</vt:lpstr>
      <vt:lpstr>Diapositiva 54</vt:lpstr>
      <vt:lpstr>Diapositiva 55</vt:lpstr>
      <vt:lpstr>Diapositiva 56</vt:lpstr>
      <vt:lpstr>Diapositiva 57</vt:lpstr>
      <vt:lpstr>Valutazione dei rischi</vt:lpstr>
      <vt:lpstr>Associazione pericoli-rischio</vt:lpstr>
      <vt:lpstr>Associazione pericoli-rischio</vt:lpstr>
      <vt:lpstr>Associazione pericoli-rischio</vt:lpstr>
      <vt:lpstr>Diapositiva 62</vt:lpstr>
      <vt:lpstr>Diapositiva 63</vt:lpstr>
      <vt:lpstr>Diapositiva 64</vt:lpstr>
      <vt:lpstr>LAVORI DI UFFICIO -  FATTORI DI RISCHIO  </vt:lpstr>
      <vt:lpstr>LAVORI DI UFFICIO/SCUOLA    FATTORI DI RISCHIO  </vt:lpstr>
      <vt:lpstr>infortuni ....   GRAVI   ............recenti   </vt:lpstr>
      <vt:lpstr>MISURE DI PREVENZIONE E PROTEZIONE REGOLE GENERALI</vt:lpstr>
      <vt:lpstr>Diapositiva 69</vt:lpstr>
      <vt:lpstr>Diapositiva 70</vt:lpstr>
      <vt:lpstr>Diapositiva 71</vt:lpstr>
      <vt:lpstr>perchè  D.Lgs 81/2008 (ex D.Lgs. 626/94) ?</vt:lpstr>
      <vt:lpstr>Organismi di controllo</vt:lpstr>
      <vt:lpstr>Diapositiva 74</vt:lpstr>
      <vt:lpstr>Diapositiva 75</vt:lpstr>
      <vt:lpstr>Diapositiva 76</vt:lpstr>
      <vt:lpstr>Diapositiva 77</vt:lpstr>
      <vt:lpstr>Diapositiva 78</vt:lpstr>
      <vt:lpstr>Diapositiva 79</vt:lpstr>
      <vt:lpstr>La gestione del rischio</vt:lpstr>
      <vt:lpstr>Diapositiva 81</vt:lpstr>
      <vt:lpstr>Diapositiva 82</vt:lpstr>
      <vt:lpstr>Diapositiva 83</vt:lpstr>
      <vt:lpstr>Diapositiva 84</vt:lpstr>
      <vt:lpstr>Diapositiva 85</vt:lpstr>
      <vt:lpstr>La Sicurezza sul Lavoro</vt:lpstr>
      <vt:lpstr>La Sicurezza sul Lavoro</vt:lpstr>
      <vt:lpstr>Il contesto legislativo ed organizzativo</vt:lpstr>
      <vt:lpstr>Metodologia di valutazione del rischio Modello preliminare</vt:lpstr>
      <vt:lpstr>Valutazione del rischio iniziale</vt:lpstr>
      <vt:lpstr>Diapositiva 91</vt:lpstr>
      <vt:lpstr>Valutazione del rischio iniziale</vt:lpstr>
      <vt:lpstr>Valutazione del rischio iniziale</vt:lpstr>
      <vt:lpstr>Metodologia di valutazione del rischio Modello completo</vt:lpstr>
      <vt:lpstr>Valutazione del rischio residuo</vt:lpstr>
    </vt:vector>
  </TitlesOfParts>
  <Company>Enel spa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a254365</dc:creator>
  <cp:lastModifiedBy>Marco</cp:lastModifiedBy>
  <cp:revision>339</cp:revision>
  <cp:lastPrinted>2012-12-17T12:49:03Z</cp:lastPrinted>
  <dcterms:created xsi:type="dcterms:W3CDTF">2008-12-08T11:03:53Z</dcterms:created>
  <dcterms:modified xsi:type="dcterms:W3CDTF">2013-06-11T06:23:32Z</dcterms:modified>
</cp:coreProperties>
</file>